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Default Extension="gif" ContentType="image/gif"/>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312" r:id="rId2"/>
    <p:sldId id="275" r:id="rId3"/>
    <p:sldId id="276" r:id="rId4"/>
    <p:sldId id="262" r:id="rId5"/>
    <p:sldId id="264" r:id="rId6"/>
    <p:sldId id="265" r:id="rId7"/>
    <p:sldId id="267" r:id="rId8"/>
    <p:sldId id="278" r:id="rId9"/>
    <p:sldId id="269" r:id="rId10"/>
    <p:sldId id="280" r:id="rId11"/>
    <p:sldId id="296" r:id="rId12"/>
    <p:sldId id="302" r:id="rId13"/>
    <p:sldId id="304" r:id="rId14"/>
    <p:sldId id="306" r:id="rId15"/>
    <p:sldId id="307" r:id="rId16"/>
    <p:sldId id="298" r:id="rId17"/>
    <p:sldId id="284" r:id="rId18"/>
    <p:sldId id="285" r:id="rId19"/>
    <p:sldId id="286" r:id="rId20"/>
    <p:sldId id="294" r:id="rId21"/>
    <p:sldId id="292" r:id="rId22"/>
    <p:sldId id="293" r:id="rId23"/>
    <p:sldId id="287" r:id="rId24"/>
    <p:sldId id="288" r:id="rId25"/>
    <p:sldId id="299" r:id="rId26"/>
    <p:sldId id="327" r:id="rId27"/>
    <p:sldId id="314" r:id="rId28"/>
    <p:sldId id="322" r:id="rId29"/>
    <p:sldId id="324" r:id="rId30"/>
    <p:sldId id="318" r:id="rId31"/>
    <p:sldId id="317" r:id="rId32"/>
    <p:sldId id="320" r:id="rId33"/>
    <p:sldId id="326" r:id="rId34"/>
    <p:sldId id="316" r:id="rId35"/>
    <p:sldId id="315" r:id="rId36"/>
    <p:sldId id="319" r:id="rId37"/>
    <p:sldId id="325" r:id="rId38"/>
    <p:sldId id="32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074"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image" Target="../media/image4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emf"/><Relationship Id="rId1" Type="http://schemas.openxmlformats.org/officeDocument/2006/relationships/image" Target="../media/image44.emf"/><Relationship Id="rId4" Type="http://schemas.openxmlformats.org/officeDocument/2006/relationships/image" Target="../media/image4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29EE92-9F36-4F0E-884F-FA079CF82FFE}" type="datetimeFigureOut">
              <a:rPr lang="en-US" smtClean="0"/>
              <a:pPr/>
              <a:t>11/18/2011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F93FE2A-294B-47E3-B321-09D4638FBE98}"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Rot="1" noChangeAspect="1" noChangeArrowheads="1" noTextEdit="1"/>
          </p:cNvSpPr>
          <p:nvPr>
            <p:ph type="sldImg"/>
          </p:nvPr>
        </p:nvSpPr>
        <p:spPr>
          <a:xfrm>
            <a:off x="814388" y="217488"/>
            <a:ext cx="5459412" cy="4095750"/>
          </a:xfrm>
          <a:ln/>
        </p:spPr>
      </p:sp>
      <p:sp>
        <p:nvSpPr>
          <p:cNvPr id="232451" name="Rectangle 3"/>
          <p:cNvSpPr>
            <a:spLocks noGrp="1" noChangeArrowheads="1"/>
          </p:cNvSpPr>
          <p:nvPr>
            <p:ph type="body" idx="1"/>
          </p:nvPr>
        </p:nvSpPr>
        <p:spPr>
          <a:xfrm>
            <a:off x="857250" y="4426783"/>
            <a:ext cx="5371790" cy="4091066"/>
          </a:xfrm>
          <a:noFill/>
          <a:ln/>
        </p:spPr>
        <p:txBody>
          <a:bodyPr/>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hdr" sz="quarter"/>
          </p:nvPr>
        </p:nvSpPr>
        <p:spPr bwMode="auto">
          <a:noFill/>
          <a:ln>
            <a:miter lim="800000"/>
            <a:headEnd/>
            <a:tailEnd/>
          </a:ln>
        </p:spPr>
        <p:txBody>
          <a:bodyPr/>
          <a:lstStyle/>
          <a:p>
            <a:r>
              <a:rPr lang="en-US" smtClean="0">
                <a:latin typeface="Calibri" pitchFamily="34" charset="0"/>
              </a:rPr>
              <a:t>doc.: IEEE 802.11-yy/xxxxr0</a:t>
            </a:r>
          </a:p>
        </p:txBody>
      </p:sp>
      <p:sp>
        <p:nvSpPr>
          <p:cNvPr id="23555" name="Rectangle 3"/>
          <p:cNvSpPr>
            <a:spLocks noGrp="1" noChangeArrowheads="1"/>
          </p:cNvSpPr>
          <p:nvPr>
            <p:ph type="dt" sz="quarter" idx="1"/>
          </p:nvPr>
        </p:nvSpPr>
        <p:spPr bwMode="auto">
          <a:noFill/>
          <a:ln>
            <a:miter lim="800000"/>
            <a:headEnd/>
            <a:tailEnd/>
          </a:ln>
        </p:spPr>
        <p:txBody>
          <a:bodyPr/>
          <a:lstStyle/>
          <a:p>
            <a:r>
              <a:rPr lang="en-US" smtClean="0">
                <a:latin typeface="Calibri" pitchFamily="34" charset="0"/>
              </a:rPr>
              <a:t>January 2005</a:t>
            </a:r>
          </a:p>
        </p:txBody>
      </p:sp>
      <p:sp>
        <p:nvSpPr>
          <p:cNvPr id="23556" name="Rectangle 2"/>
          <p:cNvSpPr>
            <a:spLocks noGrp="1" noRot="1" noChangeAspect="1" noChangeArrowheads="1" noTextEdit="1"/>
          </p:cNvSpPr>
          <p:nvPr>
            <p:ph type="sldImg"/>
          </p:nvPr>
        </p:nvSpPr>
        <p:spPr bwMode="auto">
          <a:xfrm>
            <a:off x="1150938" y="690563"/>
            <a:ext cx="4556125" cy="3417887"/>
          </a:xfrm>
          <a:noFill/>
          <a:ln>
            <a:solidFill>
              <a:srgbClr val="000000"/>
            </a:solidFill>
            <a:miter lim="800000"/>
            <a:headEnd/>
            <a:tailEnd/>
          </a:ln>
        </p:spPr>
      </p:sp>
      <p:sp>
        <p:nvSpPr>
          <p:cNvPr id="23557" name="Rectangle 3"/>
          <p:cNvSpPr>
            <a:spLocks noGrp="1" noChangeArrowheads="1"/>
          </p:cNvSpPr>
          <p:nvPr>
            <p:ph type="body" idx="1"/>
          </p:nvPr>
        </p:nvSpPr>
        <p:spPr bwMode="auto">
          <a:noFill/>
        </p:spPr>
        <p:txBody>
          <a:bodyPr/>
          <a:lstStyle/>
          <a:p>
            <a:endParaRPr lang="en-US" smtClean="0">
              <a:ea typeface="ＭＳ Ｐゴシック" pitchFamily="-108"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3CA66D-11C8-4AE0-AF15-C7F9E32DFE8E}" type="slidenum">
              <a:rPr lang="en-US"/>
              <a:pPr/>
              <a:t>28</a:t>
            </a:fld>
            <a:endParaRPr lang="en-US"/>
          </a:p>
        </p:txBody>
      </p:sp>
      <p:sp>
        <p:nvSpPr>
          <p:cNvPr id="134146" name="Rectangle 2"/>
          <p:cNvSpPr>
            <a:spLocks noRot="1" noChangeArrowheads="1" noTextEdit="1"/>
          </p:cNvSpPr>
          <p:nvPr>
            <p:ph type="sldImg"/>
          </p:nvPr>
        </p:nvSpPr>
        <p:spPr>
          <a:ln/>
        </p:spPr>
      </p:sp>
      <p:sp>
        <p:nvSpPr>
          <p:cNvPr id="134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0C59EF-2180-40F7-9CB6-2F4ED62DAC5A}" type="slidenum">
              <a:rPr lang="en-US"/>
              <a:pPr/>
              <a:t>29</a:t>
            </a:fld>
            <a:endParaRPr lang="en-US"/>
          </a:p>
        </p:txBody>
      </p:sp>
      <p:sp>
        <p:nvSpPr>
          <p:cNvPr id="154626" name="Rectangle 2"/>
          <p:cNvSpPr>
            <a:spLocks noRo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61E034C-C1A6-4FEE-91FC-8967F05A0DB0}" type="slidenum">
              <a:rPr lang="en-US"/>
              <a:pPr/>
              <a:t>30</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6A7329-FDBE-4AB7-ADF5-AFF40FB34096}" type="slidenum">
              <a:rPr lang="en-US"/>
              <a:pPr/>
              <a:t>8</a:t>
            </a:fld>
            <a:endParaRPr lang="en-US"/>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817563" y="219075"/>
            <a:ext cx="5454650" cy="4092575"/>
          </a:xfrm>
          <a:ln/>
        </p:spPr>
      </p:sp>
      <p:sp>
        <p:nvSpPr>
          <p:cNvPr id="189443" name="Rectangle 3"/>
          <p:cNvSpPr>
            <a:spLocks noGrp="1" noChangeArrowheads="1"/>
          </p:cNvSpPr>
          <p:nvPr>
            <p:ph type="body" idx="1"/>
          </p:nvPr>
        </p:nvSpPr>
        <p:spPr>
          <a:xfrm>
            <a:off x="857250" y="4426783"/>
            <a:ext cx="5371790" cy="4091066"/>
          </a:xfrm>
          <a:noFill/>
          <a:ln/>
        </p:spPr>
        <p:txBody>
          <a:bodyPr/>
          <a:lstStyle/>
          <a:p>
            <a:r>
              <a:rPr lang="en-US" smtClean="0"/>
              <a:t>How do we envision the future of the intelligent grid. It has to</a:t>
            </a:r>
          </a:p>
          <a:p>
            <a:r>
              <a:rPr lang="en-US" smtClean="0"/>
              <a:t>“self healing” ….ability to respond to problems and correct the system automatically</a:t>
            </a:r>
          </a:p>
          <a:p>
            <a:r>
              <a:rPr lang="en-US" smtClean="0"/>
              <a:t>“Interactive”…exchange real time pricing, bidding information, demand response so it acts as a real time “power exchange” (Similar to Stock exchange)</a:t>
            </a:r>
          </a:p>
          <a:p>
            <a:r>
              <a:rPr lang="en-US" smtClean="0"/>
              <a:t>“optimized”…ability to run resource optimization problems online facilitating proper allocation of resources. </a:t>
            </a:r>
          </a:p>
          <a:p>
            <a:r>
              <a:rPr lang="en-US" smtClean="0"/>
              <a:t>[ Use this example if required. For example reactive power sources should be close to where the loads are]</a:t>
            </a:r>
          </a:p>
          <a:p>
            <a:r>
              <a:rPr lang="en-US" smtClean="0"/>
              <a:t>“Predictive”…moving away from being reactionary to predictive grid where maintenance can be pre scheduled well in advance</a:t>
            </a:r>
          </a:p>
          <a:p>
            <a:r>
              <a:rPr lang="en-US" smtClean="0"/>
              <a:t>“Distributed”…assets allocation where required and load centers are. Allocation of information at different hierarchical levels to take control actions as necessary</a:t>
            </a:r>
          </a:p>
          <a:p>
            <a:r>
              <a:rPr lang="en-US" smtClean="0"/>
              <a:t>“Integrated” …availability of critical information for actionable items</a:t>
            </a:r>
          </a:p>
          <a:p>
            <a:r>
              <a:rPr lang="en-US" smtClean="0"/>
              <a:t>“Secure”…ability to respond and heal to threats due to natural causes or man made causes (terrorism…)</a:t>
            </a:r>
          </a:p>
          <a:p>
            <a:r>
              <a:rPr lang="en-US" smtClean="0"/>
              <a:t>[These definitions are condensed and simplified from EPRI’s original vision on intelligent grid]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9D4EE2-5BFE-4053-8AA2-BE063032D05C}" type="slidenum">
              <a:rPr lang="en-US"/>
              <a:pPr/>
              <a:t>10</a:t>
            </a:fld>
            <a:endParaRPr lang="en-US"/>
          </a:p>
        </p:txBody>
      </p:sp>
      <p:sp>
        <p:nvSpPr>
          <p:cNvPr id="55298" name="Rectangle 2"/>
          <p:cNvSpPr>
            <a:spLocks noGrp="1" noRot="1" noChangeAspect="1" noChangeArrowheads="1" noTextEdit="1"/>
          </p:cNvSpPr>
          <p:nvPr>
            <p:ph type="sldImg"/>
          </p:nvPr>
        </p:nvSpPr>
        <p:spPr>
          <a:xfrm>
            <a:off x="1146175" y="684213"/>
            <a:ext cx="4572000" cy="3429000"/>
          </a:xfrm>
          <a:ln/>
        </p:spPr>
      </p:sp>
      <p:sp>
        <p:nvSpPr>
          <p:cNvPr id="55299" name="Rectangle 3"/>
          <p:cNvSpPr>
            <a:spLocks noGrp="1" noChangeArrowheads="1"/>
          </p:cNvSpPr>
          <p:nvPr>
            <p:ph type="body" idx="1"/>
          </p:nvPr>
        </p:nvSpPr>
        <p:spPr>
          <a:xfrm>
            <a:off x="914400" y="4341813"/>
            <a:ext cx="5029200" cy="4117975"/>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6"/>
          <p:cNvSpPr>
            <a:spLocks noGrp="1" noChangeArrowheads="1"/>
          </p:cNvSpPr>
          <p:nvPr>
            <p:ph type="ftr" sz="quarter" idx="4"/>
          </p:nvPr>
        </p:nvSpPr>
        <p:spPr>
          <a:noFill/>
        </p:spPr>
        <p:txBody>
          <a:bodyPr/>
          <a:lstStyle/>
          <a:p>
            <a:r>
              <a:rPr lang="en-US"/>
              <a:t>IA02715001E</a:t>
            </a:r>
          </a:p>
        </p:txBody>
      </p:sp>
      <p:sp>
        <p:nvSpPr>
          <p:cNvPr id="77827" name="Rectangle 7"/>
          <p:cNvSpPr>
            <a:spLocks noGrp="1" noChangeArrowheads="1"/>
          </p:cNvSpPr>
          <p:nvPr>
            <p:ph type="sldNum" sz="quarter" idx="5"/>
          </p:nvPr>
        </p:nvSpPr>
        <p:spPr>
          <a:noFill/>
        </p:spPr>
        <p:txBody>
          <a:bodyPr/>
          <a:lstStyle/>
          <a:p>
            <a:fld id="{0CF1944F-8B1E-4681-B296-36BC03CBF50F}" type="slidenum">
              <a:rPr lang="en-US"/>
              <a:pPr/>
              <a:t>12</a:t>
            </a:fld>
            <a:endParaRPr lang="en-US"/>
          </a:p>
        </p:txBody>
      </p:sp>
      <p:sp>
        <p:nvSpPr>
          <p:cNvPr id="77828" name="Rectangle 2"/>
          <p:cNvSpPr>
            <a:spLocks noGrp="1" noRot="1" noChangeAspect="1" noChangeArrowheads="1" noTextEdit="1"/>
          </p:cNvSpPr>
          <p:nvPr>
            <p:ph type="sldImg"/>
          </p:nvPr>
        </p:nvSpPr>
        <p:spPr>
          <a:ln/>
        </p:spPr>
      </p:sp>
      <p:sp>
        <p:nvSpPr>
          <p:cNvPr id="77829" name="Rectangle 3"/>
          <p:cNvSpPr>
            <a:spLocks noGrp="1" noChangeArrowheads="1"/>
          </p:cNvSpPr>
          <p:nvPr>
            <p:ph type="body" idx="1"/>
          </p:nvPr>
        </p:nvSpPr>
        <p:spPr>
          <a:noFill/>
          <a:ln/>
        </p:spPr>
        <p:txBody>
          <a:bodyPr/>
          <a:lstStyle/>
          <a:p>
            <a:r>
              <a:rPr lang="en-US" smtClean="0"/>
              <a:t>You can further refine this by realizing that electrical equipment fails in known ways.  Typically it fails very early in its life or very late.  The later failures are due to equipment degradation due to usage.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6"/>
          <p:cNvSpPr>
            <a:spLocks noGrp="1" noChangeArrowheads="1"/>
          </p:cNvSpPr>
          <p:nvPr>
            <p:ph type="ftr" sz="quarter" idx="4"/>
          </p:nvPr>
        </p:nvSpPr>
        <p:spPr>
          <a:noFill/>
        </p:spPr>
        <p:txBody>
          <a:bodyPr/>
          <a:lstStyle/>
          <a:p>
            <a:r>
              <a:rPr lang="en-US"/>
              <a:t>IA02715001E</a:t>
            </a:r>
          </a:p>
        </p:txBody>
      </p:sp>
      <p:sp>
        <p:nvSpPr>
          <p:cNvPr id="78851" name="Rectangle 7"/>
          <p:cNvSpPr>
            <a:spLocks noGrp="1" noChangeArrowheads="1"/>
          </p:cNvSpPr>
          <p:nvPr>
            <p:ph type="sldNum" sz="quarter" idx="5"/>
          </p:nvPr>
        </p:nvSpPr>
        <p:spPr>
          <a:noFill/>
        </p:spPr>
        <p:txBody>
          <a:bodyPr/>
          <a:lstStyle/>
          <a:p>
            <a:fld id="{89C0503E-443A-4940-A92D-E66C510F9073}" type="slidenum">
              <a:rPr lang="en-US"/>
              <a:pPr/>
              <a:t>13</a:t>
            </a:fld>
            <a:endParaRPr lang="en-US"/>
          </a:p>
        </p:txBody>
      </p:sp>
      <p:sp>
        <p:nvSpPr>
          <p:cNvPr id="78852" name="Rectangle 2"/>
          <p:cNvSpPr>
            <a:spLocks noGrp="1" noRot="1" noChangeAspect="1" noChangeArrowheads="1" noTextEdit="1"/>
          </p:cNvSpPr>
          <p:nvPr>
            <p:ph type="sldImg"/>
          </p:nvPr>
        </p:nvSpPr>
        <p:spPr>
          <a:ln/>
        </p:spPr>
      </p:sp>
      <p:sp>
        <p:nvSpPr>
          <p:cNvPr id="78853" name="Rectangle 3"/>
          <p:cNvSpPr>
            <a:spLocks noGrp="1" noChangeArrowheads="1"/>
          </p:cNvSpPr>
          <p:nvPr>
            <p:ph type="body" idx="1"/>
          </p:nvPr>
        </p:nvSpPr>
        <p:spPr>
          <a:noFill/>
          <a:ln/>
        </p:spPr>
        <p:txBody>
          <a:bodyPr/>
          <a:lstStyle/>
          <a:p>
            <a:r>
              <a:rPr lang="en-US" smtClean="0"/>
              <a:t>This equipment degradation can be accelerated if the equipment is exposed to non-optimal conditions or is not properly maintained.  The result is that saving money on maintenance tends to shorten the useful life of the equipment.  So, in addition to unexpected downtime expenses, premature failure of the equipment will increase capital costs by necessitating more frequent equipment replacement.  We will now define these non-optimal conditions and how focusing maintenance effort by choosing the most important problems helps provide the best payback for our maintenance resources.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ChangeArrowheads="1" noTextEdit="1"/>
          </p:cNvSpPr>
          <p:nvPr>
            <p:ph type="sldImg"/>
          </p:nvPr>
        </p:nvSpPr>
        <p:spPr>
          <a:ln/>
        </p:spPr>
      </p:sp>
      <p:sp>
        <p:nvSpPr>
          <p:cNvPr id="50179" name="Rectangle 3"/>
          <p:cNvSpPr>
            <a:spLocks noGrp="1" noChangeArrowheads="1"/>
          </p:cNvSpPr>
          <p:nvPr>
            <p:ph type="body" idx="1"/>
          </p:nvPr>
        </p:nvSpPr>
        <p:spPr>
          <a:xfrm>
            <a:off x="914711" y="4356517"/>
            <a:ext cx="4825137" cy="3400893"/>
          </a:xfrm>
          <a:noFill/>
          <a:ln w="9525"/>
        </p:spPr>
        <p:txBody>
          <a:bodyPr wrap="square"/>
          <a:lstStyle/>
          <a:p>
            <a:pPr eaLnBrk="1" hangingPunct="1"/>
            <a:r>
              <a:rPr lang="en-US" smtClean="0">
                <a:latin typeface="Arial" pitchFamily="34" charset="0"/>
              </a:rPr>
              <a:t>Here, we are using an example of PI for CBM (Condition Based Maintenance) or Asset Management Process. But the concept or the idea here can apply to any initiatives, of any industries.</a:t>
            </a:r>
          </a:p>
          <a:p>
            <a:pPr eaLnBrk="1" hangingPunct="1"/>
            <a:r>
              <a:rPr lang="en-US" smtClean="0">
                <a:latin typeface="Arial" pitchFamily="34" charset="0"/>
              </a:rPr>
              <a:t>-Start from collecting, accessing, integrating, correlating and organizing your data from different data sources</a:t>
            </a:r>
          </a:p>
          <a:p>
            <a:pPr eaLnBrk="1" hangingPunct="1"/>
            <a:r>
              <a:rPr lang="en-US" smtClean="0">
                <a:latin typeface="Arial" pitchFamily="34" charset="0"/>
              </a:rPr>
              <a:t>-Perform analysis, apply rule-based engine</a:t>
            </a:r>
          </a:p>
          <a:p>
            <a:pPr eaLnBrk="1" hangingPunct="1"/>
            <a:r>
              <a:rPr lang="en-US" smtClean="0">
                <a:latin typeface="Arial" pitchFamily="34" charset="0"/>
              </a:rPr>
              <a:t>-Generate the automatic alarms, early warning, and triggers based on thresholds or assessment, it’s all “configurable”.</a:t>
            </a:r>
          </a:p>
          <a:p>
            <a:pPr eaLnBrk="1" hangingPunct="1"/>
            <a:r>
              <a:rPr lang="en-US" smtClean="0">
                <a:latin typeface="Arial" pitchFamily="34" charset="0"/>
              </a:rPr>
              <a:t>-Create the one-stop shop desktop enabled user interface, with overview, as well as drill-down capability</a:t>
            </a:r>
          </a:p>
          <a:p>
            <a:pPr eaLnBrk="1" hangingPunct="1"/>
            <a:r>
              <a:rPr lang="en-US" smtClean="0">
                <a:latin typeface="Arial" pitchFamily="34" charset="0"/>
              </a:rPr>
              <a:t>-Generate automatic reports for end users, which can also be used for regulatory or compliance purpose, etc.</a:t>
            </a:r>
          </a:p>
          <a:p>
            <a:pPr eaLnBrk="1" hangingPunct="1"/>
            <a:r>
              <a:rPr lang="en-US" smtClean="0">
                <a:latin typeface="Arial" pitchFamily="34" charset="0"/>
              </a:rPr>
              <a:t>-You can always go back to enhance your asset models and fine-tune your algorithms</a:t>
            </a:r>
          </a:p>
          <a:p>
            <a:pPr eaLnBrk="1" hangingPunct="1"/>
            <a:endParaRPr lang="en-US" smtClean="0">
              <a:latin typeface="Arial" pitchFamily="34" charset="0"/>
            </a:endParaRPr>
          </a:p>
          <a:p>
            <a:pPr eaLnBrk="1" hangingPunct="1"/>
            <a:r>
              <a:rPr lang="en-US" smtClean="0">
                <a:latin typeface="Arial" pitchFamily="34" charset="0"/>
              </a:rPr>
              <a:t>This is a continuous process for improvement.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bwMode="auto">
          <a:noFill/>
          <a:ln>
            <a:miter lim="800000"/>
            <a:headEnd/>
            <a:tailEnd/>
          </a:ln>
        </p:spPr>
        <p:txBody>
          <a:bodyPr/>
          <a:lstStyle/>
          <a:p>
            <a:r>
              <a:rPr lang="en-US" smtClean="0">
                <a:latin typeface="Calibri" pitchFamily="34" charset="0"/>
              </a:rPr>
              <a:t>doc.: IEEE 802.11-yy/xxxxr0</a:t>
            </a:r>
          </a:p>
        </p:txBody>
      </p:sp>
      <p:sp>
        <p:nvSpPr>
          <p:cNvPr id="24579" name="Rectangle 3"/>
          <p:cNvSpPr>
            <a:spLocks noGrp="1" noChangeArrowheads="1"/>
          </p:cNvSpPr>
          <p:nvPr>
            <p:ph type="dt" sz="quarter" idx="1"/>
          </p:nvPr>
        </p:nvSpPr>
        <p:spPr bwMode="auto">
          <a:noFill/>
          <a:ln>
            <a:miter lim="800000"/>
            <a:headEnd/>
            <a:tailEnd/>
          </a:ln>
        </p:spPr>
        <p:txBody>
          <a:bodyPr/>
          <a:lstStyle/>
          <a:p>
            <a:r>
              <a:rPr lang="en-US" smtClean="0">
                <a:latin typeface="Calibri" pitchFamily="34" charset="0"/>
              </a:rPr>
              <a:t>January 2005</a:t>
            </a:r>
          </a:p>
        </p:txBody>
      </p:sp>
      <p:sp>
        <p:nvSpPr>
          <p:cNvPr id="24580" name="Rectangle 2"/>
          <p:cNvSpPr>
            <a:spLocks noGrp="1" noRot="1" noChangeAspect="1" noChangeArrowheads="1" noTextEdit="1"/>
          </p:cNvSpPr>
          <p:nvPr>
            <p:ph type="sldImg"/>
          </p:nvPr>
        </p:nvSpPr>
        <p:spPr bwMode="auto">
          <a:xfrm>
            <a:off x="1150938" y="690563"/>
            <a:ext cx="4556125" cy="3417887"/>
          </a:xfrm>
          <a:noFill/>
          <a:ln>
            <a:solidFill>
              <a:srgbClr val="000000"/>
            </a:solidFill>
            <a:miter lim="800000"/>
            <a:headEnd/>
            <a:tailEnd/>
          </a:ln>
        </p:spPr>
      </p:sp>
      <p:sp>
        <p:nvSpPr>
          <p:cNvPr id="24581" name="Rectangle 3"/>
          <p:cNvSpPr>
            <a:spLocks noGrp="1" noChangeArrowheads="1"/>
          </p:cNvSpPr>
          <p:nvPr>
            <p:ph type="body" idx="1"/>
          </p:nvPr>
        </p:nvSpPr>
        <p:spPr bwMode="auto">
          <a:noFill/>
        </p:spPr>
        <p:txBody>
          <a:bodyPr/>
          <a:lstStyle/>
          <a:p>
            <a:endParaRPr lang="en-US" smtClean="0">
              <a:ea typeface="ＭＳ Ｐゴシック" pitchFamily="-108"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AA7456-6311-406C-A12E-B75C3062FD41}"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2A439-57B6-43A2-82F9-5A55D3B0F5D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A7456-6311-406C-A12E-B75C3062FD41}"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2A439-57B6-43A2-82F9-5A55D3B0F5D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A7456-6311-406C-A12E-B75C3062FD41}"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2A439-57B6-43A2-82F9-5A55D3B0F5D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246188" y="127000"/>
            <a:ext cx="7772400" cy="406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422400"/>
            <a:ext cx="7772400" cy="4114800"/>
          </a:xfrm>
        </p:spPr>
        <p:txBody>
          <a:bodyPr/>
          <a:lstStyle/>
          <a:p>
            <a:endParaRPr lang="en-US"/>
          </a:p>
        </p:txBody>
      </p:sp>
      <p:sp>
        <p:nvSpPr>
          <p:cNvPr id="4" name="Slide Number Placeholder 3"/>
          <p:cNvSpPr>
            <a:spLocks noGrp="1"/>
          </p:cNvSpPr>
          <p:nvPr>
            <p:ph type="sldNum" sz="quarter" idx="10"/>
          </p:nvPr>
        </p:nvSpPr>
        <p:spPr>
          <a:xfrm>
            <a:off x="8686800" y="6553200"/>
            <a:ext cx="457200" cy="228600"/>
          </a:xfrm>
        </p:spPr>
        <p:txBody>
          <a:bodyPr/>
          <a:lstStyle>
            <a:lvl1pPr>
              <a:defRPr>
                <a:solidFill>
                  <a:schemeClr val="tx1"/>
                </a:solidFill>
              </a:defRPr>
            </a:lvl1pPr>
          </a:lstStyle>
          <a:p>
            <a:fld id="{2DF8EE52-B4DC-4183-AD18-42315C6E59C5}" type="slidenum">
              <a:rPr lang="en-US"/>
              <a:pPr/>
              <a:t>‹#›</a:t>
            </a:fld>
            <a:endParaRPr lang="en-US"/>
          </a:p>
          <a:p>
            <a:endParaRPr lang="en-US"/>
          </a:p>
          <a:p>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AA7456-6311-406C-A12E-B75C3062FD41}"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2A439-57B6-43A2-82F9-5A55D3B0F5D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AA7456-6311-406C-A12E-B75C3062FD41}" type="datetimeFigureOut">
              <a:rPr lang="en-US" smtClean="0"/>
              <a:pPr/>
              <a:t>11/18/2011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E2A439-57B6-43A2-82F9-5A55D3B0F5D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AA7456-6311-406C-A12E-B75C3062FD41}"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2A439-57B6-43A2-82F9-5A55D3B0F5D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AA7456-6311-406C-A12E-B75C3062FD41}" type="datetimeFigureOut">
              <a:rPr lang="en-US" smtClean="0"/>
              <a:pPr/>
              <a:t>11/18/2011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E2A439-57B6-43A2-82F9-5A55D3B0F5D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AA7456-6311-406C-A12E-B75C3062FD41}" type="datetimeFigureOut">
              <a:rPr lang="en-US" smtClean="0"/>
              <a:pPr/>
              <a:t>11/18/2011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E2A439-57B6-43A2-82F9-5A55D3B0F5D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A7456-6311-406C-A12E-B75C3062FD41}" type="datetimeFigureOut">
              <a:rPr lang="en-US" smtClean="0"/>
              <a:pPr/>
              <a:t>11/18/2011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E2A439-57B6-43A2-82F9-5A55D3B0F5D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A7456-6311-406C-A12E-B75C3062FD41}"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2A439-57B6-43A2-82F9-5A55D3B0F5D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AA7456-6311-406C-A12E-B75C3062FD41}" type="datetimeFigureOut">
              <a:rPr lang="en-US" smtClean="0"/>
              <a:pPr/>
              <a:t>11/18/2011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E2A439-57B6-43A2-82F9-5A55D3B0F5D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A7456-6311-406C-A12E-B75C3062FD41}" type="datetimeFigureOut">
              <a:rPr lang="en-US" smtClean="0"/>
              <a:pPr/>
              <a:t>11/18/2011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E2A439-57B6-43A2-82F9-5A55D3B0F5D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5.png"/><Relationship Id="rId12"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png"/><Relationship Id="rId11" Type="http://schemas.openxmlformats.org/officeDocument/2006/relationships/oleObject" Target="../embeddings/oleObject2.bin"/><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oleObject" Target="../embeddings/oleObject1.bin"/><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3.v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png"/><Relationship Id="rId12" Type="http://schemas.openxmlformats.org/officeDocument/2006/relationships/image" Target="../media/image31.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png"/><Relationship Id="rId9"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pn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gif"/></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oleObject" Target="../embeddings/oleObject6.bin"/><Relationship Id="rId4" Type="http://schemas.openxmlformats.org/officeDocument/2006/relationships/oleObject" Target="../embeddings/oleObject5.bin"/></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0.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9.bin"/><Relationship Id="rId11" Type="http://schemas.openxmlformats.org/officeDocument/2006/relationships/oleObject" Target="../embeddings/oleObject14.bin"/><Relationship Id="rId5" Type="http://schemas.openxmlformats.org/officeDocument/2006/relationships/oleObject" Target="../embeddings/oleObject8.bin"/><Relationship Id="rId10" Type="http://schemas.openxmlformats.org/officeDocument/2006/relationships/oleObject" Target="../embeddings/oleObject13.bin"/><Relationship Id="rId4" Type="http://schemas.openxmlformats.org/officeDocument/2006/relationships/oleObject" Target="../embeddings/oleObject7.bin"/><Relationship Id="rId9" Type="http://schemas.openxmlformats.org/officeDocument/2006/relationships/oleObject" Target="../embeddings/oleObject12.bin"/></Relationships>
</file>

<file path=ppt/slides/_rels/slide2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image" Target="../media/image51.emf"/><Relationship Id="rId1" Type="http://schemas.openxmlformats.org/officeDocument/2006/relationships/slideLayout" Target="../slideLayouts/slideLayout6.xml"/><Relationship Id="rId5" Type="http://schemas.openxmlformats.org/officeDocument/2006/relationships/image" Target="../media/image54.png"/><Relationship Id="rId4" Type="http://schemas.openxmlformats.org/officeDocument/2006/relationships/image" Target="../media/image53.png"/></Relationships>
</file>

<file path=ppt/slides/_rels/slide2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5.wmf"/><Relationship Id="rId4" Type="http://schemas.openxmlformats.org/officeDocument/2006/relationships/image" Target="../media/image64.wmf"/></Relationships>
</file>

<file path=ppt/slides/_rels/slide2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68.wmf"/><Relationship Id="rId4" Type="http://schemas.openxmlformats.org/officeDocument/2006/relationships/image" Target="../media/image67.wmf"/></Relationships>
</file>

<file path=ppt/slides/_rels/slide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71.wmf"/><Relationship Id="rId4" Type="http://schemas.openxmlformats.org/officeDocument/2006/relationships/image" Target="../media/image70.wmf"/></Relationships>
</file>

<file path=ppt/slides/_rels/slide31.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image" Target="../media/image80.png"/><Relationship Id="rId1" Type="http://schemas.openxmlformats.org/officeDocument/2006/relationships/slideLayout" Target="../slideLayouts/slideLayout6.xml"/><Relationship Id="rId4" Type="http://schemas.openxmlformats.org/officeDocument/2006/relationships/image" Target="../media/image82.png"/></Relationships>
</file>

<file path=ppt/slides/_rels/slide3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6.xml"/><Relationship Id="rId4" Type="http://schemas.openxmlformats.org/officeDocument/2006/relationships/image" Target="../media/image85.jpeg"/></Relationships>
</file>

<file path=ppt/slides/_rels/slide38.xml.rels><?xml version="1.0" encoding="UTF-8" standalone="yes"?>
<Relationships xmlns="http://schemas.openxmlformats.org/package/2006/relationships"><Relationship Id="rId2" Type="http://schemas.openxmlformats.org/officeDocument/2006/relationships/image" Target="../media/image86.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1427" name="Object 3"/>
          <p:cNvGraphicFramePr>
            <a:graphicFrameLocks noChangeAspect="1"/>
          </p:cNvGraphicFramePr>
          <p:nvPr/>
        </p:nvGraphicFramePr>
        <p:xfrm>
          <a:off x="5372100" y="3854450"/>
          <a:ext cx="955675" cy="885825"/>
        </p:xfrm>
        <a:graphic>
          <a:graphicData uri="http://schemas.openxmlformats.org/presentationml/2006/ole">
            <p:oleObj spid="_x0000_s70658" name="Image" r:id="rId4" imgW="2336508" imgH="2171429" progId="">
              <p:embed/>
            </p:oleObj>
          </a:graphicData>
        </a:graphic>
      </p:graphicFrame>
      <p:sp>
        <p:nvSpPr>
          <p:cNvPr id="231428" name="Rectangle 4"/>
          <p:cNvSpPr>
            <a:spLocks noChangeArrowheads="1"/>
          </p:cNvSpPr>
          <p:nvPr/>
        </p:nvSpPr>
        <p:spPr bwMode="auto">
          <a:xfrm>
            <a:off x="1500188" y="2295525"/>
            <a:ext cx="5848350" cy="422275"/>
          </a:xfrm>
          <a:prstGeom prst="rect">
            <a:avLst/>
          </a:prstGeom>
          <a:gradFill rotWithShape="0">
            <a:gsLst>
              <a:gs pos="0">
                <a:schemeClr val="accent2">
                  <a:gamma/>
                  <a:tint val="0"/>
                  <a:invGamma/>
                </a:schemeClr>
              </a:gs>
              <a:gs pos="100000">
                <a:schemeClr val="accent2"/>
              </a:gs>
            </a:gsLst>
            <a:path path="shape">
              <a:fillToRect l="50000" t="50000" r="50000" b="50000"/>
            </a:path>
          </a:gradFill>
          <a:ln w="9525">
            <a:noFill/>
            <a:miter lim="800000"/>
            <a:headEnd/>
            <a:tailEnd/>
          </a:ln>
          <a:effectLst/>
        </p:spPr>
        <p:txBody>
          <a:bodyPr anchor="ctr" anchorCtr="1"/>
          <a:lstStyle/>
          <a:p>
            <a:endParaRPr lang="en-US"/>
          </a:p>
        </p:txBody>
      </p:sp>
      <p:pic>
        <p:nvPicPr>
          <p:cNvPr id="231430" name="Picture 6"/>
          <p:cNvPicPr>
            <a:picLocks noChangeAspect="1" noChangeArrowheads="1"/>
          </p:cNvPicPr>
          <p:nvPr/>
        </p:nvPicPr>
        <p:blipFill>
          <a:blip r:embed="rId5" cstate="print"/>
          <a:srcRect/>
          <a:stretch>
            <a:fillRect/>
          </a:stretch>
        </p:blipFill>
        <p:spPr bwMode="auto">
          <a:xfrm>
            <a:off x="1076325" y="3684588"/>
            <a:ext cx="788988" cy="414337"/>
          </a:xfrm>
          <a:prstGeom prst="rect">
            <a:avLst/>
          </a:prstGeom>
          <a:noFill/>
          <a:ln w="28575">
            <a:noFill/>
            <a:miter lim="800000"/>
            <a:headEnd/>
            <a:tailEnd/>
          </a:ln>
          <a:effectLst/>
        </p:spPr>
      </p:pic>
      <p:pic>
        <p:nvPicPr>
          <p:cNvPr id="231431" name="Picture 7"/>
          <p:cNvPicPr>
            <a:picLocks noChangeAspect="1" noChangeArrowheads="1"/>
          </p:cNvPicPr>
          <p:nvPr/>
        </p:nvPicPr>
        <p:blipFill>
          <a:blip r:embed="rId6" cstate="print"/>
          <a:srcRect/>
          <a:stretch>
            <a:fillRect/>
          </a:stretch>
        </p:blipFill>
        <p:spPr bwMode="auto">
          <a:xfrm>
            <a:off x="1843088" y="4043363"/>
            <a:ext cx="323850" cy="495300"/>
          </a:xfrm>
          <a:prstGeom prst="rect">
            <a:avLst/>
          </a:prstGeom>
          <a:noFill/>
          <a:ln w="28575">
            <a:noFill/>
            <a:miter lim="800000"/>
            <a:headEnd/>
            <a:tailEnd/>
          </a:ln>
          <a:effectLst/>
        </p:spPr>
      </p:pic>
      <p:pic>
        <p:nvPicPr>
          <p:cNvPr id="231432" name="Picture 8"/>
          <p:cNvPicPr>
            <a:picLocks noChangeAspect="1" noChangeArrowheads="1"/>
          </p:cNvPicPr>
          <p:nvPr/>
        </p:nvPicPr>
        <p:blipFill>
          <a:blip r:embed="rId7" cstate="print"/>
          <a:srcRect/>
          <a:stretch>
            <a:fillRect/>
          </a:stretch>
        </p:blipFill>
        <p:spPr bwMode="auto">
          <a:xfrm>
            <a:off x="2928938" y="4230688"/>
            <a:ext cx="525462" cy="311150"/>
          </a:xfrm>
          <a:prstGeom prst="rect">
            <a:avLst/>
          </a:prstGeom>
          <a:noFill/>
          <a:ln w="28575">
            <a:noFill/>
            <a:miter lim="800000"/>
            <a:headEnd/>
            <a:tailEnd/>
          </a:ln>
          <a:effectLst/>
        </p:spPr>
      </p:pic>
      <p:pic>
        <p:nvPicPr>
          <p:cNvPr id="231433" name="Picture 9"/>
          <p:cNvPicPr>
            <a:picLocks noChangeAspect="1" noChangeArrowheads="1"/>
          </p:cNvPicPr>
          <p:nvPr/>
        </p:nvPicPr>
        <p:blipFill>
          <a:blip r:embed="rId8" cstate="print"/>
          <a:srcRect/>
          <a:stretch>
            <a:fillRect/>
          </a:stretch>
        </p:blipFill>
        <p:spPr bwMode="auto">
          <a:xfrm>
            <a:off x="3568700" y="3663950"/>
            <a:ext cx="712788" cy="436563"/>
          </a:xfrm>
          <a:prstGeom prst="rect">
            <a:avLst/>
          </a:prstGeom>
          <a:noFill/>
          <a:ln w="28575">
            <a:noFill/>
            <a:miter lim="800000"/>
            <a:headEnd/>
            <a:tailEnd/>
          </a:ln>
          <a:effectLst/>
        </p:spPr>
      </p:pic>
      <p:pic>
        <p:nvPicPr>
          <p:cNvPr id="231434" name="Picture 1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4360863" y="4068763"/>
            <a:ext cx="735012" cy="603250"/>
          </a:xfrm>
          <a:prstGeom prst="rect">
            <a:avLst/>
          </a:prstGeom>
          <a:noFill/>
          <a:ln w="28575">
            <a:noFill/>
            <a:miter lim="800000"/>
            <a:headEnd/>
            <a:tailEnd/>
          </a:ln>
          <a:effectLst/>
        </p:spPr>
      </p:pic>
      <p:sp>
        <p:nvSpPr>
          <p:cNvPr id="231435" name="Line 11"/>
          <p:cNvSpPr>
            <a:spLocks noChangeShapeType="1"/>
          </p:cNvSpPr>
          <p:nvPr/>
        </p:nvSpPr>
        <p:spPr bwMode="auto">
          <a:xfrm flipH="1" flipV="1">
            <a:off x="5227638" y="3384550"/>
            <a:ext cx="339725" cy="414338"/>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231436" name="Line 12"/>
          <p:cNvSpPr>
            <a:spLocks noChangeShapeType="1"/>
          </p:cNvSpPr>
          <p:nvPr/>
        </p:nvSpPr>
        <p:spPr bwMode="auto">
          <a:xfrm flipV="1">
            <a:off x="2668588" y="3359150"/>
            <a:ext cx="107950" cy="376238"/>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231437" name="Line 13"/>
          <p:cNvSpPr>
            <a:spLocks noChangeShapeType="1"/>
          </p:cNvSpPr>
          <p:nvPr/>
        </p:nvSpPr>
        <p:spPr bwMode="auto">
          <a:xfrm flipV="1">
            <a:off x="1770063" y="3263900"/>
            <a:ext cx="328612" cy="436563"/>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231438" name="Line 14"/>
          <p:cNvSpPr>
            <a:spLocks noChangeShapeType="1"/>
          </p:cNvSpPr>
          <p:nvPr/>
        </p:nvSpPr>
        <p:spPr bwMode="auto">
          <a:xfrm flipV="1">
            <a:off x="2135188" y="3335338"/>
            <a:ext cx="249237" cy="630237"/>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231439" name="AutoShape 15"/>
          <p:cNvSpPr>
            <a:spLocks/>
          </p:cNvSpPr>
          <p:nvPr/>
        </p:nvSpPr>
        <p:spPr bwMode="auto">
          <a:xfrm>
            <a:off x="987425" y="3587750"/>
            <a:ext cx="198438" cy="1385888"/>
          </a:xfrm>
          <a:prstGeom prst="leftBrace">
            <a:avLst>
              <a:gd name="adj1" fmla="val 58200"/>
              <a:gd name="adj2" fmla="val 50000"/>
            </a:avLst>
          </a:prstGeom>
          <a:noFill/>
          <a:ln w="19050">
            <a:solidFill>
              <a:schemeClr val="tx2"/>
            </a:solidFill>
            <a:round/>
            <a:headEnd/>
            <a:tailEnd/>
          </a:ln>
          <a:effectLst/>
        </p:spPr>
        <p:txBody>
          <a:bodyPr wrap="none" anchor="ctr"/>
          <a:lstStyle/>
          <a:p>
            <a:endParaRPr lang="en-US"/>
          </a:p>
        </p:txBody>
      </p:sp>
      <p:sp>
        <p:nvSpPr>
          <p:cNvPr id="231440" name="Text Box 16"/>
          <p:cNvSpPr txBox="1">
            <a:spLocks noChangeArrowheads="1"/>
          </p:cNvSpPr>
          <p:nvPr/>
        </p:nvSpPr>
        <p:spPr bwMode="auto">
          <a:xfrm>
            <a:off x="130175" y="3838575"/>
            <a:ext cx="876300" cy="825500"/>
          </a:xfrm>
          <a:prstGeom prst="rect">
            <a:avLst/>
          </a:prstGeom>
          <a:noFill/>
          <a:ln w="9525">
            <a:noFill/>
            <a:miter lim="800000"/>
            <a:headEnd/>
            <a:tailEnd/>
          </a:ln>
          <a:effectLst/>
        </p:spPr>
        <p:txBody>
          <a:bodyPr wrap="none">
            <a:spAutoFit/>
          </a:bodyPr>
          <a:lstStyle/>
          <a:p>
            <a:pPr algn="r" eaLnBrk="0" hangingPunct="0"/>
            <a:r>
              <a:rPr lang="en-US" sz="1600" b="1">
                <a:solidFill>
                  <a:schemeClr val="tx2"/>
                </a:solidFill>
                <a:latin typeface="GE Inspira Pitch" pitchFamily="34" charset="0"/>
              </a:rPr>
              <a:t>Smart</a:t>
            </a:r>
          </a:p>
          <a:p>
            <a:pPr algn="r" eaLnBrk="0" hangingPunct="0"/>
            <a:r>
              <a:rPr lang="en-US" sz="1600" b="1">
                <a:solidFill>
                  <a:schemeClr val="tx2"/>
                </a:solidFill>
                <a:latin typeface="GE Inspira Pitch" pitchFamily="34" charset="0"/>
              </a:rPr>
              <a:t>grid</a:t>
            </a:r>
          </a:p>
          <a:p>
            <a:pPr algn="r" eaLnBrk="0" hangingPunct="0"/>
            <a:r>
              <a:rPr lang="en-US" sz="1600" b="1">
                <a:solidFill>
                  <a:schemeClr val="tx2"/>
                </a:solidFill>
                <a:latin typeface="GE Inspira Pitch" pitchFamily="34" charset="0"/>
              </a:rPr>
              <a:t>devices</a:t>
            </a:r>
          </a:p>
        </p:txBody>
      </p:sp>
      <p:sp>
        <p:nvSpPr>
          <p:cNvPr id="231441" name="Text Box 17"/>
          <p:cNvSpPr txBox="1">
            <a:spLocks noChangeArrowheads="1"/>
          </p:cNvSpPr>
          <p:nvPr/>
        </p:nvSpPr>
        <p:spPr bwMode="auto">
          <a:xfrm>
            <a:off x="6176963" y="4260850"/>
            <a:ext cx="184150" cy="304800"/>
          </a:xfrm>
          <a:prstGeom prst="rect">
            <a:avLst/>
          </a:prstGeom>
          <a:noFill/>
          <a:ln w="9525" algn="ctr">
            <a:noFill/>
            <a:miter lim="800000"/>
            <a:headEnd/>
            <a:tailEnd/>
          </a:ln>
          <a:effectLst/>
        </p:spPr>
        <p:txBody>
          <a:bodyPr wrap="none">
            <a:spAutoFit/>
          </a:bodyPr>
          <a:lstStyle/>
          <a:p>
            <a:endParaRPr lang="en-US" sz="1400">
              <a:latin typeface="GE Inspira Pitch" pitchFamily="34" charset="0"/>
            </a:endParaRPr>
          </a:p>
        </p:txBody>
      </p:sp>
      <p:sp>
        <p:nvSpPr>
          <p:cNvPr id="231442" name="Text Box 18"/>
          <p:cNvSpPr txBox="1">
            <a:spLocks noChangeArrowheads="1"/>
          </p:cNvSpPr>
          <p:nvPr/>
        </p:nvSpPr>
        <p:spPr bwMode="auto">
          <a:xfrm>
            <a:off x="6270625" y="4298950"/>
            <a:ext cx="503664" cy="307777"/>
          </a:xfrm>
          <a:prstGeom prst="rect">
            <a:avLst/>
          </a:prstGeom>
          <a:noFill/>
          <a:ln w="9525" algn="ctr">
            <a:noFill/>
            <a:miter lim="800000"/>
            <a:headEnd/>
            <a:tailEnd/>
          </a:ln>
          <a:effectLst/>
        </p:spPr>
        <p:txBody>
          <a:bodyPr wrap="none">
            <a:spAutoFit/>
          </a:bodyPr>
          <a:lstStyle/>
          <a:p>
            <a:r>
              <a:rPr lang="en-US" sz="1400" dirty="0" smtClean="0">
                <a:latin typeface="GE Inspira Pitch" pitchFamily="34" charset="0"/>
              </a:rPr>
              <a:t>AMI</a:t>
            </a:r>
            <a:endParaRPr lang="en-US" sz="1400" dirty="0">
              <a:latin typeface="GE Inspira Pitch" pitchFamily="34" charset="0"/>
            </a:endParaRPr>
          </a:p>
        </p:txBody>
      </p:sp>
      <p:sp>
        <p:nvSpPr>
          <p:cNvPr id="231443" name="Text Box 19"/>
          <p:cNvSpPr txBox="1">
            <a:spLocks noChangeArrowheads="1"/>
          </p:cNvSpPr>
          <p:nvPr/>
        </p:nvSpPr>
        <p:spPr bwMode="auto">
          <a:xfrm>
            <a:off x="1304925" y="4035425"/>
            <a:ext cx="465138" cy="284163"/>
          </a:xfrm>
          <a:prstGeom prst="rect">
            <a:avLst/>
          </a:prstGeom>
          <a:noFill/>
          <a:ln w="9525" algn="ctr">
            <a:noFill/>
            <a:miter lim="800000"/>
            <a:headEnd/>
            <a:tailEnd/>
          </a:ln>
          <a:effectLst/>
        </p:spPr>
        <p:txBody>
          <a:bodyPr wrap="none">
            <a:spAutoFit/>
          </a:bodyPr>
          <a:lstStyle/>
          <a:p>
            <a:pPr>
              <a:lnSpc>
                <a:spcPct val="90000"/>
              </a:lnSpc>
            </a:pPr>
            <a:r>
              <a:rPr lang="en-US" sz="1400">
                <a:latin typeface="GE Inspira Pitch" pitchFamily="34" charset="0"/>
              </a:rPr>
              <a:t>LTC</a:t>
            </a:r>
          </a:p>
        </p:txBody>
      </p:sp>
      <p:sp>
        <p:nvSpPr>
          <p:cNvPr id="231444" name="Text Box 20"/>
          <p:cNvSpPr txBox="1">
            <a:spLocks noChangeArrowheads="1"/>
          </p:cNvSpPr>
          <p:nvPr/>
        </p:nvSpPr>
        <p:spPr bwMode="auto">
          <a:xfrm>
            <a:off x="1327150" y="4525963"/>
            <a:ext cx="1371600" cy="476250"/>
          </a:xfrm>
          <a:prstGeom prst="rect">
            <a:avLst/>
          </a:prstGeom>
          <a:noFill/>
          <a:ln w="9525" algn="ctr">
            <a:noFill/>
            <a:miter lim="800000"/>
            <a:headEnd/>
            <a:tailEnd/>
          </a:ln>
          <a:effectLst/>
        </p:spPr>
        <p:txBody>
          <a:bodyPr>
            <a:spAutoFit/>
          </a:bodyPr>
          <a:lstStyle/>
          <a:p>
            <a:pPr algn="ctr">
              <a:lnSpc>
                <a:spcPct val="90000"/>
              </a:lnSpc>
            </a:pPr>
            <a:r>
              <a:rPr lang="en-US" sz="1400">
                <a:latin typeface="GE Inspira Pitch" pitchFamily="34" charset="0"/>
              </a:rPr>
              <a:t>Voltage Regulator</a:t>
            </a:r>
          </a:p>
        </p:txBody>
      </p:sp>
      <p:sp>
        <p:nvSpPr>
          <p:cNvPr id="231445" name="Text Box 21"/>
          <p:cNvSpPr txBox="1">
            <a:spLocks noChangeArrowheads="1"/>
          </p:cNvSpPr>
          <p:nvPr/>
        </p:nvSpPr>
        <p:spPr bwMode="auto">
          <a:xfrm>
            <a:off x="2239963" y="4017963"/>
            <a:ext cx="796925" cy="476250"/>
          </a:xfrm>
          <a:prstGeom prst="rect">
            <a:avLst/>
          </a:prstGeom>
          <a:noFill/>
          <a:ln w="9525" algn="ctr">
            <a:noFill/>
            <a:miter lim="800000"/>
            <a:headEnd/>
            <a:tailEnd/>
          </a:ln>
          <a:effectLst/>
        </p:spPr>
        <p:txBody>
          <a:bodyPr>
            <a:spAutoFit/>
          </a:bodyPr>
          <a:lstStyle/>
          <a:p>
            <a:pPr algn="ctr">
              <a:lnSpc>
                <a:spcPct val="90000"/>
              </a:lnSpc>
            </a:pPr>
            <a:r>
              <a:rPr lang="en-US" sz="1400">
                <a:latin typeface="GE Inspira Pitch" pitchFamily="34" charset="0"/>
              </a:rPr>
              <a:t>Cap Bank</a:t>
            </a:r>
          </a:p>
        </p:txBody>
      </p:sp>
      <p:sp>
        <p:nvSpPr>
          <p:cNvPr id="231446" name="Text Box 22"/>
          <p:cNvSpPr txBox="1">
            <a:spLocks noChangeArrowheads="1"/>
          </p:cNvSpPr>
          <p:nvPr/>
        </p:nvSpPr>
        <p:spPr bwMode="auto">
          <a:xfrm>
            <a:off x="3001963" y="4525963"/>
            <a:ext cx="490537" cy="284162"/>
          </a:xfrm>
          <a:prstGeom prst="rect">
            <a:avLst/>
          </a:prstGeom>
          <a:noFill/>
          <a:ln w="9525" algn="ctr">
            <a:noFill/>
            <a:miter lim="800000"/>
            <a:headEnd/>
            <a:tailEnd/>
          </a:ln>
          <a:effectLst/>
        </p:spPr>
        <p:txBody>
          <a:bodyPr wrap="none">
            <a:spAutoFit/>
          </a:bodyPr>
          <a:lstStyle/>
          <a:p>
            <a:pPr>
              <a:lnSpc>
                <a:spcPct val="90000"/>
              </a:lnSpc>
            </a:pPr>
            <a:r>
              <a:rPr lang="en-US" sz="1400">
                <a:latin typeface="GE Inspira Pitch" pitchFamily="34" charset="0"/>
              </a:rPr>
              <a:t>RTU</a:t>
            </a:r>
          </a:p>
        </p:txBody>
      </p:sp>
      <p:sp>
        <p:nvSpPr>
          <p:cNvPr id="231447" name="Text Box 23"/>
          <p:cNvSpPr txBox="1">
            <a:spLocks noChangeArrowheads="1"/>
          </p:cNvSpPr>
          <p:nvPr/>
        </p:nvSpPr>
        <p:spPr bwMode="auto">
          <a:xfrm>
            <a:off x="3605213" y="4017963"/>
            <a:ext cx="903287" cy="480131"/>
          </a:xfrm>
          <a:prstGeom prst="rect">
            <a:avLst/>
          </a:prstGeom>
          <a:noFill/>
          <a:ln w="9525" algn="ctr">
            <a:noFill/>
            <a:miter lim="800000"/>
            <a:headEnd/>
            <a:tailEnd/>
          </a:ln>
          <a:effectLst/>
        </p:spPr>
        <p:txBody>
          <a:bodyPr>
            <a:spAutoFit/>
          </a:bodyPr>
          <a:lstStyle/>
          <a:p>
            <a:pPr>
              <a:lnSpc>
                <a:spcPct val="90000"/>
              </a:lnSpc>
            </a:pPr>
            <a:r>
              <a:rPr lang="en-US" sz="1400" dirty="0" err="1" smtClean="0">
                <a:latin typeface="GE Inspira Pitch" pitchFamily="34" charset="0"/>
              </a:rPr>
              <a:t>Xfmr</a:t>
            </a:r>
            <a:r>
              <a:rPr lang="en-US" sz="1400" dirty="0" smtClean="0">
                <a:latin typeface="GE Inspira Pitch" pitchFamily="34" charset="0"/>
              </a:rPr>
              <a:t> </a:t>
            </a:r>
            <a:r>
              <a:rPr lang="en-US" sz="1400" dirty="0">
                <a:latin typeface="GE Inspira Pitch" pitchFamily="34" charset="0"/>
              </a:rPr>
              <a:t>Sensors</a:t>
            </a:r>
          </a:p>
        </p:txBody>
      </p:sp>
      <p:sp>
        <p:nvSpPr>
          <p:cNvPr id="231448" name="Text Box 24"/>
          <p:cNvSpPr txBox="1">
            <a:spLocks noChangeArrowheads="1"/>
          </p:cNvSpPr>
          <p:nvPr/>
        </p:nvSpPr>
        <p:spPr bwMode="auto">
          <a:xfrm>
            <a:off x="4321175" y="4525963"/>
            <a:ext cx="852488" cy="476250"/>
          </a:xfrm>
          <a:prstGeom prst="rect">
            <a:avLst/>
          </a:prstGeom>
          <a:noFill/>
          <a:ln w="9525" algn="ctr">
            <a:noFill/>
            <a:miter lim="800000"/>
            <a:headEnd/>
            <a:tailEnd/>
          </a:ln>
          <a:effectLst/>
        </p:spPr>
        <p:txBody>
          <a:bodyPr>
            <a:spAutoFit/>
          </a:bodyPr>
          <a:lstStyle/>
          <a:p>
            <a:pPr>
              <a:lnSpc>
                <a:spcPct val="90000"/>
              </a:lnSpc>
            </a:pPr>
            <a:r>
              <a:rPr lang="en-US" sz="1400" dirty="0">
                <a:latin typeface="GE Inspira Pitch" pitchFamily="34" charset="0"/>
              </a:rPr>
              <a:t>Relays &amp; </a:t>
            </a:r>
            <a:r>
              <a:rPr lang="en-US" sz="1400" dirty="0" smtClean="0">
                <a:latin typeface="GE Inspira Pitch" pitchFamily="34" charset="0"/>
              </a:rPr>
              <a:t>IEDs</a:t>
            </a:r>
            <a:endParaRPr lang="en-US" sz="1400" dirty="0">
              <a:latin typeface="GE Inspira Pitch" pitchFamily="34" charset="0"/>
            </a:endParaRPr>
          </a:p>
        </p:txBody>
      </p:sp>
      <p:sp>
        <p:nvSpPr>
          <p:cNvPr id="231449" name="Text Box 25"/>
          <p:cNvSpPr txBox="1">
            <a:spLocks noChangeArrowheads="1"/>
          </p:cNvSpPr>
          <p:nvPr/>
        </p:nvSpPr>
        <p:spPr bwMode="auto">
          <a:xfrm>
            <a:off x="2633663" y="2354263"/>
            <a:ext cx="3581400" cy="304800"/>
          </a:xfrm>
          <a:prstGeom prst="rect">
            <a:avLst/>
          </a:prstGeom>
          <a:noFill/>
          <a:ln w="9525">
            <a:noFill/>
            <a:miter lim="800000"/>
            <a:headEnd/>
            <a:tailEnd/>
          </a:ln>
          <a:effectLst/>
        </p:spPr>
        <p:txBody>
          <a:bodyPr>
            <a:spAutoFit/>
          </a:bodyPr>
          <a:lstStyle/>
          <a:p>
            <a:pPr algn="ctr" eaLnBrk="0" hangingPunct="0"/>
            <a:r>
              <a:rPr lang="en-US" sz="1400" b="1">
                <a:latin typeface="GE Inspira Pitch" pitchFamily="34" charset="0"/>
              </a:rPr>
              <a:t>Integrated Network Manager</a:t>
            </a:r>
          </a:p>
        </p:txBody>
      </p:sp>
      <p:sp>
        <p:nvSpPr>
          <p:cNvPr id="231450" name="Text Box 26"/>
          <p:cNvSpPr txBox="1">
            <a:spLocks noChangeArrowheads="1"/>
          </p:cNvSpPr>
          <p:nvPr/>
        </p:nvSpPr>
        <p:spPr bwMode="auto">
          <a:xfrm>
            <a:off x="2697163" y="1222375"/>
            <a:ext cx="1400175" cy="523220"/>
          </a:xfrm>
          <a:prstGeom prst="rect">
            <a:avLst/>
          </a:prstGeom>
          <a:noFill/>
          <a:ln w="9525">
            <a:noFill/>
            <a:miter lim="800000"/>
            <a:headEnd/>
            <a:tailEnd/>
          </a:ln>
          <a:effectLst/>
        </p:spPr>
        <p:txBody>
          <a:bodyPr>
            <a:spAutoFit/>
          </a:bodyPr>
          <a:lstStyle/>
          <a:p>
            <a:pPr algn="ctr" eaLnBrk="0" hangingPunct="0"/>
            <a:r>
              <a:rPr lang="en-US" sz="1400" b="1" dirty="0">
                <a:latin typeface="GE Inspira Pitch" pitchFamily="34" charset="0"/>
              </a:rPr>
              <a:t>Operations</a:t>
            </a:r>
          </a:p>
          <a:p>
            <a:pPr algn="ctr" eaLnBrk="0" hangingPunct="0"/>
            <a:r>
              <a:rPr lang="en-US" sz="1400" dirty="0" smtClean="0">
                <a:latin typeface="GE Inspira Pitch" pitchFamily="34" charset="0"/>
              </a:rPr>
              <a:t>EMS/DMS/DA</a:t>
            </a:r>
            <a:endParaRPr lang="en-US" sz="1400" dirty="0">
              <a:latin typeface="GE Inspira Pitch" pitchFamily="34" charset="0"/>
            </a:endParaRPr>
          </a:p>
        </p:txBody>
      </p:sp>
      <p:sp>
        <p:nvSpPr>
          <p:cNvPr id="231451" name="AutoShape 27"/>
          <p:cNvSpPr>
            <a:spLocks/>
          </p:cNvSpPr>
          <p:nvPr/>
        </p:nvSpPr>
        <p:spPr bwMode="auto">
          <a:xfrm>
            <a:off x="1301750" y="1169988"/>
            <a:ext cx="169863" cy="1020762"/>
          </a:xfrm>
          <a:prstGeom prst="leftBrace">
            <a:avLst>
              <a:gd name="adj1" fmla="val 50078"/>
              <a:gd name="adj2" fmla="val 50000"/>
            </a:avLst>
          </a:prstGeom>
          <a:noFill/>
          <a:ln w="19050">
            <a:solidFill>
              <a:schemeClr val="tx2"/>
            </a:solidFill>
            <a:round/>
            <a:headEnd/>
            <a:tailEnd/>
          </a:ln>
          <a:effectLst/>
        </p:spPr>
        <p:txBody>
          <a:bodyPr wrap="none" anchor="ctr"/>
          <a:lstStyle/>
          <a:p>
            <a:endParaRPr lang="en-US"/>
          </a:p>
        </p:txBody>
      </p:sp>
      <p:sp>
        <p:nvSpPr>
          <p:cNvPr id="231452" name="Text Box 28"/>
          <p:cNvSpPr txBox="1">
            <a:spLocks noChangeArrowheads="1"/>
          </p:cNvSpPr>
          <p:nvPr/>
        </p:nvSpPr>
        <p:spPr bwMode="auto">
          <a:xfrm>
            <a:off x="-14288" y="1393825"/>
            <a:ext cx="1311276" cy="581025"/>
          </a:xfrm>
          <a:prstGeom prst="rect">
            <a:avLst/>
          </a:prstGeom>
          <a:noFill/>
          <a:ln w="9525">
            <a:noFill/>
            <a:miter lim="800000"/>
            <a:headEnd/>
            <a:tailEnd/>
          </a:ln>
          <a:effectLst/>
        </p:spPr>
        <p:txBody>
          <a:bodyPr>
            <a:spAutoFit/>
          </a:bodyPr>
          <a:lstStyle/>
          <a:p>
            <a:pPr algn="r" eaLnBrk="0" hangingPunct="0"/>
            <a:r>
              <a:rPr lang="en-US" sz="1600" b="1" dirty="0">
                <a:solidFill>
                  <a:schemeClr val="tx2"/>
                </a:solidFill>
                <a:latin typeface="GE Inspira Pitch" pitchFamily="34" charset="0"/>
              </a:rPr>
              <a:t>Utility Enterprise</a:t>
            </a:r>
          </a:p>
        </p:txBody>
      </p:sp>
      <p:sp>
        <p:nvSpPr>
          <p:cNvPr id="231453" name="Text Box 29"/>
          <p:cNvSpPr txBox="1">
            <a:spLocks noChangeArrowheads="1"/>
          </p:cNvSpPr>
          <p:nvPr/>
        </p:nvSpPr>
        <p:spPr bwMode="auto">
          <a:xfrm>
            <a:off x="4632325" y="1193800"/>
            <a:ext cx="1682750" cy="738664"/>
          </a:xfrm>
          <a:prstGeom prst="rect">
            <a:avLst/>
          </a:prstGeom>
          <a:noFill/>
          <a:ln w="9525">
            <a:noFill/>
            <a:miter lim="800000"/>
            <a:headEnd/>
            <a:tailEnd/>
          </a:ln>
          <a:effectLst/>
        </p:spPr>
        <p:txBody>
          <a:bodyPr>
            <a:spAutoFit/>
          </a:bodyPr>
          <a:lstStyle/>
          <a:p>
            <a:pPr algn="ctr" eaLnBrk="0" hangingPunct="0"/>
            <a:r>
              <a:rPr lang="en-US" sz="1400" b="1" dirty="0">
                <a:latin typeface="GE Inspira Pitch" pitchFamily="34" charset="0"/>
              </a:rPr>
              <a:t>Business Applications</a:t>
            </a:r>
          </a:p>
          <a:p>
            <a:pPr algn="ctr" eaLnBrk="0" hangingPunct="0"/>
            <a:r>
              <a:rPr lang="en-US" sz="1400" dirty="0" smtClean="0">
                <a:latin typeface="GE Inspira Pitch" pitchFamily="34" charset="0"/>
              </a:rPr>
              <a:t>GIS, </a:t>
            </a:r>
            <a:r>
              <a:rPr lang="en-US" sz="1400" dirty="0">
                <a:latin typeface="GE Inspira Pitch" pitchFamily="34" charset="0"/>
              </a:rPr>
              <a:t>Asset Mgmt.</a:t>
            </a:r>
          </a:p>
        </p:txBody>
      </p:sp>
      <p:pic>
        <p:nvPicPr>
          <p:cNvPr id="231454" name="Picture 30"/>
          <p:cNvPicPr>
            <a:picLocks noChangeAspect="1" noChangeArrowheads="1"/>
          </p:cNvPicPr>
          <p:nvPr/>
        </p:nvPicPr>
        <p:blipFill>
          <a:blip r:embed="rId10" cstate="print"/>
          <a:srcRect/>
          <a:stretch>
            <a:fillRect/>
          </a:stretch>
        </p:blipFill>
        <p:spPr bwMode="auto">
          <a:xfrm>
            <a:off x="1547813" y="1193800"/>
            <a:ext cx="911225" cy="990600"/>
          </a:xfrm>
          <a:prstGeom prst="rect">
            <a:avLst/>
          </a:prstGeom>
          <a:noFill/>
          <a:ln w="28575">
            <a:noFill/>
            <a:miter lim="800000"/>
            <a:headEnd/>
            <a:tailEnd/>
          </a:ln>
          <a:effectLst/>
        </p:spPr>
      </p:pic>
      <p:sp>
        <p:nvSpPr>
          <p:cNvPr id="231456" name="Rectangle 32"/>
          <p:cNvSpPr>
            <a:spLocks noChangeArrowheads="1"/>
          </p:cNvSpPr>
          <p:nvPr/>
        </p:nvSpPr>
        <p:spPr bwMode="auto">
          <a:xfrm>
            <a:off x="1495425" y="1152525"/>
            <a:ext cx="2832100" cy="1046163"/>
          </a:xfrm>
          <a:prstGeom prst="rect">
            <a:avLst/>
          </a:prstGeom>
          <a:noFill/>
          <a:ln w="19050">
            <a:solidFill>
              <a:schemeClr val="accent2"/>
            </a:solidFill>
            <a:miter lim="800000"/>
            <a:headEnd/>
            <a:tailEnd/>
          </a:ln>
          <a:effectLst/>
        </p:spPr>
        <p:txBody>
          <a:bodyPr anchor="ctr">
            <a:spAutoFit/>
          </a:bodyPr>
          <a:lstStyle/>
          <a:p>
            <a:endParaRPr lang="en-US"/>
          </a:p>
        </p:txBody>
      </p:sp>
      <p:sp>
        <p:nvSpPr>
          <p:cNvPr id="231457" name="Rectangle 33"/>
          <p:cNvSpPr>
            <a:spLocks noChangeArrowheads="1"/>
          </p:cNvSpPr>
          <p:nvPr/>
        </p:nvSpPr>
        <p:spPr bwMode="auto">
          <a:xfrm>
            <a:off x="4502150" y="1152525"/>
            <a:ext cx="2832100" cy="1046163"/>
          </a:xfrm>
          <a:prstGeom prst="rect">
            <a:avLst/>
          </a:prstGeom>
          <a:noFill/>
          <a:ln w="19050">
            <a:solidFill>
              <a:schemeClr val="accent2"/>
            </a:solidFill>
            <a:miter lim="800000"/>
            <a:headEnd/>
            <a:tailEnd/>
          </a:ln>
          <a:effectLst/>
        </p:spPr>
        <p:txBody>
          <a:bodyPr anchor="ctr">
            <a:spAutoFit/>
          </a:bodyPr>
          <a:lstStyle/>
          <a:p>
            <a:endParaRPr lang="en-US"/>
          </a:p>
        </p:txBody>
      </p:sp>
      <p:sp>
        <p:nvSpPr>
          <p:cNvPr id="231458" name="AutoShape 34"/>
          <p:cNvSpPr>
            <a:spLocks noChangeArrowheads="1"/>
          </p:cNvSpPr>
          <p:nvPr/>
        </p:nvSpPr>
        <p:spPr bwMode="auto">
          <a:xfrm>
            <a:off x="2814638" y="2079625"/>
            <a:ext cx="333375" cy="377825"/>
          </a:xfrm>
          <a:prstGeom prst="upDownArrow">
            <a:avLst>
              <a:gd name="adj1" fmla="val 49528"/>
              <a:gd name="adj2" fmla="val 39231"/>
            </a:avLst>
          </a:prstGeom>
          <a:gradFill rotWithShape="0">
            <a:gsLst>
              <a:gs pos="0">
                <a:srgbClr val="FFCC00"/>
              </a:gs>
              <a:gs pos="50000">
                <a:srgbClr val="FFCC00">
                  <a:gamma/>
                  <a:tint val="20000"/>
                  <a:invGamma/>
                </a:srgbClr>
              </a:gs>
              <a:gs pos="100000">
                <a:srgbClr val="FFCC00"/>
              </a:gs>
            </a:gsLst>
            <a:lin ang="5400000" scaled="1"/>
          </a:gradFill>
          <a:ln w="9525">
            <a:solidFill>
              <a:schemeClr val="tx2"/>
            </a:solidFill>
            <a:miter lim="800000"/>
            <a:headEnd/>
            <a:tailEnd/>
          </a:ln>
          <a:effectLst/>
        </p:spPr>
        <p:txBody>
          <a:bodyPr anchor="ctr">
            <a:spAutoFit/>
          </a:bodyPr>
          <a:lstStyle/>
          <a:p>
            <a:endParaRPr lang="en-US"/>
          </a:p>
        </p:txBody>
      </p:sp>
      <p:sp>
        <p:nvSpPr>
          <p:cNvPr id="231459" name="AutoShape 35"/>
          <p:cNvSpPr>
            <a:spLocks noChangeArrowheads="1"/>
          </p:cNvSpPr>
          <p:nvPr/>
        </p:nvSpPr>
        <p:spPr bwMode="auto">
          <a:xfrm>
            <a:off x="5645150" y="2079625"/>
            <a:ext cx="333375" cy="377825"/>
          </a:xfrm>
          <a:prstGeom prst="upDownArrow">
            <a:avLst>
              <a:gd name="adj1" fmla="val 49528"/>
              <a:gd name="adj2" fmla="val 39231"/>
            </a:avLst>
          </a:prstGeom>
          <a:gradFill rotWithShape="0">
            <a:gsLst>
              <a:gs pos="0">
                <a:srgbClr val="FFCC00"/>
              </a:gs>
              <a:gs pos="50000">
                <a:srgbClr val="FFCC00">
                  <a:gamma/>
                  <a:tint val="20000"/>
                  <a:invGamma/>
                </a:srgbClr>
              </a:gs>
              <a:gs pos="100000">
                <a:srgbClr val="FFCC00"/>
              </a:gs>
            </a:gsLst>
            <a:lin ang="5400000" scaled="1"/>
          </a:gradFill>
          <a:ln w="9525">
            <a:solidFill>
              <a:schemeClr val="tx2"/>
            </a:solidFill>
            <a:miter lim="800000"/>
            <a:headEnd/>
            <a:tailEnd/>
          </a:ln>
          <a:effectLst/>
        </p:spPr>
        <p:txBody>
          <a:bodyPr anchor="ctr">
            <a:spAutoFit/>
          </a:bodyPr>
          <a:lstStyle/>
          <a:p>
            <a:endParaRPr lang="en-US"/>
          </a:p>
        </p:txBody>
      </p:sp>
      <p:sp>
        <p:nvSpPr>
          <p:cNvPr id="231460" name="Line 36"/>
          <p:cNvSpPr>
            <a:spLocks noChangeShapeType="1"/>
          </p:cNvSpPr>
          <p:nvPr/>
        </p:nvSpPr>
        <p:spPr bwMode="auto">
          <a:xfrm flipH="1" flipV="1">
            <a:off x="4497388" y="3367088"/>
            <a:ext cx="106362" cy="823912"/>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231461" name="Line 37"/>
          <p:cNvSpPr>
            <a:spLocks noChangeShapeType="1"/>
          </p:cNvSpPr>
          <p:nvPr/>
        </p:nvSpPr>
        <p:spPr bwMode="auto">
          <a:xfrm flipV="1">
            <a:off x="3170238" y="3359150"/>
            <a:ext cx="95250" cy="788988"/>
          </a:xfrm>
          <a:prstGeom prst="line">
            <a:avLst/>
          </a:prstGeom>
          <a:noFill/>
          <a:ln w="19050">
            <a:solidFill>
              <a:schemeClr val="tx1"/>
            </a:solidFill>
            <a:round/>
            <a:headEnd type="triangle" w="med" len="med"/>
            <a:tailEnd type="triangle" w="med" len="med"/>
          </a:ln>
          <a:effectLst/>
        </p:spPr>
        <p:txBody>
          <a:bodyPr/>
          <a:lstStyle/>
          <a:p>
            <a:endParaRPr lang="en-US"/>
          </a:p>
        </p:txBody>
      </p:sp>
      <p:sp>
        <p:nvSpPr>
          <p:cNvPr id="231462" name="Line 38"/>
          <p:cNvSpPr>
            <a:spLocks noChangeShapeType="1"/>
          </p:cNvSpPr>
          <p:nvPr/>
        </p:nvSpPr>
        <p:spPr bwMode="auto">
          <a:xfrm flipV="1">
            <a:off x="3906838" y="3359150"/>
            <a:ext cx="53975" cy="333375"/>
          </a:xfrm>
          <a:prstGeom prst="line">
            <a:avLst/>
          </a:prstGeom>
          <a:noFill/>
          <a:ln w="19050">
            <a:solidFill>
              <a:schemeClr val="tx1"/>
            </a:solidFill>
            <a:round/>
            <a:headEnd type="triangle" w="med" len="med"/>
            <a:tailEnd type="triangle" w="med" len="med"/>
          </a:ln>
          <a:effectLst/>
        </p:spPr>
        <p:txBody>
          <a:bodyPr/>
          <a:lstStyle/>
          <a:p>
            <a:endParaRPr lang="en-US"/>
          </a:p>
        </p:txBody>
      </p:sp>
      <p:graphicFrame>
        <p:nvGraphicFramePr>
          <p:cNvPr id="231466" name="Object 42"/>
          <p:cNvGraphicFramePr>
            <a:graphicFrameLocks noChangeAspect="1"/>
          </p:cNvGraphicFramePr>
          <p:nvPr/>
        </p:nvGraphicFramePr>
        <p:xfrm>
          <a:off x="2482850" y="3767138"/>
          <a:ext cx="393700" cy="282575"/>
        </p:xfrm>
        <a:graphic>
          <a:graphicData uri="http://schemas.openxmlformats.org/presentationml/2006/ole">
            <p:oleObj spid="_x0000_s70659" name="Visio" r:id="rId11" imgW="564261" imgH="402717" progId="">
              <p:embed/>
            </p:oleObj>
          </a:graphicData>
        </a:graphic>
      </p:graphicFrame>
      <p:pic>
        <p:nvPicPr>
          <p:cNvPr id="231467" name="Picture 43"/>
          <p:cNvPicPr>
            <a:picLocks noChangeAspect="1" noChangeArrowheads="1"/>
          </p:cNvPicPr>
          <p:nvPr/>
        </p:nvPicPr>
        <p:blipFill>
          <a:blip r:embed="rId12" cstate="print"/>
          <a:srcRect/>
          <a:stretch>
            <a:fillRect/>
          </a:stretch>
        </p:blipFill>
        <p:spPr bwMode="auto">
          <a:xfrm>
            <a:off x="6273800" y="1274763"/>
            <a:ext cx="968375" cy="836612"/>
          </a:xfrm>
          <a:prstGeom prst="rect">
            <a:avLst/>
          </a:prstGeom>
          <a:noFill/>
          <a:ln w="9525">
            <a:noFill/>
            <a:miter lim="800000"/>
            <a:headEnd/>
            <a:tailEnd/>
          </a:ln>
          <a:effectLst/>
        </p:spPr>
      </p:pic>
      <p:sp>
        <p:nvSpPr>
          <p:cNvPr id="231468" name="Line 44"/>
          <p:cNvSpPr>
            <a:spLocks noChangeShapeType="1"/>
          </p:cNvSpPr>
          <p:nvPr/>
        </p:nvSpPr>
        <p:spPr bwMode="auto">
          <a:xfrm flipH="1" flipV="1">
            <a:off x="6381750" y="3217863"/>
            <a:ext cx="469900" cy="357187"/>
          </a:xfrm>
          <a:prstGeom prst="line">
            <a:avLst/>
          </a:prstGeom>
          <a:noFill/>
          <a:ln w="19050">
            <a:solidFill>
              <a:schemeClr val="tx1"/>
            </a:solidFill>
            <a:round/>
            <a:headEnd type="triangle" w="med" len="med"/>
            <a:tailEnd type="triangle" w="med" len="med"/>
          </a:ln>
          <a:effectLst/>
        </p:spPr>
        <p:txBody>
          <a:bodyPr/>
          <a:lstStyle/>
          <a:p>
            <a:endParaRPr lang="en-US"/>
          </a:p>
        </p:txBody>
      </p:sp>
      <p:pic>
        <p:nvPicPr>
          <p:cNvPr id="231469" name="Picture 45"/>
          <p:cNvPicPr>
            <a:picLocks noChangeAspect="1" noChangeArrowheads="1"/>
          </p:cNvPicPr>
          <p:nvPr/>
        </p:nvPicPr>
        <p:blipFill>
          <a:blip r:embed="rId13" cstate="print"/>
          <a:srcRect/>
          <a:stretch>
            <a:fillRect/>
          </a:stretch>
        </p:blipFill>
        <p:spPr bwMode="auto">
          <a:xfrm>
            <a:off x="6711214" y="2803525"/>
            <a:ext cx="2403142" cy="1692275"/>
          </a:xfrm>
          <a:prstGeom prst="rect">
            <a:avLst/>
          </a:prstGeom>
          <a:noFill/>
          <a:ln w="9525">
            <a:noFill/>
            <a:miter lim="800000"/>
            <a:headEnd/>
            <a:tailEnd/>
          </a:ln>
          <a:effectLst/>
        </p:spPr>
      </p:pic>
      <p:sp>
        <p:nvSpPr>
          <p:cNvPr id="231470" name="Text Box 46"/>
          <p:cNvSpPr txBox="1">
            <a:spLocks noChangeArrowheads="1"/>
          </p:cNvSpPr>
          <p:nvPr/>
        </p:nvSpPr>
        <p:spPr bwMode="auto">
          <a:xfrm>
            <a:off x="7515225" y="2590800"/>
            <a:ext cx="889000" cy="304800"/>
          </a:xfrm>
          <a:prstGeom prst="rect">
            <a:avLst/>
          </a:prstGeom>
          <a:noFill/>
          <a:ln w="9525" algn="ctr">
            <a:noFill/>
            <a:miter lim="800000"/>
            <a:headEnd/>
            <a:tailEnd/>
          </a:ln>
          <a:effectLst/>
        </p:spPr>
        <p:txBody>
          <a:bodyPr wrap="none">
            <a:spAutoFit/>
          </a:bodyPr>
          <a:lstStyle/>
          <a:p>
            <a:r>
              <a:rPr lang="en-US" sz="1400">
                <a:latin typeface="GE Inspira Pitch" pitchFamily="34" charset="0"/>
              </a:rPr>
              <a:t>Mini-Grid</a:t>
            </a:r>
          </a:p>
        </p:txBody>
      </p:sp>
      <p:sp>
        <p:nvSpPr>
          <p:cNvPr id="231471" name="Cloud"/>
          <p:cNvSpPr>
            <a:spLocks noChangeAspect="1" noEditPoints="1" noChangeArrowheads="1"/>
          </p:cNvSpPr>
          <p:nvPr/>
        </p:nvSpPr>
        <p:spPr bwMode="auto">
          <a:xfrm>
            <a:off x="1752600" y="2822575"/>
            <a:ext cx="5229225" cy="56991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92DCFA"/>
          </a:solidFill>
          <a:ln w="9525">
            <a:noFill/>
            <a:miter lim="800000"/>
            <a:headEnd/>
            <a:tailEnd/>
          </a:ln>
          <a:effectLst/>
        </p:spPr>
        <p:txBody>
          <a:bodyPr anchor="ctr" anchorCtr="1"/>
          <a:lstStyle/>
          <a:p>
            <a:pPr algn="ctr" eaLnBrk="0" hangingPunct="0"/>
            <a:r>
              <a:rPr lang="en-US" sz="1400" b="1" dirty="0">
                <a:latin typeface="GE Inspira Pitch" pitchFamily="34" charset="0"/>
              </a:rPr>
              <a:t>         Communications Infrastructure</a:t>
            </a:r>
          </a:p>
        </p:txBody>
      </p:sp>
      <p:sp>
        <p:nvSpPr>
          <p:cNvPr id="231472" name="AutoShape 48"/>
          <p:cNvSpPr>
            <a:spLocks noChangeArrowheads="1"/>
          </p:cNvSpPr>
          <p:nvPr/>
        </p:nvSpPr>
        <p:spPr bwMode="auto">
          <a:xfrm>
            <a:off x="4256088" y="2641600"/>
            <a:ext cx="333375" cy="377825"/>
          </a:xfrm>
          <a:prstGeom prst="upDownArrow">
            <a:avLst>
              <a:gd name="adj1" fmla="val 49528"/>
              <a:gd name="adj2" fmla="val 39231"/>
            </a:avLst>
          </a:prstGeom>
          <a:gradFill rotWithShape="0">
            <a:gsLst>
              <a:gs pos="0">
                <a:srgbClr val="FFCC00"/>
              </a:gs>
              <a:gs pos="50000">
                <a:srgbClr val="FFCC00">
                  <a:gamma/>
                  <a:tint val="20000"/>
                  <a:invGamma/>
                </a:srgbClr>
              </a:gs>
              <a:gs pos="100000">
                <a:srgbClr val="FFCC00"/>
              </a:gs>
            </a:gsLst>
            <a:lin ang="5400000" scaled="1"/>
          </a:gradFill>
          <a:ln w="9525">
            <a:solidFill>
              <a:schemeClr val="tx2"/>
            </a:solidFill>
            <a:miter lim="800000"/>
            <a:headEnd/>
            <a:tailEnd/>
          </a:ln>
          <a:effectLst/>
        </p:spPr>
        <p:txBody>
          <a:bodyPr anchor="ctr">
            <a:spAutoFit/>
          </a:bodyPr>
          <a:lstStyle/>
          <a:p>
            <a:endParaRPr lang="en-US"/>
          </a:p>
        </p:txBody>
      </p:sp>
      <p:sp>
        <p:nvSpPr>
          <p:cNvPr id="49" name="Title 1"/>
          <p:cNvSpPr txBox="1">
            <a:spLocks/>
          </p:cNvSpPr>
          <p:nvPr/>
        </p:nvSpPr>
        <p:spPr>
          <a:xfrm>
            <a:off x="685800" y="0"/>
            <a:ext cx="7772400" cy="914399"/>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000" b="0" i="0" u="none" strike="noStrike" kern="1200" cap="none" spc="0" normalizeH="0" baseline="0" noProof="0" smtClean="0">
                <a:ln>
                  <a:noFill/>
                </a:ln>
                <a:solidFill>
                  <a:schemeClr val="tx1"/>
                </a:solidFill>
                <a:effectLst/>
                <a:uLnTx/>
                <a:uFillTx/>
                <a:latin typeface="+mj-lt"/>
                <a:ea typeface="+mj-ea"/>
                <a:cs typeface="+mj-cs"/>
              </a:rPr>
              <a:t>Smart Grid Equipment Monitoring</a:t>
            </a:r>
            <a:endParaRPr kumimoji="0" lang="en-US" sz="40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 name="Slide Number Placeholder 3"/>
          <p:cNvSpPr>
            <a:spLocks noGrp="1"/>
          </p:cNvSpPr>
          <p:nvPr>
            <p:ph type="sldNum" sz="quarter" idx="10"/>
          </p:nvPr>
        </p:nvSpPr>
        <p:spPr/>
        <p:txBody>
          <a:bodyPr/>
          <a:lstStyle/>
          <a:p>
            <a:fld id="{EAFFD107-0756-48E3-B378-E278219E03A1}" type="slidenum">
              <a:rPr lang="en-US">
                <a:solidFill>
                  <a:schemeClr val="bg2"/>
                </a:solidFill>
              </a:rPr>
              <a:pPr/>
              <a:t>10</a:t>
            </a:fld>
            <a:endParaRPr lang="en-US"/>
          </a:p>
          <a:p>
            <a:endParaRPr lang="en-US"/>
          </a:p>
          <a:p>
            <a:endParaRPr lang="en-US"/>
          </a:p>
        </p:txBody>
      </p:sp>
      <p:grpSp>
        <p:nvGrpSpPr>
          <p:cNvPr id="2" name="Group 2"/>
          <p:cNvGrpSpPr>
            <a:grpSpLocks/>
          </p:cNvGrpSpPr>
          <p:nvPr/>
        </p:nvGrpSpPr>
        <p:grpSpPr bwMode="auto">
          <a:xfrm>
            <a:off x="152400" y="1382713"/>
            <a:ext cx="3468688" cy="3216275"/>
            <a:chOff x="47" y="833"/>
            <a:chExt cx="2538" cy="2315"/>
          </a:xfrm>
        </p:grpSpPr>
        <p:sp>
          <p:nvSpPr>
            <p:cNvPr id="54275" name="Line 3"/>
            <p:cNvSpPr>
              <a:spLocks noChangeShapeType="1"/>
            </p:cNvSpPr>
            <p:nvPr/>
          </p:nvSpPr>
          <p:spPr bwMode="auto">
            <a:xfrm flipV="1">
              <a:off x="311" y="1813"/>
              <a:ext cx="0" cy="512"/>
            </a:xfrm>
            <a:prstGeom prst="line">
              <a:avLst/>
            </a:prstGeom>
            <a:noFill/>
            <a:ln w="9525">
              <a:solidFill>
                <a:srgbClr val="D20000"/>
              </a:solidFill>
              <a:round/>
              <a:headEnd/>
              <a:tailEnd/>
            </a:ln>
            <a:effectLst/>
          </p:spPr>
          <p:txBody>
            <a:bodyPr/>
            <a:lstStyle/>
            <a:p>
              <a:endParaRPr lang="en-US"/>
            </a:p>
          </p:txBody>
        </p:sp>
        <p:sp>
          <p:nvSpPr>
            <p:cNvPr id="54276" name="Line 4"/>
            <p:cNvSpPr>
              <a:spLocks noChangeShapeType="1"/>
            </p:cNvSpPr>
            <p:nvPr/>
          </p:nvSpPr>
          <p:spPr bwMode="auto">
            <a:xfrm flipV="1">
              <a:off x="311" y="1693"/>
              <a:ext cx="820" cy="632"/>
            </a:xfrm>
            <a:prstGeom prst="line">
              <a:avLst/>
            </a:prstGeom>
            <a:noFill/>
            <a:ln w="9525">
              <a:solidFill>
                <a:srgbClr val="D20000"/>
              </a:solidFill>
              <a:round/>
              <a:headEnd/>
              <a:tailEnd/>
            </a:ln>
            <a:effectLst/>
          </p:spPr>
          <p:txBody>
            <a:bodyPr/>
            <a:lstStyle/>
            <a:p>
              <a:endParaRPr lang="en-US"/>
            </a:p>
          </p:txBody>
        </p:sp>
        <p:sp>
          <p:nvSpPr>
            <p:cNvPr id="54277" name="Line 5"/>
            <p:cNvSpPr>
              <a:spLocks noChangeShapeType="1"/>
            </p:cNvSpPr>
            <p:nvPr/>
          </p:nvSpPr>
          <p:spPr bwMode="auto">
            <a:xfrm flipV="1">
              <a:off x="315" y="1702"/>
              <a:ext cx="1148" cy="619"/>
            </a:xfrm>
            <a:prstGeom prst="line">
              <a:avLst/>
            </a:prstGeom>
            <a:noFill/>
            <a:ln w="9525">
              <a:solidFill>
                <a:srgbClr val="D20000"/>
              </a:solidFill>
              <a:round/>
              <a:headEnd/>
              <a:tailEnd/>
            </a:ln>
            <a:effectLst/>
          </p:spPr>
          <p:txBody>
            <a:bodyPr/>
            <a:lstStyle/>
            <a:p>
              <a:endParaRPr lang="en-US"/>
            </a:p>
          </p:txBody>
        </p:sp>
        <p:sp>
          <p:nvSpPr>
            <p:cNvPr id="54278" name="Line 6"/>
            <p:cNvSpPr>
              <a:spLocks noChangeShapeType="1"/>
            </p:cNvSpPr>
            <p:nvPr/>
          </p:nvSpPr>
          <p:spPr bwMode="auto">
            <a:xfrm flipV="1">
              <a:off x="319" y="2111"/>
              <a:ext cx="1864" cy="210"/>
            </a:xfrm>
            <a:prstGeom prst="line">
              <a:avLst/>
            </a:prstGeom>
            <a:noFill/>
            <a:ln w="9525">
              <a:solidFill>
                <a:srgbClr val="D20000"/>
              </a:solidFill>
              <a:round/>
              <a:headEnd/>
              <a:tailEnd/>
            </a:ln>
            <a:effectLst/>
          </p:spPr>
          <p:txBody>
            <a:bodyPr/>
            <a:lstStyle/>
            <a:p>
              <a:endParaRPr lang="en-US"/>
            </a:p>
          </p:txBody>
        </p:sp>
        <p:sp>
          <p:nvSpPr>
            <p:cNvPr id="54279" name="Line 7"/>
            <p:cNvSpPr>
              <a:spLocks noChangeShapeType="1"/>
            </p:cNvSpPr>
            <p:nvPr/>
          </p:nvSpPr>
          <p:spPr bwMode="auto">
            <a:xfrm flipV="1">
              <a:off x="319" y="1702"/>
              <a:ext cx="1438" cy="614"/>
            </a:xfrm>
            <a:prstGeom prst="line">
              <a:avLst/>
            </a:prstGeom>
            <a:noFill/>
            <a:ln w="9525">
              <a:solidFill>
                <a:srgbClr val="D20000"/>
              </a:solidFill>
              <a:round/>
              <a:headEnd/>
              <a:tailEnd/>
            </a:ln>
            <a:effectLst/>
          </p:spPr>
          <p:txBody>
            <a:bodyPr/>
            <a:lstStyle/>
            <a:p>
              <a:endParaRPr lang="en-US"/>
            </a:p>
          </p:txBody>
        </p:sp>
        <p:sp>
          <p:nvSpPr>
            <p:cNvPr id="54280" name="Line 8"/>
            <p:cNvSpPr>
              <a:spLocks noChangeShapeType="1"/>
            </p:cNvSpPr>
            <p:nvPr/>
          </p:nvSpPr>
          <p:spPr bwMode="auto">
            <a:xfrm flipH="1" flipV="1">
              <a:off x="311" y="1825"/>
              <a:ext cx="1100" cy="513"/>
            </a:xfrm>
            <a:prstGeom prst="line">
              <a:avLst/>
            </a:prstGeom>
            <a:noFill/>
            <a:ln w="9525">
              <a:solidFill>
                <a:srgbClr val="D20000"/>
              </a:solidFill>
              <a:round/>
              <a:headEnd/>
              <a:tailEnd/>
            </a:ln>
            <a:effectLst/>
          </p:spPr>
          <p:txBody>
            <a:bodyPr/>
            <a:lstStyle/>
            <a:p>
              <a:endParaRPr lang="en-US"/>
            </a:p>
          </p:txBody>
        </p:sp>
        <p:sp>
          <p:nvSpPr>
            <p:cNvPr id="54281" name="Line 9"/>
            <p:cNvSpPr>
              <a:spLocks noChangeShapeType="1"/>
            </p:cNvSpPr>
            <p:nvPr/>
          </p:nvSpPr>
          <p:spPr bwMode="auto">
            <a:xfrm flipH="1" flipV="1">
              <a:off x="1126" y="1693"/>
              <a:ext cx="298" cy="653"/>
            </a:xfrm>
            <a:prstGeom prst="line">
              <a:avLst/>
            </a:prstGeom>
            <a:noFill/>
            <a:ln w="9525">
              <a:solidFill>
                <a:srgbClr val="D20000"/>
              </a:solidFill>
              <a:round/>
              <a:headEnd/>
              <a:tailEnd/>
            </a:ln>
            <a:effectLst/>
          </p:spPr>
          <p:txBody>
            <a:bodyPr/>
            <a:lstStyle/>
            <a:p>
              <a:endParaRPr lang="en-US"/>
            </a:p>
          </p:txBody>
        </p:sp>
        <p:sp>
          <p:nvSpPr>
            <p:cNvPr id="54282" name="Line 10"/>
            <p:cNvSpPr>
              <a:spLocks noChangeShapeType="1"/>
            </p:cNvSpPr>
            <p:nvPr/>
          </p:nvSpPr>
          <p:spPr bwMode="auto">
            <a:xfrm flipV="1">
              <a:off x="1409" y="1706"/>
              <a:ext cx="48" cy="636"/>
            </a:xfrm>
            <a:prstGeom prst="line">
              <a:avLst/>
            </a:prstGeom>
            <a:noFill/>
            <a:ln w="9525">
              <a:solidFill>
                <a:srgbClr val="D20000"/>
              </a:solidFill>
              <a:round/>
              <a:headEnd/>
              <a:tailEnd/>
            </a:ln>
            <a:effectLst/>
          </p:spPr>
          <p:txBody>
            <a:bodyPr/>
            <a:lstStyle/>
            <a:p>
              <a:endParaRPr lang="en-US"/>
            </a:p>
          </p:txBody>
        </p:sp>
        <p:sp>
          <p:nvSpPr>
            <p:cNvPr id="54283" name="Line 11"/>
            <p:cNvSpPr>
              <a:spLocks noChangeShapeType="1"/>
            </p:cNvSpPr>
            <p:nvPr/>
          </p:nvSpPr>
          <p:spPr bwMode="auto">
            <a:xfrm flipV="1">
              <a:off x="1404" y="1693"/>
              <a:ext cx="363" cy="640"/>
            </a:xfrm>
            <a:prstGeom prst="line">
              <a:avLst/>
            </a:prstGeom>
            <a:noFill/>
            <a:ln w="9525">
              <a:solidFill>
                <a:srgbClr val="D20000"/>
              </a:solidFill>
              <a:round/>
              <a:headEnd/>
              <a:tailEnd/>
            </a:ln>
            <a:effectLst/>
          </p:spPr>
          <p:txBody>
            <a:bodyPr/>
            <a:lstStyle/>
            <a:p>
              <a:endParaRPr lang="en-US"/>
            </a:p>
          </p:txBody>
        </p:sp>
        <p:sp>
          <p:nvSpPr>
            <p:cNvPr id="54284" name="Line 12"/>
            <p:cNvSpPr>
              <a:spLocks noChangeShapeType="1"/>
            </p:cNvSpPr>
            <p:nvPr/>
          </p:nvSpPr>
          <p:spPr bwMode="auto">
            <a:xfrm flipV="1">
              <a:off x="1413" y="2120"/>
              <a:ext cx="764" cy="218"/>
            </a:xfrm>
            <a:prstGeom prst="line">
              <a:avLst/>
            </a:prstGeom>
            <a:noFill/>
            <a:ln w="9525">
              <a:solidFill>
                <a:srgbClr val="D20000"/>
              </a:solidFill>
              <a:round/>
              <a:headEnd/>
              <a:tailEnd/>
            </a:ln>
            <a:effectLst/>
          </p:spPr>
          <p:txBody>
            <a:bodyPr/>
            <a:lstStyle/>
            <a:p>
              <a:endParaRPr lang="en-US"/>
            </a:p>
          </p:txBody>
        </p:sp>
        <p:sp>
          <p:nvSpPr>
            <p:cNvPr id="54285" name="Line 13"/>
            <p:cNvSpPr>
              <a:spLocks noChangeShapeType="1"/>
            </p:cNvSpPr>
            <p:nvPr/>
          </p:nvSpPr>
          <p:spPr bwMode="auto">
            <a:xfrm flipH="1" flipV="1">
              <a:off x="319" y="1817"/>
              <a:ext cx="1623" cy="516"/>
            </a:xfrm>
            <a:prstGeom prst="line">
              <a:avLst/>
            </a:prstGeom>
            <a:noFill/>
            <a:ln w="9525">
              <a:solidFill>
                <a:srgbClr val="D20000"/>
              </a:solidFill>
              <a:round/>
              <a:headEnd/>
              <a:tailEnd/>
            </a:ln>
            <a:effectLst/>
          </p:spPr>
          <p:txBody>
            <a:bodyPr/>
            <a:lstStyle/>
            <a:p>
              <a:endParaRPr lang="en-US"/>
            </a:p>
          </p:txBody>
        </p:sp>
        <p:sp>
          <p:nvSpPr>
            <p:cNvPr id="54286" name="Line 14"/>
            <p:cNvSpPr>
              <a:spLocks noChangeShapeType="1"/>
            </p:cNvSpPr>
            <p:nvPr/>
          </p:nvSpPr>
          <p:spPr bwMode="auto">
            <a:xfrm flipH="1" flipV="1">
              <a:off x="306" y="1813"/>
              <a:ext cx="1972" cy="520"/>
            </a:xfrm>
            <a:prstGeom prst="line">
              <a:avLst/>
            </a:prstGeom>
            <a:noFill/>
            <a:ln w="9525">
              <a:solidFill>
                <a:srgbClr val="D20000"/>
              </a:solidFill>
              <a:round/>
              <a:headEnd/>
              <a:tailEnd/>
            </a:ln>
            <a:effectLst/>
          </p:spPr>
          <p:txBody>
            <a:bodyPr/>
            <a:lstStyle/>
            <a:p>
              <a:endParaRPr lang="en-US"/>
            </a:p>
          </p:txBody>
        </p:sp>
        <p:sp>
          <p:nvSpPr>
            <p:cNvPr id="54287" name="Line 15"/>
            <p:cNvSpPr>
              <a:spLocks noChangeShapeType="1"/>
            </p:cNvSpPr>
            <p:nvPr/>
          </p:nvSpPr>
          <p:spPr bwMode="auto">
            <a:xfrm flipH="1" flipV="1">
              <a:off x="1113" y="1693"/>
              <a:ext cx="833" cy="636"/>
            </a:xfrm>
            <a:prstGeom prst="line">
              <a:avLst/>
            </a:prstGeom>
            <a:noFill/>
            <a:ln w="9525">
              <a:solidFill>
                <a:srgbClr val="D20000"/>
              </a:solidFill>
              <a:round/>
              <a:headEnd/>
              <a:tailEnd/>
            </a:ln>
            <a:effectLst/>
          </p:spPr>
          <p:txBody>
            <a:bodyPr/>
            <a:lstStyle/>
            <a:p>
              <a:endParaRPr lang="en-US"/>
            </a:p>
          </p:txBody>
        </p:sp>
        <p:sp>
          <p:nvSpPr>
            <p:cNvPr id="54288" name="Line 16"/>
            <p:cNvSpPr>
              <a:spLocks noChangeShapeType="1"/>
            </p:cNvSpPr>
            <p:nvPr/>
          </p:nvSpPr>
          <p:spPr bwMode="auto">
            <a:xfrm flipH="1" flipV="1">
              <a:off x="1457" y="1697"/>
              <a:ext cx="482" cy="624"/>
            </a:xfrm>
            <a:prstGeom prst="line">
              <a:avLst/>
            </a:prstGeom>
            <a:noFill/>
            <a:ln w="9525">
              <a:solidFill>
                <a:srgbClr val="D20000"/>
              </a:solidFill>
              <a:round/>
              <a:headEnd/>
              <a:tailEnd/>
            </a:ln>
            <a:effectLst/>
          </p:spPr>
          <p:txBody>
            <a:bodyPr/>
            <a:lstStyle/>
            <a:p>
              <a:endParaRPr lang="en-US"/>
            </a:p>
          </p:txBody>
        </p:sp>
        <p:sp>
          <p:nvSpPr>
            <p:cNvPr id="54289" name="Line 17"/>
            <p:cNvSpPr>
              <a:spLocks noChangeShapeType="1"/>
            </p:cNvSpPr>
            <p:nvPr/>
          </p:nvSpPr>
          <p:spPr bwMode="auto">
            <a:xfrm flipH="1" flipV="1">
              <a:off x="1771" y="1693"/>
              <a:ext cx="164" cy="636"/>
            </a:xfrm>
            <a:prstGeom prst="line">
              <a:avLst/>
            </a:prstGeom>
            <a:noFill/>
            <a:ln w="9525">
              <a:solidFill>
                <a:srgbClr val="D20000"/>
              </a:solidFill>
              <a:round/>
              <a:headEnd/>
              <a:tailEnd/>
            </a:ln>
            <a:effectLst/>
          </p:spPr>
          <p:txBody>
            <a:bodyPr/>
            <a:lstStyle/>
            <a:p>
              <a:endParaRPr lang="en-US"/>
            </a:p>
          </p:txBody>
        </p:sp>
        <p:sp>
          <p:nvSpPr>
            <p:cNvPr id="54290" name="Line 18"/>
            <p:cNvSpPr>
              <a:spLocks noChangeShapeType="1"/>
            </p:cNvSpPr>
            <p:nvPr/>
          </p:nvSpPr>
          <p:spPr bwMode="auto">
            <a:xfrm flipV="1">
              <a:off x="1935" y="2120"/>
              <a:ext cx="229" cy="209"/>
            </a:xfrm>
            <a:prstGeom prst="line">
              <a:avLst/>
            </a:prstGeom>
            <a:noFill/>
            <a:ln w="9525">
              <a:solidFill>
                <a:srgbClr val="D20000"/>
              </a:solidFill>
              <a:round/>
              <a:headEnd/>
              <a:tailEnd/>
            </a:ln>
            <a:effectLst/>
          </p:spPr>
          <p:txBody>
            <a:bodyPr/>
            <a:lstStyle/>
            <a:p>
              <a:endParaRPr lang="en-US"/>
            </a:p>
          </p:txBody>
        </p:sp>
        <p:sp>
          <p:nvSpPr>
            <p:cNvPr id="54291" name="Line 19"/>
            <p:cNvSpPr>
              <a:spLocks noChangeShapeType="1"/>
            </p:cNvSpPr>
            <p:nvPr/>
          </p:nvSpPr>
          <p:spPr bwMode="auto">
            <a:xfrm flipH="1" flipV="1">
              <a:off x="2160" y="2108"/>
              <a:ext cx="112" cy="225"/>
            </a:xfrm>
            <a:prstGeom prst="line">
              <a:avLst/>
            </a:prstGeom>
            <a:noFill/>
            <a:ln w="9525">
              <a:solidFill>
                <a:srgbClr val="D20000"/>
              </a:solidFill>
              <a:round/>
              <a:headEnd/>
              <a:tailEnd/>
            </a:ln>
            <a:effectLst/>
          </p:spPr>
          <p:txBody>
            <a:bodyPr/>
            <a:lstStyle/>
            <a:p>
              <a:endParaRPr lang="en-US"/>
            </a:p>
          </p:txBody>
        </p:sp>
        <p:sp>
          <p:nvSpPr>
            <p:cNvPr id="54292" name="Line 20"/>
            <p:cNvSpPr>
              <a:spLocks noChangeShapeType="1"/>
            </p:cNvSpPr>
            <p:nvPr/>
          </p:nvSpPr>
          <p:spPr bwMode="auto">
            <a:xfrm flipH="1" flipV="1">
              <a:off x="308" y="1817"/>
              <a:ext cx="1964" cy="521"/>
            </a:xfrm>
            <a:prstGeom prst="line">
              <a:avLst/>
            </a:prstGeom>
            <a:noFill/>
            <a:ln w="9525">
              <a:solidFill>
                <a:srgbClr val="D20000"/>
              </a:solidFill>
              <a:round/>
              <a:headEnd/>
              <a:tailEnd/>
            </a:ln>
            <a:effectLst/>
          </p:spPr>
          <p:txBody>
            <a:bodyPr/>
            <a:lstStyle/>
            <a:p>
              <a:endParaRPr lang="en-US"/>
            </a:p>
          </p:txBody>
        </p:sp>
        <p:sp>
          <p:nvSpPr>
            <p:cNvPr id="54293" name="Line 21"/>
            <p:cNvSpPr>
              <a:spLocks noChangeShapeType="1"/>
            </p:cNvSpPr>
            <p:nvPr/>
          </p:nvSpPr>
          <p:spPr bwMode="auto">
            <a:xfrm flipH="1" flipV="1">
              <a:off x="1115" y="1697"/>
              <a:ext cx="1157" cy="649"/>
            </a:xfrm>
            <a:prstGeom prst="line">
              <a:avLst/>
            </a:prstGeom>
            <a:noFill/>
            <a:ln w="9525">
              <a:solidFill>
                <a:srgbClr val="D20000"/>
              </a:solidFill>
              <a:round/>
              <a:headEnd/>
              <a:tailEnd/>
            </a:ln>
            <a:effectLst/>
          </p:spPr>
          <p:txBody>
            <a:bodyPr/>
            <a:lstStyle/>
            <a:p>
              <a:endParaRPr lang="en-US"/>
            </a:p>
          </p:txBody>
        </p:sp>
        <p:sp>
          <p:nvSpPr>
            <p:cNvPr id="54294" name="Line 22"/>
            <p:cNvSpPr>
              <a:spLocks noChangeShapeType="1"/>
            </p:cNvSpPr>
            <p:nvPr/>
          </p:nvSpPr>
          <p:spPr bwMode="auto">
            <a:xfrm flipH="1" flipV="1">
              <a:off x="1457" y="1697"/>
              <a:ext cx="815" cy="649"/>
            </a:xfrm>
            <a:prstGeom prst="line">
              <a:avLst/>
            </a:prstGeom>
            <a:noFill/>
            <a:ln w="9525">
              <a:solidFill>
                <a:srgbClr val="D20000"/>
              </a:solidFill>
              <a:round/>
              <a:headEnd/>
              <a:tailEnd/>
            </a:ln>
            <a:effectLst/>
          </p:spPr>
          <p:txBody>
            <a:bodyPr/>
            <a:lstStyle/>
            <a:p>
              <a:endParaRPr lang="en-US"/>
            </a:p>
          </p:txBody>
        </p:sp>
        <p:sp>
          <p:nvSpPr>
            <p:cNvPr id="54295" name="Line 23"/>
            <p:cNvSpPr>
              <a:spLocks noChangeShapeType="1"/>
            </p:cNvSpPr>
            <p:nvPr/>
          </p:nvSpPr>
          <p:spPr bwMode="auto">
            <a:xfrm flipH="1" flipV="1">
              <a:off x="1760" y="1706"/>
              <a:ext cx="523" cy="640"/>
            </a:xfrm>
            <a:prstGeom prst="line">
              <a:avLst/>
            </a:prstGeom>
            <a:noFill/>
            <a:ln w="9525">
              <a:solidFill>
                <a:srgbClr val="D20000"/>
              </a:solidFill>
              <a:round/>
              <a:headEnd/>
              <a:tailEnd/>
            </a:ln>
            <a:effectLst/>
          </p:spPr>
          <p:txBody>
            <a:bodyPr/>
            <a:lstStyle/>
            <a:p>
              <a:endParaRPr lang="en-US"/>
            </a:p>
          </p:txBody>
        </p:sp>
        <p:sp>
          <p:nvSpPr>
            <p:cNvPr id="54296" name="Rectangle 24"/>
            <p:cNvSpPr>
              <a:spLocks noChangeArrowheads="1"/>
            </p:cNvSpPr>
            <p:nvPr/>
          </p:nvSpPr>
          <p:spPr bwMode="auto">
            <a:xfrm>
              <a:off x="1101" y="2530"/>
              <a:ext cx="595" cy="148"/>
            </a:xfrm>
            <a:prstGeom prst="rect">
              <a:avLst/>
            </a:prstGeom>
            <a:solidFill>
              <a:srgbClr val="0000FF"/>
            </a:solidFill>
            <a:ln w="9525">
              <a:noFill/>
              <a:miter lim="800000"/>
              <a:headEnd/>
              <a:tailEnd/>
            </a:ln>
          </p:spPr>
          <p:txBody>
            <a:bodyPr/>
            <a:lstStyle/>
            <a:p>
              <a:endParaRPr lang="en-US"/>
            </a:p>
          </p:txBody>
        </p:sp>
        <p:sp>
          <p:nvSpPr>
            <p:cNvPr id="54297" name="Rectangle 25"/>
            <p:cNvSpPr>
              <a:spLocks noChangeArrowheads="1"/>
            </p:cNvSpPr>
            <p:nvPr/>
          </p:nvSpPr>
          <p:spPr bwMode="auto">
            <a:xfrm>
              <a:off x="1101" y="2530"/>
              <a:ext cx="595" cy="148"/>
            </a:xfrm>
            <a:prstGeom prst="rect">
              <a:avLst/>
            </a:prstGeom>
            <a:noFill/>
            <a:ln w="9525" cap="rnd">
              <a:solidFill>
                <a:srgbClr val="000000"/>
              </a:solidFill>
              <a:round/>
              <a:headEnd/>
              <a:tailEnd/>
            </a:ln>
          </p:spPr>
          <p:txBody>
            <a:bodyPr/>
            <a:lstStyle/>
            <a:p>
              <a:endParaRPr lang="en-US"/>
            </a:p>
          </p:txBody>
        </p:sp>
        <p:sp>
          <p:nvSpPr>
            <p:cNvPr id="54298" name="Rectangle 26"/>
            <p:cNvSpPr>
              <a:spLocks noChangeArrowheads="1"/>
            </p:cNvSpPr>
            <p:nvPr/>
          </p:nvSpPr>
          <p:spPr bwMode="auto">
            <a:xfrm>
              <a:off x="1154" y="2564"/>
              <a:ext cx="38" cy="20"/>
            </a:xfrm>
            <a:prstGeom prst="rect">
              <a:avLst/>
            </a:prstGeom>
            <a:solidFill>
              <a:srgbClr val="FFF2AE"/>
            </a:solidFill>
            <a:ln w="9525">
              <a:noFill/>
              <a:miter lim="800000"/>
              <a:headEnd/>
              <a:tailEnd/>
            </a:ln>
          </p:spPr>
          <p:txBody>
            <a:bodyPr/>
            <a:lstStyle/>
            <a:p>
              <a:endParaRPr lang="en-US"/>
            </a:p>
          </p:txBody>
        </p:sp>
        <p:sp>
          <p:nvSpPr>
            <p:cNvPr id="54299" name="Rectangle 27"/>
            <p:cNvSpPr>
              <a:spLocks noChangeArrowheads="1"/>
            </p:cNvSpPr>
            <p:nvPr/>
          </p:nvSpPr>
          <p:spPr bwMode="auto">
            <a:xfrm>
              <a:off x="1154" y="2564"/>
              <a:ext cx="38" cy="20"/>
            </a:xfrm>
            <a:prstGeom prst="rect">
              <a:avLst/>
            </a:prstGeom>
            <a:noFill/>
            <a:ln w="9525" cap="rnd">
              <a:solidFill>
                <a:srgbClr val="000000"/>
              </a:solidFill>
              <a:round/>
              <a:headEnd/>
              <a:tailEnd/>
            </a:ln>
          </p:spPr>
          <p:txBody>
            <a:bodyPr/>
            <a:lstStyle/>
            <a:p>
              <a:endParaRPr lang="en-US"/>
            </a:p>
          </p:txBody>
        </p:sp>
        <p:sp>
          <p:nvSpPr>
            <p:cNvPr id="54300" name="Rectangle 28"/>
            <p:cNvSpPr>
              <a:spLocks noChangeArrowheads="1"/>
            </p:cNvSpPr>
            <p:nvPr/>
          </p:nvSpPr>
          <p:spPr bwMode="auto">
            <a:xfrm>
              <a:off x="1253" y="2625"/>
              <a:ext cx="161" cy="20"/>
            </a:xfrm>
            <a:prstGeom prst="rect">
              <a:avLst/>
            </a:prstGeom>
            <a:solidFill>
              <a:srgbClr val="FFFFFF"/>
            </a:solidFill>
            <a:ln w="9525">
              <a:noFill/>
              <a:miter lim="800000"/>
              <a:headEnd/>
              <a:tailEnd/>
            </a:ln>
          </p:spPr>
          <p:txBody>
            <a:bodyPr/>
            <a:lstStyle/>
            <a:p>
              <a:endParaRPr lang="en-US"/>
            </a:p>
          </p:txBody>
        </p:sp>
        <p:sp>
          <p:nvSpPr>
            <p:cNvPr id="54301" name="Rectangle 29"/>
            <p:cNvSpPr>
              <a:spLocks noChangeArrowheads="1"/>
            </p:cNvSpPr>
            <p:nvPr/>
          </p:nvSpPr>
          <p:spPr bwMode="auto">
            <a:xfrm>
              <a:off x="1253" y="2625"/>
              <a:ext cx="161" cy="20"/>
            </a:xfrm>
            <a:prstGeom prst="rect">
              <a:avLst/>
            </a:prstGeom>
            <a:noFill/>
            <a:ln w="9525" cap="rnd">
              <a:solidFill>
                <a:srgbClr val="000000"/>
              </a:solidFill>
              <a:round/>
              <a:headEnd/>
              <a:tailEnd/>
            </a:ln>
          </p:spPr>
          <p:txBody>
            <a:bodyPr/>
            <a:lstStyle/>
            <a:p>
              <a:endParaRPr lang="en-US"/>
            </a:p>
          </p:txBody>
        </p:sp>
        <p:grpSp>
          <p:nvGrpSpPr>
            <p:cNvPr id="3" name="Group 30"/>
            <p:cNvGrpSpPr>
              <a:grpSpLocks/>
            </p:cNvGrpSpPr>
            <p:nvPr/>
          </p:nvGrpSpPr>
          <p:grpSpPr bwMode="auto">
            <a:xfrm>
              <a:off x="172" y="959"/>
              <a:ext cx="314" cy="267"/>
              <a:chOff x="257" y="1209"/>
              <a:chExt cx="754" cy="592"/>
            </a:xfrm>
          </p:grpSpPr>
          <p:sp>
            <p:nvSpPr>
              <p:cNvPr id="54303" name="Freeform 31"/>
              <p:cNvSpPr>
                <a:spLocks/>
              </p:cNvSpPr>
              <p:nvPr/>
            </p:nvSpPr>
            <p:spPr bwMode="auto">
              <a:xfrm>
                <a:off x="702" y="1606"/>
                <a:ext cx="131" cy="129"/>
              </a:xfrm>
              <a:custGeom>
                <a:avLst/>
                <a:gdLst/>
                <a:ahLst/>
                <a:cxnLst>
                  <a:cxn ang="0">
                    <a:pos x="0" y="0"/>
                  </a:cxn>
                  <a:cxn ang="0">
                    <a:pos x="131" y="0"/>
                  </a:cxn>
                  <a:cxn ang="0">
                    <a:pos x="131" y="129"/>
                  </a:cxn>
                  <a:cxn ang="0">
                    <a:pos x="44" y="129"/>
                  </a:cxn>
                  <a:cxn ang="0">
                    <a:pos x="44" y="129"/>
                  </a:cxn>
                </a:cxnLst>
                <a:rect l="0" t="0" r="r" b="b"/>
                <a:pathLst>
                  <a:path w="131" h="129">
                    <a:moveTo>
                      <a:pt x="0" y="0"/>
                    </a:moveTo>
                    <a:lnTo>
                      <a:pt x="131" y="0"/>
                    </a:lnTo>
                    <a:lnTo>
                      <a:pt x="131" y="129"/>
                    </a:lnTo>
                    <a:lnTo>
                      <a:pt x="44" y="129"/>
                    </a:lnTo>
                    <a:lnTo>
                      <a:pt x="44" y="129"/>
                    </a:lnTo>
                  </a:path>
                </a:pathLst>
              </a:custGeom>
              <a:noFill/>
              <a:ln w="25400" cap="rnd">
                <a:solidFill>
                  <a:srgbClr val="0021A5"/>
                </a:solidFill>
                <a:prstDash val="solid"/>
                <a:round/>
                <a:headEnd/>
                <a:tailEnd/>
              </a:ln>
            </p:spPr>
            <p:txBody>
              <a:bodyPr/>
              <a:lstStyle/>
              <a:p>
                <a:endParaRPr lang="en-US"/>
              </a:p>
            </p:txBody>
          </p:sp>
          <p:sp>
            <p:nvSpPr>
              <p:cNvPr id="54304" name="Freeform 32"/>
              <p:cNvSpPr>
                <a:spLocks/>
              </p:cNvSpPr>
              <p:nvPr/>
            </p:nvSpPr>
            <p:spPr bwMode="auto">
              <a:xfrm>
                <a:off x="879" y="1606"/>
                <a:ext cx="132" cy="129"/>
              </a:xfrm>
              <a:custGeom>
                <a:avLst/>
                <a:gdLst/>
                <a:ahLst/>
                <a:cxnLst>
                  <a:cxn ang="0">
                    <a:pos x="0" y="0"/>
                  </a:cxn>
                  <a:cxn ang="0">
                    <a:pos x="132" y="0"/>
                  </a:cxn>
                  <a:cxn ang="0">
                    <a:pos x="132" y="129"/>
                  </a:cxn>
                  <a:cxn ang="0">
                    <a:pos x="9" y="129"/>
                  </a:cxn>
                  <a:cxn ang="0">
                    <a:pos x="9" y="129"/>
                  </a:cxn>
                </a:cxnLst>
                <a:rect l="0" t="0" r="r" b="b"/>
                <a:pathLst>
                  <a:path w="132" h="129">
                    <a:moveTo>
                      <a:pt x="0" y="0"/>
                    </a:moveTo>
                    <a:lnTo>
                      <a:pt x="132" y="0"/>
                    </a:lnTo>
                    <a:lnTo>
                      <a:pt x="132" y="129"/>
                    </a:lnTo>
                    <a:lnTo>
                      <a:pt x="9" y="129"/>
                    </a:lnTo>
                    <a:lnTo>
                      <a:pt x="9" y="129"/>
                    </a:lnTo>
                  </a:path>
                </a:pathLst>
              </a:custGeom>
              <a:noFill/>
              <a:ln w="25400" cap="rnd">
                <a:solidFill>
                  <a:srgbClr val="0021A5"/>
                </a:solidFill>
                <a:prstDash val="solid"/>
                <a:round/>
                <a:headEnd/>
                <a:tailEnd/>
              </a:ln>
            </p:spPr>
            <p:txBody>
              <a:bodyPr/>
              <a:lstStyle/>
              <a:p>
                <a:endParaRPr lang="en-US"/>
              </a:p>
            </p:txBody>
          </p:sp>
          <p:sp>
            <p:nvSpPr>
              <p:cNvPr id="54305" name="Freeform 33"/>
              <p:cNvSpPr>
                <a:spLocks/>
              </p:cNvSpPr>
              <p:nvPr/>
            </p:nvSpPr>
            <p:spPr bwMode="auto">
              <a:xfrm>
                <a:off x="257" y="1606"/>
                <a:ext cx="131" cy="129"/>
              </a:xfrm>
              <a:custGeom>
                <a:avLst/>
                <a:gdLst/>
                <a:ahLst/>
                <a:cxnLst>
                  <a:cxn ang="0">
                    <a:pos x="131" y="0"/>
                  </a:cxn>
                  <a:cxn ang="0">
                    <a:pos x="0" y="0"/>
                  </a:cxn>
                  <a:cxn ang="0">
                    <a:pos x="0" y="129"/>
                  </a:cxn>
                  <a:cxn ang="0">
                    <a:pos x="123" y="129"/>
                  </a:cxn>
                  <a:cxn ang="0">
                    <a:pos x="123" y="129"/>
                  </a:cxn>
                </a:cxnLst>
                <a:rect l="0" t="0" r="r" b="b"/>
                <a:pathLst>
                  <a:path w="131" h="129">
                    <a:moveTo>
                      <a:pt x="131" y="0"/>
                    </a:moveTo>
                    <a:lnTo>
                      <a:pt x="0" y="0"/>
                    </a:lnTo>
                    <a:lnTo>
                      <a:pt x="0" y="129"/>
                    </a:lnTo>
                    <a:lnTo>
                      <a:pt x="123" y="129"/>
                    </a:lnTo>
                    <a:lnTo>
                      <a:pt x="123" y="129"/>
                    </a:lnTo>
                  </a:path>
                </a:pathLst>
              </a:custGeom>
              <a:noFill/>
              <a:ln w="25400" cap="rnd">
                <a:solidFill>
                  <a:srgbClr val="0021A5"/>
                </a:solidFill>
                <a:prstDash val="solid"/>
                <a:round/>
                <a:headEnd/>
                <a:tailEnd/>
              </a:ln>
            </p:spPr>
            <p:txBody>
              <a:bodyPr/>
              <a:lstStyle/>
              <a:p>
                <a:endParaRPr lang="en-US"/>
              </a:p>
            </p:txBody>
          </p:sp>
          <p:sp>
            <p:nvSpPr>
              <p:cNvPr id="54306" name="Freeform 34"/>
              <p:cNvSpPr>
                <a:spLocks/>
              </p:cNvSpPr>
              <p:nvPr/>
            </p:nvSpPr>
            <p:spPr bwMode="auto">
              <a:xfrm>
                <a:off x="514" y="1589"/>
                <a:ext cx="335" cy="212"/>
              </a:xfrm>
              <a:custGeom>
                <a:avLst/>
                <a:gdLst/>
                <a:ahLst/>
                <a:cxnLst>
                  <a:cxn ang="0">
                    <a:pos x="249" y="179"/>
                  </a:cxn>
                  <a:cxn ang="0">
                    <a:pos x="335" y="179"/>
                  </a:cxn>
                  <a:cxn ang="0">
                    <a:pos x="315" y="212"/>
                  </a:cxn>
                  <a:cxn ang="0">
                    <a:pos x="220" y="212"/>
                  </a:cxn>
                  <a:cxn ang="0">
                    <a:pos x="146" y="107"/>
                  </a:cxn>
                  <a:cxn ang="0">
                    <a:pos x="169" y="60"/>
                  </a:cxn>
                  <a:cxn ang="0">
                    <a:pos x="110" y="0"/>
                  </a:cxn>
                  <a:cxn ang="0">
                    <a:pos x="50" y="60"/>
                  </a:cxn>
                  <a:cxn ang="0">
                    <a:pos x="74" y="107"/>
                  </a:cxn>
                  <a:cxn ang="0">
                    <a:pos x="0" y="211"/>
                  </a:cxn>
                </a:cxnLst>
                <a:rect l="0" t="0" r="r" b="b"/>
                <a:pathLst>
                  <a:path w="335" h="212">
                    <a:moveTo>
                      <a:pt x="249" y="179"/>
                    </a:moveTo>
                    <a:cubicBezTo>
                      <a:pt x="249" y="179"/>
                      <a:pt x="335" y="179"/>
                      <a:pt x="335" y="179"/>
                    </a:cubicBezTo>
                    <a:cubicBezTo>
                      <a:pt x="335" y="179"/>
                      <a:pt x="315" y="212"/>
                      <a:pt x="315" y="212"/>
                    </a:cubicBezTo>
                    <a:cubicBezTo>
                      <a:pt x="315" y="212"/>
                      <a:pt x="220" y="212"/>
                      <a:pt x="220" y="212"/>
                    </a:cubicBezTo>
                    <a:cubicBezTo>
                      <a:pt x="220" y="164"/>
                      <a:pt x="189" y="122"/>
                      <a:pt x="146" y="107"/>
                    </a:cubicBezTo>
                    <a:cubicBezTo>
                      <a:pt x="160" y="96"/>
                      <a:pt x="169" y="79"/>
                      <a:pt x="169" y="60"/>
                    </a:cubicBezTo>
                    <a:cubicBezTo>
                      <a:pt x="169" y="27"/>
                      <a:pt x="143" y="0"/>
                      <a:pt x="110" y="0"/>
                    </a:cubicBezTo>
                    <a:cubicBezTo>
                      <a:pt x="77" y="0"/>
                      <a:pt x="50" y="27"/>
                      <a:pt x="50" y="60"/>
                    </a:cubicBezTo>
                    <a:cubicBezTo>
                      <a:pt x="50" y="79"/>
                      <a:pt x="59" y="96"/>
                      <a:pt x="74" y="107"/>
                    </a:cubicBezTo>
                    <a:cubicBezTo>
                      <a:pt x="31" y="122"/>
                      <a:pt x="0" y="163"/>
                      <a:pt x="0" y="211"/>
                    </a:cubicBezTo>
                  </a:path>
                </a:pathLst>
              </a:custGeom>
              <a:noFill/>
              <a:ln w="25400" cap="rnd">
                <a:solidFill>
                  <a:srgbClr val="0021A5"/>
                </a:solidFill>
                <a:prstDash val="solid"/>
                <a:round/>
                <a:headEnd/>
                <a:tailEnd/>
              </a:ln>
            </p:spPr>
            <p:txBody>
              <a:bodyPr/>
              <a:lstStyle/>
              <a:p>
                <a:endParaRPr lang="en-US"/>
              </a:p>
            </p:txBody>
          </p:sp>
          <p:sp>
            <p:nvSpPr>
              <p:cNvPr id="54307" name="Rectangle 35"/>
              <p:cNvSpPr>
                <a:spLocks noChangeArrowheads="1"/>
              </p:cNvSpPr>
              <p:nvPr/>
            </p:nvSpPr>
            <p:spPr bwMode="auto">
              <a:xfrm>
                <a:off x="672" y="1209"/>
                <a:ext cx="339" cy="339"/>
              </a:xfrm>
              <a:prstGeom prst="rect">
                <a:avLst/>
              </a:prstGeom>
              <a:noFill/>
              <a:ln w="25400">
                <a:solidFill>
                  <a:srgbClr val="0021A5"/>
                </a:solidFill>
                <a:miter lim="800000"/>
                <a:headEnd/>
                <a:tailEnd/>
              </a:ln>
            </p:spPr>
            <p:txBody>
              <a:bodyPr/>
              <a:lstStyle/>
              <a:p>
                <a:endParaRPr lang="en-US"/>
              </a:p>
            </p:txBody>
          </p:sp>
          <p:sp>
            <p:nvSpPr>
              <p:cNvPr id="54308" name="Rectangle 36"/>
              <p:cNvSpPr>
                <a:spLocks noChangeArrowheads="1"/>
              </p:cNvSpPr>
              <p:nvPr/>
            </p:nvSpPr>
            <p:spPr bwMode="auto">
              <a:xfrm>
                <a:off x="267" y="1209"/>
                <a:ext cx="339" cy="339"/>
              </a:xfrm>
              <a:prstGeom prst="rect">
                <a:avLst/>
              </a:prstGeom>
              <a:noFill/>
              <a:ln w="25400">
                <a:solidFill>
                  <a:srgbClr val="0021A5"/>
                </a:solidFill>
                <a:miter lim="800000"/>
                <a:headEnd/>
                <a:tailEnd/>
              </a:ln>
            </p:spPr>
            <p:txBody>
              <a:bodyPr/>
              <a:lstStyle/>
              <a:p>
                <a:endParaRPr lang="en-US"/>
              </a:p>
            </p:txBody>
          </p:sp>
        </p:grpSp>
        <p:sp>
          <p:nvSpPr>
            <p:cNvPr id="54309" name="Rectangle 37"/>
            <p:cNvSpPr>
              <a:spLocks noChangeArrowheads="1"/>
            </p:cNvSpPr>
            <p:nvPr/>
          </p:nvSpPr>
          <p:spPr bwMode="auto">
            <a:xfrm>
              <a:off x="183" y="2560"/>
              <a:ext cx="248" cy="245"/>
            </a:xfrm>
            <a:prstGeom prst="rect">
              <a:avLst/>
            </a:prstGeom>
            <a:solidFill>
              <a:srgbClr val="D9F1EA"/>
            </a:solidFill>
            <a:ln w="9525">
              <a:noFill/>
              <a:miter lim="800000"/>
              <a:headEnd/>
              <a:tailEnd/>
            </a:ln>
          </p:spPr>
          <p:txBody>
            <a:bodyPr/>
            <a:lstStyle/>
            <a:p>
              <a:endParaRPr lang="en-US"/>
            </a:p>
          </p:txBody>
        </p:sp>
        <p:sp>
          <p:nvSpPr>
            <p:cNvPr id="54310" name="Rectangle 38"/>
            <p:cNvSpPr>
              <a:spLocks noChangeArrowheads="1"/>
            </p:cNvSpPr>
            <p:nvPr/>
          </p:nvSpPr>
          <p:spPr bwMode="auto">
            <a:xfrm>
              <a:off x="183" y="2560"/>
              <a:ext cx="248" cy="245"/>
            </a:xfrm>
            <a:prstGeom prst="rect">
              <a:avLst/>
            </a:prstGeom>
            <a:noFill/>
            <a:ln w="25400" cap="rnd">
              <a:solidFill>
                <a:srgbClr val="000000"/>
              </a:solidFill>
              <a:round/>
              <a:headEnd/>
              <a:tailEnd/>
            </a:ln>
          </p:spPr>
          <p:txBody>
            <a:bodyPr/>
            <a:lstStyle/>
            <a:p>
              <a:endParaRPr lang="en-US"/>
            </a:p>
          </p:txBody>
        </p:sp>
        <p:sp>
          <p:nvSpPr>
            <p:cNvPr id="54311" name="Rectangle 39"/>
            <p:cNvSpPr>
              <a:spLocks noChangeArrowheads="1"/>
            </p:cNvSpPr>
            <p:nvPr/>
          </p:nvSpPr>
          <p:spPr bwMode="auto">
            <a:xfrm>
              <a:off x="333" y="2608"/>
              <a:ext cx="51" cy="31"/>
            </a:xfrm>
            <a:prstGeom prst="rect">
              <a:avLst/>
            </a:prstGeom>
            <a:solidFill>
              <a:srgbClr val="FFFFFF"/>
            </a:solidFill>
            <a:ln w="9525">
              <a:noFill/>
              <a:miter lim="800000"/>
              <a:headEnd/>
              <a:tailEnd/>
            </a:ln>
          </p:spPr>
          <p:txBody>
            <a:bodyPr/>
            <a:lstStyle/>
            <a:p>
              <a:endParaRPr lang="en-US"/>
            </a:p>
          </p:txBody>
        </p:sp>
        <p:sp>
          <p:nvSpPr>
            <p:cNvPr id="54312" name="Rectangle 40"/>
            <p:cNvSpPr>
              <a:spLocks noChangeArrowheads="1"/>
            </p:cNvSpPr>
            <p:nvPr/>
          </p:nvSpPr>
          <p:spPr bwMode="auto">
            <a:xfrm>
              <a:off x="333" y="2608"/>
              <a:ext cx="51" cy="31"/>
            </a:xfrm>
            <a:prstGeom prst="rect">
              <a:avLst/>
            </a:prstGeom>
            <a:noFill/>
            <a:ln w="9525" cap="rnd">
              <a:solidFill>
                <a:srgbClr val="000000"/>
              </a:solidFill>
              <a:round/>
              <a:headEnd/>
              <a:tailEnd/>
            </a:ln>
          </p:spPr>
          <p:txBody>
            <a:bodyPr/>
            <a:lstStyle/>
            <a:p>
              <a:endParaRPr lang="en-US"/>
            </a:p>
          </p:txBody>
        </p:sp>
        <p:sp>
          <p:nvSpPr>
            <p:cNvPr id="54313" name="Line 41"/>
            <p:cNvSpPr>
              <a:spLocks noChangeShapeType="1"/>
            </p:cNvSpPr>
            <p:nvPr/>
          </p:nvSpPr>
          <p:spPr bwMode="auto">
            <a:xfrm flipV="1">
              <a:off x="231" y="2720"/>
              <a:ext cx="0" cy="42"/>
            </a:xfrm>
            <a:prstGeom prst="line">
              <a:avLst/>
            </a:prstGeom>
            <a:noFill/>
            <a:ln w="12700" cap="rnd">
              <a:solidFill>
                <a:srgbClr val="000000"/>
              </a:solidFill>
              <a:round/>
              <a:headEnd/>
              <a:tailEnd/>
            </a:ln>
          </p:spPr>
          <p:txBody>
            <a:bodyPr/>
            <a:lstStyle/>
            <a:p>
              <a:endParaRPr lang="en-US"/>
            </a:p>
          </p:txBody>
        </p:sp>
        <p:sp>
          <p:nvSpPr>
            <p:cNvPr id="54314" name="Line 42"/>
            <p:cNvSpPr>
              <a:spLocks noChangeShapeType="1"/>
            </p:cNvSpPr>
            <p:nvPr/>
          </p:nvSpPr>
          <p:spPr bwMode="auto">
            <a:xfrm flipV="1">
              <a:off x="256" y="2720"/>
              <a:ext cx="0" cy="42"/>
            </a:xfrm>
            <a:prstGeom prst="line">
              <a:avLst/>
            </a:prstGeom>
            <a:noFill/>
            <a:ln w="12700" cap="rnd">
              <a:solidFill>
                <a:srgbClr val="000000"/>
              </a:solidFill>
              <a:round/>
              <a:headEnd/>
              <a:tailEnd/>
            </a:ln>
          </p:spPr>
          <p:txBody>
            <a:bodyPr/>
            <a:lstStyle/>
            <a:p>
              <a:endParaRPr lang="en-US"/>
            </a:p>
          </p:txBody>
        </p:sp>
        <p:sp>
          <p:nvSpPr>
            <p:cNvPr id="54315" name="Line 43"/>
            <p:cNvSpPr>
              <a:spLocks noChangeShapeType="1"/>
            </p:cNvSpPr>
            <p:nvPr/>
          </p:nvSpPr>
          <p:spPr bwMode="auto">
            <a:xfrm flipV="1">
              <a:off x="281" y="2720"/>
              <a:ext cx="0" cy="42"/>
            </a:xfrm>
            <a:prstGeom prst="line">
              <a:avLst/>
            </a:prstGeom>
            <a:noFill/>
            <a:ln w="12700" cap="rnd">
              <a:solidFill>
                <a:srgbClr val="000000"/>
              </a:solidFill>
              <a:round/>
              <a:headEnd/>
              <a:tailEnd/>
            </a:ln>
          </p:spPr>
          <p:txBody>
            <a:bodyPr/>
            <a:lstStyle/>
            <a:p>
              <a:endParaRPr lang="en-US"/>
            </a:p>
          </p:txBody>
        </p:sp>
        <p:sp>
          <p:nvSpPr>
            <p:cNvPr id="54316" name="Line 44"/>
            <p:cNvSpPr>
              <a:spLocks noChangeShapeType="1"/>
            </p:cNvSpPr>
            <p:nvPr/>
          </p:nvSpPr>
          <p:spPr bwMode="auto">
            <a:xfrm flipV="1">
              <a:off x="231" y="2662"/>
              <a:ext cx="0" cy="41"/>
            </a:xfrm>
            <a:prstGeom prst="line">
              <a:avLst/>
            </a:prstGeom>
            <a:noFill/>
            <a:ln w="9525" cap="rnd">
              <a:solidFill>
                <a:srgbClr val="000000"/>
              </a:solidFill>
              <a:round/>
              <a:headEnd/>
              <a:tailEnd/>
            </a:ln>
          </p:spPr>
          <p:txBody>
            <a:bodyPr/>
            <a:lstStyle/>
            <a:p>
              <a:endParaRPr lang="en-US"/>
            </a:p>
          </p:txBody>
        </p:sp>
        <p:sp>
          <p:nvSpPr>
            <p:cNvPr id="54317" name="Line 45"/>
            <p:cNvSpPr>
              <a:spLocks noChangeShapeType="1"/>
            </p:cNvSpPr>
            <p:nvPr/>
          </p:nvSpPr>
          <p:spPr bwMode="auto">
            <a:xfrm flipV="1">
              <a:off x="256" y="2662"/>
              <a:ext cx="0" cy="41"/>
            </a:xfrm>
            <a:prstGeom prst="line">
              <a:avLst/>
            </a:prstGeom>
            <a:noFill/>
            <a:ln w="9525" cap="rnd">
              <a:solidFill>
                <a:srgbClr val="000000"/>
              </a:solidFill>
              <a:round/>
              <a:headEnd/>
              <a:tailEnd/>
            </a:ln>
          </p:spPr>
          <p:txBody>
            <a:bodyPr/>
            <a:lstStyle/>
            <a:p>
              <a:endParaRPr lang="en-US"/>
            </a:p>
          </p:txBody>
        </p:sp>
        <p:sp>
          <p:nvSpPr>
            <p:cNvPr id="54318" name="Line 46"/>
            <p:cNvSpPr>
              <a:spLocks noChangeShapeType="1"/>
            </p:cNvSpPr>
            <p:nvPr/>
          </p:nvSpPr>
          <p:spPr bwMode="auto">
            <a:xfrm flipV="1">
              <a:off x="281" y="2662"/>
              <a:ext cx="0" cy="41"/>
            </a:xfrm>
            <a:prstGeom prst="line">
              <a:avLst/>
            </a:prstGeom>
            <a:noFill/>
            <a:ln w="9525" cap="rnd">
              <a:solidFill>
                <a:srgbClr val="000000"/>
              </a:solidFill>
              <a:round/>
              <a:headEnd/>
              <a:tailEnd/>
            </a:ln>
          </p:spPr>
          <p:txBody>
            <a:bodyPr/>
            <a:lstStyle/>
            <a:p>
              <a:endParaRPr lang="en-US"/>
            </a:p>
          </p:txBody>
        </p:sp>
        <p:sp>
          <p:nvSpPr>
            <p:cNvPr id="54319" name="Line 47"/>
            <p:cNvSpPr>
              <a:spLocks noChangeShapeType="1"/>
            </p:cNvSpPr>
            <p:nvPr/>
          </p:nvSpPr>
          <p:spPr bwMode="auto">
            <a:xfrm flipV="1">
              <a:off x="333" y="2720"/>
              <a:ext cx="0" cy="42"/>
            </a:xfrm>
            <a:prstGeom prst="line">
              <a:avLst/>
            </a:prstGeom>
            <a:noFill/>
            <a:ln w="12700" cap="rnd">
              <a:solidFill>
                <a:srgbClr val="000000"/>
              </a:solidFill>
              <a:round/>
              <a:headEnd/>
              <a:tailEnd/>
            </a:ln>
          </p:spPr>
          <p:txBody>
            <a:bodyPr/>
            <a:lstStyle/>
            <a:p>
              <a:endParaRPr lang="en-US"/>
            </a:p>
          </p:txBody>
        </p:sp>
        <p:sp>
          <p:nvSpPr>
            <p:cNvPr id="54320" name="Line 48"/>
            <p:cNvSpPr>
              <a:spLocks noChangeShapeType="1"/>
            </p:cNvSpPr>
            <p:nvPr/>
          </p:nvSpPr>
          <p:spPr bwMode="auto">
            <a:xfrm flipV="1">
              <a:off x="358" y="2720"/>
              <a:ext cx="0" cy="42"/>
            </a:xfrm>
            <a:prstGeom prst="line">
              <a:avLst/>
            </a:prstGeom>
            <a:noFill/>
            <a:ln w="12700" cap="rnd">
              <a:solidFill>
                <a:srgbClr val="000000"/>
              </a:solidFill>
              <a:round/>
              <a:headEnd/>
              <a:tailEnd/>
            </a:ln>
          </p:spPr>
          <p:txBody>
            <a:bodyPr/>
            <a:lstStyle/>
            <a:p>
              <a:endParaRPr lang="en-US"/>
            </a:p>
          </p:txBody>
        </p:sp>
        <p:sp>
          <p:nvSpPr>
            <p:cNvPr id="54321" name="Line 49"/>
            <p:cNvSpPr>
              <a:spLocks noChangeShapeType="1"/>
            </p:cNvSpPr>
            <p:nvPr/>
          </p:nvSpPr>
          <p:spPr bwMode="auto">
            <a:xfrm flipV="1">
              <a:off x="383" y="2720"/>
              <a:ext cx="0" cy="42"/>
            </a:xfrm>
            <a:prstGeom prst="line">
              <a:avLst/>
            </a:prstGeom>
            <a:noFill/>
            <a:ln w="12700" cap="rnd">
              <a:solidFill>
                <a:srgbClr val="000000"/>
              </a:solidFill>
              <a:round/>
              <a:headEnd/>
              <a:tailEnd/>
            </a:ln>
          </p:spPr>
          <p:txBody>
            <a:bodyPr/>
            <a:lstStyle/>
            <a:p>
              <a:endParaRPr lang="en-US"/>
            </a:p>
          </p:txBody>
        </p:sp>
        <p:sp>
          <p:nvSpPr>
            <p:cNvPr id="54322" name="Line 50"/>
            <p:cNvSpPr>
              <a:spLocks noChangeShapeType="1"/>
            </p:cNvSpPr>
            <p:nvPr/>
          </p:nvSpPr>
          <p:spPr bwMode="auto">
            <a:xfrm flipV="1">
              <a:off x="333" y="2662"/>
              <a:ext cx="0" cy="41"/>
            </a:xfrm>
            <a:prstGeom prst="line">
              <a:avLst/>
            </a:prstGeom>
            <a:noFill/>
            <a:ln w="9525" cap="rnd">
              <a:solidFill>
                <a:srgbClr val="000000"/>
              </a:solidFill>
              <a:round/>
              <a:headEnd/>
              <a:tailEnd/>
            </a:ln>
          </p:spPr>
          <p:txBody>
            <a:bodyPr/>
            <a:lstStyle/>
            <a:p>
              <a:endParaRPr lang="en-US"/>
            </a:p>
          </p:txBody>
        </p:sp>
        <p:sp>
          <p:nvSpPr>
            <p:cNvPr id="54323" name="Line 51"/>
            <p:cNvSpPr>
              <a:spLocks noChangeShapeType="1"/>
            </p:cNvSpPr>
            <p:nvPr/>
          </p:nvSpPr>
          <p:spPr bwMode="auto">
            <a:xfrm flipV="1">
              <a:off x="358" y="2662"/>
              <a:ext cx="0" cy="41"/>
            </a:xfrm>
            <a:prstGeom prst="line">
              <a:avLst/>
            </a:prstGeom>
            <a:noFill/>
            <a:ln w="9525" cap="rnd">
              <a:solidFill>
                <a:srgbClr val="000000"/>
              </a:solidFill>
              <a:round/>
              <a:headEnd/>
              <a:tailEnd/>
            </a:ln>
          </p:spPr>
          <p:txBody>
            <a:bodyPr/>
            <a:lstStyle/>
            <a:p>
              <a:endParaRPr lang="en-US"/>
            </a:p>
          </p:txBody>
        </p:sp>
        <p:sp>
          <p:nvSpPr>
            <p:cNvPr id="54324" name="Line 52"/>
            <p:cNvSpPr>
              <a:spLocks noChangeShapeType="1"/>
            </p:cNvSpPr>
            <p:nvPr/>
          </p:nvSpPr>
          <p:spPr bwMode="auto">
            <a:xfrm flipV="1">
              <a:off x="383" y="2662"/>
              <a:ext cx="0" cy="41"/>
            </a:xfrm>
            <a:prstGeom prst="line">
              <a:avLst/>
            </a:prstGeom>
            <a:noFill/>
            <a:ln w="9525" cap="rnd">
              <a:solidFill>
                <a:srgbClr val="000000"/>
              </a:solidFill>
              <a:round/>
              <a:headEnd/>
              <a:tailEnd/>
            </a:ln>
          </p:spPr>
          <p:txBody>
            <a:bodyPr/>
            <a:lstStyle/>
            <a:p>
              <a:endParaRPr lang="en-US"/>
            </a:p>
          </p:txBody>
        </p:sp>
        <p:sp>
          <p:nvSpPr>
            <p:cNvPr id="54325" name="Line 53"/>
            <p:cNvSpPr>
              <a:spLocks noChangeShapeType="1"/>
            </p:cNvSpPr>
            <p:nvPr/>
          </p:nvSpPr>
          <p:spPr bwMode="auto">
            <a:xfrm flipV="1">
              <a:off x="231" y="2602"/>
              <a:ext cx="0" cy="43"/>
            </a:xfrm>
            <a:prstGeom prst="line">
              <a:avLst/>
            </a:prstGeom>
            <a:noFill/>
            <a:ln w="9525" cap="rnd">
              <a:solidFill>
                <a:srgbClr val="000000"/>
              </a:solidFill>
              <a:round/>
              <a:headEnd/>
              <a:tailEnd/>
            </a:ln>
          </p:spPr>
          <p:txBody>
            <a:bodyPr/>
            <a:lstStyle/>
            <a:p>
              <a:endParaRPr lang="en-US"/>
            </a:p>
          </p:txBody>
        </p:sp>
        <p:sp>
          <p:nvSpPr>
            <p:cNvPr id="54326" name="Line 54"/>
            <p:cNvSpPr>
              <a:spLocks noChangeShapeType="1"/>
            </p:cNvSpPr>
            <p:nvPr/>
          </p:nvSpPr>
          <p:spPr bwMode="auto">
            <a:xfrm flipV="1">
              <a:off x="256" y="2602"/>
              <a:ext cx="0" cy="43"/>
            </a:xfrm>
            <a:prstGeom prst="line">
              <a:avLst/>
            </a:prstGeom>
            <a:noFill/>
            <a:ln w="9525" cap="rnd">
              <a:solidFill>
                <a:srgbClr val="000000"/>
              </a:solidFill>
              <a:round/>
              <a:headEnd/>
              <a:tailEnd/>
            </a:ln>
          </p:spPr>
          <p:txBody>
            <a:bodyPr/>
            <a:lstStyle/>
            <a:p>
              <a:endParaRPr lang="en-US"/>
            </a:p>
          </p:txBody>
        </p:sp>
        <p:sp>
          <p:nvSpPr>
            <p:cNvPr id="54327" name="Line 55"/>
            <p:cNvSpPr>
              <a:spLocks noChangeShapeType="1"/>
            </p:cNvSpPr>
            <p:nvPr/>
          </p:nvSpPr>
          <p:spPr bwMode="auto">
            <a:xfrm flipV="1">
              <a:off x="281" y="2602"/>
              <a:ext cx="0" cy="43"/>
            </a:xfrm>
            <a:prstGeom prst="line">
              <a:avLst/>
            </a:prstGeom>
            <a:noFill/>
            <a:ln w="9525" cap="rnd">
              <a:solidFill>
                <a:srgbClr val="000000"/>
              </a:solidFill>
              <a:round/>
              <a:headEnd/>
              <a:tailEnd/>
            </a:ln>
          </p:spPr>
          <p:txBody>
            <a:bodyPr/>
            <a:lstStyle/>
            <a:p>
              <a:endParaRPr lang="en-US"/>
            </a:p>
          </p:txBody>
        </p:sp>
        <p:sp>
          <p:nvSpPr>
            <p:cNvPr id="54328" name="Line 56"/>
            <p:cNvSpPr>
              <a:spLocks noChangeShapeType="1"/>
            </p:cNvSpPr>
            <p:nvPr/>
          </p:nvSpPr>
          <p:spPr bwMode="auto">
            <a:xfrm>
              <a:off x="47" y="1255"/>
              <a:ext cx="540" cy="0"/>
            </a:xfrm>
            <a:prstGeom prst="line">
              <a:avLst/>
            </a:prstGeom>
            <a:noFill/>
            <a:ln w="9525" cap="rnd">
              <a:solidFill>
                <a:srgbClr val="D20000"/>
              </a:solidFill>
              <a:round/>
              <a:headEnd/>
              <a:tailEnd/>
            </a:ln>
          </p:spPr>
          <p:txBody>
            <a:bodyPr/>
            <a:lstStyle/>
            <a:p>
              <a:endParaRPr lang="en-US"/>
            </a:p>
          </p:txBody>
        </p:sp>
        <p:sp>
          <p:nvSpPr>
            <p:cNvPr id="54329" name="Line 57"/>
            <p:cNvSpPr>
              <a:spLocks noChangeShapeType="1"/>
            </p:cNvSpPr>
            <p:nvPr/>
          </p:nvSpPr>
          <p:spPr bwMode="auto">
            <a:xfrm>
              <a:off x="317" y="1267"/>
              <a:ext cx="0" cy="545"/>
            </a:xfrm>
            <a:prstGeom prst="line">
              <a:avLst/>
            </a:prstGeom>
            <a:noFill/>
            <a:ln w="9525" cap="rnd">
              <a:solidFill>
                <a:srgbClr val="D20000"/>
              </a:solidFill>
              <a:round/>
              <a:headEnd/>
              <a:tailEnd/>
            </a:ln>
          </p:spPr>
          <p:txBody>
            <a:bodyPr/>
            <a:lstStyle/>
            <a:p>
              <a:endParaRPr lang="en-US"/>
            </a:p>
          </p:txBody>
        </p:sp>
        <p:sp>
          <p:nvSpPr>
            <p:cNvPr id="54330" name="Rectangle 58"/>
            <p:cNvSpPr>
              <a:spLocks noChangeArrowheads="1"/>
            </p:cNvSpPr>
            <p:nvPr/>
          </p:nvSpPr>
          <p:spPr bwMode="auto">
            <a:xfrm>
              <a:off x="2230" y="2560"/>
              <a:ext cx="248" cy="245"/>
            </a:xfrm>
            <a:prstGeom prst="rect">
              <a:avLst/>
            </a:prstGeom>
            <a:solidFill>
              <a:srgbClr val="FFF2AE"/>
            </a:solidFill>
            <a:ln w="9525">
              <a:noFill/>
              <a:miter lim="800000"/>
              <a:headEnd/>
              <a:tailEnd/>
            </a:ln>
          </p:spPr>
          <p:txBody>
            <a:bodyPr/>
            <a:lstStyle/>
            <a:p>
              <a:endParaRPr lang="en-US"/>
            </a:p>
          </p:txBody>
        </p:sp>
        <p:sp>
          <p:nvSpPr>
            <p:cNvPr id="54331" name="Rectangle 59"/>
            <p:cNvSpPr>
              <a:spLocks noChangeArrowheads="1"/>
            </p:cNvSpPr>
            <p:nvPr/>
          </p:nvSpPr>
          <p:spPr bwMode="auto">
            <a:xfrm>
              <a:off x="2230" y="2560"/>
              <a:ext cx="248" cy="245"/>
            </a:xfrm>
            <a:prstGeom prst="rect">
              <a:avLst/>
            </a:prstGeom>
            <a:noFill/>
            <a:ln w="25400" cap="rnd">
              <a:solidFill>
                <a:srgbClr val="000000"/>
              </a:solidFill>
              <a:round/>
              <a:headEnd/>
              <a:tailEnd/>
            </a:ln>
          </p:spPr>
          <p:txBody>
            <a:bodyPr/>
            <a:lstStyle/>
            <a:p>
              <a:endParaRPr lang="en-US"/>
            </a:p>
          </p:txBody>
        </p:sp>
        <p:sp>
          <p:nvSpPr>
            <p:cNvPr id="54332" name="Rectangle 60"/>
            <p:cNvSpPr>
              <a:spLocks noChangeArrowheads="1"/>
            </p:cNvSpPr>
            <p:nvPr/>
          </p:nvSpPr>
          <p:spPr bwMode="auto">
            <a:xfrm>
              <a:off x="2274" y="2605"/>
              <a:ext cx="161" cy="85"/>
            </a:xfrm>
            <a:prstGeom prst="rect">
              <a:avLst/>
            </a:prstGeom>
            <a:solidFill>
              <a:srgbClr val="FFFFFF"/>
            </a:solidFill>
            <a:ln w="9525">
              <a:noFill/>
              <a:miter lim="800000"/>
              <a:headEnd/>
              <a:tailEnd/>
            </a:ln>
          </p:spPr>
          <p:txBody>
            <a:bodyPr/>
            <a:lstStyle/>
            <a:p>
              <a:endParaRPr lang="en-US"/>
            </a:p>
          </p:txBody>
        </p:sp>
        <p:sp>
          <p:nvSpPr>
            <p:cNvPr id="54333" name="Rectangle 61"/>
            <p:cNvSpPr>
              <a:spLocks noChangeArrowheads="1"/>
            </p:cNvSpPr>
            <p:nvPr/>
          </p:nvSpPr>
          <p:spPr bwMode="auto">
            <a:xfrm>
              <a:off x="2274" y="2605"/>
              <a:ext cx="161" cy="85"/>
            </a:xfrm>
            <a:prstGeom prst="rect">
              <a:avLst/>
            </a:prstGeom>
            <a:noFill/>
            <a:ln w="9525" cap="rnd">
              <a:solidFill>
                <a:srgbClr val="000000"/>
              </a:solidFill>
              <a:round/>
              <a:headEnd/>
              <a:tailEnd/>
            </a:ln>
          </p:spPr>
          <p:txBody>
            <a:bodyPr/>
            <a:lstStyle/>
            <a:p>
              <a:endParaRPr lang="en-US"/>
            </a:p>
          </p:txBody>
        </p:sp>
        <p:sp>
          <p:nvSpPr>
            <p:cNvPr id="54334" name="Line 62"/>
            <p:cNvSpPr>
              <a:spLocks noChangeShapeType="1"/>
            </p:cNvSpPr>
            <p:nvPr/>
          </p:nvSpPr>
          <p:spPr bwMode="auto">
            <a:xfrm>
              <a:off x="2273" y="2718"/>
              <a:ext cx="42" cy="0"/>
            </a:xfrm>
            <a:prstGeom prst="line">
              <a:avLst/>
            </a:prstGeom>
            <a:noFill/>
            <a:ln w="9525" cap="rnd">
              <a:solidFill>
                <a:srgbClr val="000000"/>
              </a:solidFill>
              <a:round/>
              <a:headEnd/>
              <a:tailEnd/>
            </a:ln>
          </p:spPr>
          <p:txBody>
            <a:bodyPr/>
            <a:lstStyle/>
            <a:p>
              <a:endParaRPr lang="en-US"/>
            </a:p>
          </p:txBody>
        </p:sp>
        <p:sp>
          <p:nvSpPr>
            <p:cNvPr id="54335" name="Line 63"/>
            <p:cNvSpPr>
              <a:spLocks noChangeShapeType="1"/>
            </p:cNvSpPr>
            <p:nvPr/>
          </p:nvSpPr>
          <p:spPr bwMode="auto">
            <a:xfrm>
              <a:off x="2273" y="2744"/>
              <a:ext cx="42" cy="0"/>
            </a:xfrm>
            <a:prstGeom prst="line">
              <a:avLst/>
            </a:prstGeom>
            <a:noFill/>
            <a:ln w="12700" cap="rnd">
              <a:solidFill>
                <a:srgbClr val="000000"/>
              </a:solidFill>
              <a:round/>
              <a:headEnd/>
              <a:tailEnd/>
            </a:ln>
          </p:spPr>
          <p:txBody>
            <a:bodyPr/>
            <a:lstStyle/>
            <a:p>
              <a:endParaRPr lang="en-US"/>
            </a:p>
          </p:txBody>
        </p:sp>
        <p:sp>
          <p:nvSpPr>
            <p:cNvPr id="54336" name="Line 64"/>
            <p:cNvSpPr>
              <a:spLocks noChangeShapeType="1"/>
            </p:cNvSpPr>
            <p:nvPr/>
          </p:nvSpPr>
          <p:spPr bwMode="auto">
            <a:xfrm>
              <a:off x="2273" y="2769"/>
              <a:ext cx="42" cy="0"/>
            </a:xfrm>
            <a:prstGeom prst="line">
              <a:avLst/>
            </a:prstGeom>
            <a:noFill/>
            <a:ln w="12700" cap="rnd">
              <a:solidFill>
                <a:srgbClr val="000000"/>
              </a:solidFill>
              <a:round/>
              <a:headEnd/>
              <a:tailEnd/>
            </a:ln>
          </p:spPr>
          <p:txBody>
            <a:bodyPr/>
            <a:lstStyle/>
            <a:p>
              <a:endParaRPr lang="en-US"/>
            </a:p>
          </p:txBody>
        </p:sp>
        <p:sp>
          <p:nvSpPr>
            <p:cNvPr id="54337" name="Line 65"/>
            <p:cNvSpPr>
              <a:spLocks noChangeShapeType="1"/>
            </p:cNvSpPr>
            <p:nvPr/>
          </p:nvSpPr>
          <p:spPr bwMode="auto">
            <a:xfrm>
              <a:off x="2333" y="2718"/>
              <a:ext cx="42" cy="0"/>
            </a:xfrm>
            <a:prstGeom prst="line">
              <a:avLst/>
            </a:prstGeom>
            <a:noFill/>
            <a:ln w="9525" cap="rnd">
              <a:solidFill>
                <a:srgbClr val="000000"/>
              </a:solidFill>
              <a:round/>
              <a:headEnd/>
              <a:tailEnd/>
            </a:ln>
          </p:spPr>
          <p:txBody>
            <a:bodyPr/>
            <a:lstStyle/>
            <a:p>
              <a:endParaRPr lang="en-US"/>
            </a:p>
          </p:txBody>
        </p:sp>
        <p:sp>
          <p:nvSpPr>
            <p:cNvPr id="54338" name="Line 66"/>
            <p:cNvSpPr>
              <a:spLocks noChangeShapeType="1"/>
            </p:cNvSpPr>
            <p:nvPr/>
          </p:nvSpPr>
          <p:spPr bwMode="auto">
            <a:xfrm>
              <a:off x="2333" y="2744"/>
              <a:ext cx="42" cy="0"/>
            </a:xfrm>
            <a:prstGeom prst="line">
              <a:avLst/>
            </a:prstGeom>
            <a:noFill/>
            <a:ln w="12700" cap="rnd">
              <a:solidFill>
                <a:srgbClr val="000000"/>
              </a:solidFill>
              <a:round/>
              <a:headEnd/>
              <a:tailEnd/>
            </a:ln>
          </p:spPr>
          <p:txBody>
            <a:bodyPr/>
            <a:lstStyle/>
            <a:p>
              <a:endParaRPr lang="en-US"/>
            </a:p>
          </p:txBody>
        </p:sp>
        <p:sp>
          <p:nvSpPr>
            <p:cNvPr id="54339" name="Line 67"/>
            <p:cNvSpPr>
              <a:spLocks noChangeShapeType="1"/>
            </p:cNvSpPr>
            <p:nvPr/>
          </p:nvSpPr>
          <p:spPr bwMode="auto">
            <a:xfrm>
              <a:off x="2333" y="2769"/>
              <a:ext cx="42" cy="0"/>
            </a:xfrm>
            <a:prstGeom prst="line">
              <a:avLst/>
            </a:prstGeom>
            <a:noFill/>
            <a:ln w="12700" cap="rnd">
              <a:solidFill>
                <a:srgbClr val="000000"/>
              </a:solidFill>
              <a:round/>
              <a:headEnd/>
              <a:tailEnd/>
            </a:ln>
          </p:spPr>
          <p:txBody>
            <a:bodyPr/>
            <a:lstStyle/>
            <a:p>
              <a:endParaRPr lang="en-US"/>
            </a:p>
          </p:txBody>
        </p:sp>
        <p:sp>
          <p:nvSpPr>
            <p:cNvPr id="54340" name="Line 68"/>
            <p:cNvSpPr>
              <a:spLocks noChangeShapeType="1"/>
            </p:cNvSpPr>
            <p:nvPr/>
          </p:nvSpPr>
          <p:spPr bwMode="auto">
            <a:xfrm>
              <a:off x="2392" y="2718"/>
              <a:ext cx="44" cy="0"/>
            </a:xfrm>
            <a:prstGeom prst="line">
              <a:avLst/>
            </a:prstGeom>
            <a:noFill/>
            <a:ln w="9525" cap="rnd">
              <a:solidFill>
                <a:srgbClr val="000000"/>
              </a:solidFill>
              <a:round/>
              <a:headEnd/>
              <a:tailEnd/>
            </a:ln>
          </p:spPr>
          <p:txBody>
            <a:bodyPr/>
            <a:lstStyle/>
            <a:p>
              <a:endParaRPr lang="en-US"/>
            </a:p>
          </p:txBody>
        </p:sp>
        <p:sp>
          <p:nvSpPr>
            <p:cNvPr id="54341" name="Line 69"/>
            <p:cNvSpPr>
              <a:spLocks noChangeShapeType="1"/>
            </p:cNvSpPr>
            <p:nvPr/>
          </p:nvSpPr>
          <p:spPr bwMode="auto">
            <a:xfrm>
              <a:off x="2392" y="2744"/>
              <a:ext cx="44" cy="0"/>
            </a:xfrm>
            <a:prstGeom prst="line">
              <a:avLst/>
            </a:prstGeom>
            <a:noFill/>
            <a:ln w="12700" cap="rnd">
              <a:solidFill>
                <a:srgbClr val="000000"/>
              </a:solidFill>
              <a:round/>
              <a:headEnd/>
              <a:tailEnd/>
            </a:ln>
          </p:spPr>
          <p:txBody>
            <a:bodyPr/>
            <a:lstStyle/>
            <a:p>
              <a:endParaRPr lang="en-US"/>
            </a:p>
          </p:txBody>
        </p:sp>
        <p:sp>
          <p:nvSpPr>
            <p:cNvPr id="54342" name="Line 70"/>
            <p:cNvSpPr>
              <a:spLocks noChangeShapeType="1"/>
            </p:cNvSpPr>
            <p:nvPr/>
          </p:nvSpPr>
          <p:spPr bwMode="auto">
            <a:xfrm>
              <a:off x="2392" y="2769"/>
              <a:ext cx="44" cy="0"/>
            </a:xfrm>
            <a:prstGeom prst="line">
              <a:avLst/>
            </a:prstGeom>
            <a:noFill/>
            <a:ln w="12700" cap="rnd">
              <a:solidFill>
                <a:srgbClr val="000000"/>
              </a:solidFill>
              <a:round/>
              <a:headEnd/>
              <a:tailEnd/>
            </a:ln>
          </p:spPr>
          <p:txBody>
            <a:bodyPr/>
            <a:lstStyle/>
            <a:p>
              <a:endParaRPr lang="en-US"/>
            </a:p>
          </p:txBody>
        </p:sp>
        <p:sp>
          <p:nvSpPr>
            <p:cNvPr id="54343" name="Rectangle 71"/>
            <p:cNvSpPr>
              <a:spLocks noChangeArrowheads="1"/>
            </p:cNvSpPr>
            <p:nvPr/>
          </p:nvSpPr>
          <p:spPr bwMode="auto">
            <a:xfrm>
              <a:off x="1033" y="2598"/>
              <a:ext cx="596" cy="146"/>
            </a:xfrm>
            <a:prstGeom prst="rect">
              <a:avLst/>
            </a:prstGeom>
            <a:solidFill>
              <a:srgbClr val="0000FF"/>
            </a:solidFill>
            <a:ln w="9525">
              <a:noFill/>
              <a:miter lim="800000"/>
              <a:headEnd/>
              <a:tailEnd/>
            </a:ln>
          </p:spPr>
          <p:txBody>
            <a:bodyPr/>
            <a:lstStyle/>
            <a:p>
              <a:endParaRPr lang="en-US"/>
            </a:p>
          </p:txBody>
        </p:sp>
        <p:sp>
          <p:nvSpPr>
            <p:cNvPr id="54344" name="Rectangle 72"/>
            <p:cNvSpPr>
              <a:spLocks noChangeArrowheads="1"/>
            </p:cNvSpPr>
            <p:nvPr/>
          </p:nvSpPr>
          <p:spPr bwMode="auto">
            <a:xfrm>
              <a:off x="1033" y="2598"/>
              <a:ext cx="596" cy="146"/>
            </a:xfrm>
            <a:prstGeom prst="rect">
              <a:avLst/>
            </a:prstGeom>
            <a:noFill/>
            <a:ln w="25400" cap="rnd">
              <a:solidFill>
                <a:srgbClr val="000000"/>
              </a:solidFill>
              <a:round/>
              <a:headEnd/>
              <a:tailEnd/>
            </a:ln>
          </p:spPr>
          <p:txBody>
            <a:bodyPr/>
            <a:lstStyle/>
            <a:p>
              <a:endParaRPr lang="en-US"/>
            </a:p>
          </p:txBody>
        </p:sp>
        <p:sp>
          <p:nvSpPr>
            <p:cNvPr id="54345" name="Rectangle 73"/>
            <p:cNvSpPr>
              <a:spLocks noChangeArrowheads="1"/>
            </p:cNvSpPr>
            <p:nvPr/>
          </p:nvSpPr>
          <p:spPr bwMode="auto">
            <a:xfrm>
              <a:off x="1086" y="2630"/>
              <a:ext cx="38" cy="21"/>
            </a:xfrm>
            <a:prstGeom prst="rect">
              <a:avLst/>
            </a:prstGeom>
            <a:solidFill>
              <a:srgbClr val="FFF2AE"/>
            </a:solidFill>
            <a:ln w="9525">
              <a:noFill/>
              <a:miter lim="800000"/>
              <a:headEnd/>
              <a:tailEnd/>
            </a:ln>
          </p:spPr>
          <p:txBody>
            <a:bodyPr/>
            <a:lstStyle/>
            <a:p>
              <a:endParaRPr lang="en-US"/>
            </a:p>
          </p:txBody>
        </p:sp>
        <p:sp>
          <p:nvSpPr>
            <p:cNvPr id="54346" name="Rectangle 74"/>
            <p:cNvSpPr>
              <a:spLocks noChangeArrowheads="1"/>
            </p:cNvSpPr>
            <p:nvPr/>
          </p:nvSpPr>
          <p:spPr bwMode="auto">
            <a:xfrm>
              <a:off x="1086" y="2630"/>
              <a:ext cx="38" cy="21"/>
            </a:xfrm>
            <a:prstGeom prst="rect">
              <a:avLst/>
            </a:prstGeom>
            <a:noFill/>
            <a:ln w="9525" cap="rnd">
              <a:solidFill>
                <a:srgbClr val="000000"/>
              </a:solidFill>
              <a:round/>
              <a:headEnd/>
              <a:tailEnd/>
            </a:ln>
          </p:spPr>
          <p:txBody>
            <a:bodyPr/>
            <a:lstStyle/>
            <a:p>
              <a:endParaRPr lang="en-US"/>
            </a:p>
          </p:txBody>
        </p:sp>
        <p:sp>
          <p:nvSpPr>
            <p:cNvPr id="54347" name="Rectangle 75"/>
            <p:cNvSpPr>
              <a:spLocks noChangeArrowheads="1"/>
            </p:cNvSpPr>
            <p:nvPr/>
          </p:nvSpPr>
          <p:spPr bwMode="auto">
            <a:xfrm>
              <a:off x="1185" y="2691"/>
              <a:ext cx="162" cy="21"/>
            </a:xfrm>
            <a:prstGeom prst="rect">
              <a:avLst/>
            </a:prstGeom>
            <a:solidFill>
              <a:srgbClr val="FFFFFF"/>
            </a:solidFill>
            <a:ln w="9525">
              <a:noFill/>
              <a:miter lim="800000"/>
              <a:headEnd/>
              <a:tailEnd/>
            </a:ln>
          </p:spPr>
          <p:txBody>
            <a:bodyPr/>
            <a:lstStyle/>
            <a:p>
              <a:endParaRPr lang="en-US"/>
            </a:p>
          </p:txBody>
        </p:sp>
        <p:sp>
          <p:nvSpPr>
            <p:cNvPr id="54348" name="Rectangle 76"/>
            <p:cNvSpPr>
              <a:spLocks noChangeArrowheads="1"/>
            </p:cNvSpPr>
            <p:nvPr/>
          </p:nvSpPr>
          <p:spPr bwMode="auto">
            <a:xfrm>
              <a:off x="1185" y="2691"/>
              <a:ext cx="162" cy="21"/>
            </a:xfrm>
            <a:prstGeom prst="rect">
              <a:avLst/>
            </a:prstGeom>
            <a:noFill/>
            <a:ln w="9525" cap="rnd">
              <a:solidFill>
                <a:srgbClr val="000000"/>
              </a:solidFill>
              <a:round/>
              <a:headEnd/>
              <a:tailEnd/>
            </a:ln>
          </p:spPr>
          <p:txBody>
            <a:bodyPr/>
            <a:lstStyle/>
            <a:p>
              <a:endParaRPr lang="en-US"/>
            </a:p>
          </p:txBody>
        </p:sp>
        <p:sp>
          <p:nvSpPr>
            <p:cNvPr id="54349" name="Rectangle 77"/>
            <p:cNvSpPr>
              <a:spLocks noChangeArrowheads="1"/>
            </p:cNvSpPr>
            <p:nvPr/>
          </p:nvSpPr>
          <p:spPr bwMode="auto">
            <a:xfrm>
              <a:off x="966" y="2658"/>
              <a:ext cx="594" cy="147"/>
            </a:xfrm>
            <a:prstGeom prst="rect">
              <a:avLst/>
            </a:prstGeom>
            <a:solidFill>
              <a:srgbClr val="0000FF"/>
            </a:solidFill>
            <a:ln w="9525">
              <a:noFill/>
              <a:miter lim="800000"/>
              <a:headEnd/>
              <a:tailEnd/>
            </a:ln>
          </p:spPr>
          <p:txBody>
            <a:bodyPr/>
            <a:lstStyle/>
            <a:p>
              <a:endParaRPr lang="en-US"/>
            </a:p>
          </p:txBody>
        </p:sp>
        <p:sp>
          <p:nvSpPr>
            <p:cNvPr id="54350" name="Rectangle 78"/>
            <p:cNvSpPr>
              <a:spLocks noChangeArrowheads="1"/>
            </p:cNvSpPr>
            <p:nvPr/>
          </p:nvSpPr>
          <p:spPr bwMode="auto">
            <a:xfrm>
              <a:off x="966" y="2658"/>
              <a:ext cx="594" cy="147"/>
            </a:xfrm>
            <a:prstGeom prst="rect">
              <a:avLst/>
            </a:prstGeom>
            <a:noFill/>
            <a:ln w="25400" cap="rnd">
              <a:solidFill>
                <a:srgbClr val="000000"/>
              </a:solidFill>
              <a:round/>
              <a:headEnd/>
              <a:tailEnd/>
            </a:ln>
          </p:spPr>
          <p:txBody>
            <a:bodyPr/>
            <a:lstStyle/>
            <a:p>
              <a:endParaRPr lang="en-US"/>
            </a:p>
          </p:txBody>
        </p:sp>
        <p:sp>
          <p:nvSpPr>
            <p:cNvPr id="54351" name="Rectangle 79"/>
            <p:cNvSpPr>
              <a:spLocks noChangeArrowheads="1"/>
            </p:cNvSpPr>
            <p:nvPr/>
          </p:nvSpPr>
          <p:spPr bwMode="auto">
            <a:xfrm>
              <a:off x="1019" y="2690"/>
              <a:ext cx="38" cy="20"/>
            </a:xfrm>
            <a:prstGeom prst="rect">
              <a:avLst/>
            </a:prstGeom>
            <a:solidFill>
              <a:srgbClr val="FFF2AE"/>
            </a:solidFill>
            <a:ln w="9525">
              <a:noFill/>
              <a:miter lim="800000"/>
              <a:headEnd/>
              <a:tailEnd/>
            </a:ln>
          </p:spPr>
          <p:txBody>
            <a:bodyPr/>
            <a:lstStyle/>
            <a:p>
              <a:endParaRPr lang="en-US"/>
            </a:p>
          </p:txBody>
        </p:sp>
        <p:sp>
          <p:nvSpPr>
            <p:cNvPr id="54352" name="Rectangle 80"/>
            <p:cNvSpPr>
              <a:spLocks noChangeArrowheads="1"/>
            </p:cNvSpPr>
            <p:nvPr/>
          </p:nvSpPr>
          <p:spPr bwMode="auto">
            <a:xfrm>
              <a:off x="1019" y="2690"/>
              <a:ext cx="38" cy="20"/>
            </a:xfrm>
            <a:prstGeom prst="rect">
              <a:avLst/>
            </a:prstGeom>
            <a:noFill/>
            <a:ln w="9525" cap="rnd">
              <a:solidFill>
                <a:srgbClr val="000000"/>
              </a:solidFill>
              <a:round/>
              <a:headEnd/>
              <a:tailEnd/>
            </a:ln>
          </p:spPr>
          <p:txBody>
            <a:bodyPr/>
            <a:lstStyle/>
            <a:p>
              <a:endParaRPr lang="en-US"/>
            </a:p>
          </p:txBody>
        </p:sp>
        <p:sp>
          <p:nvSpPr>
            <p:cNvPr id="54353" name="Rectangle 81"/>
            <p:cNvSpPr>
              <a:spLocks noChangeArrowheads="1"/>
            </p:cNvSpPr>
            <p:nvPr/>
          </p:nvSpPr>
          <p:spPr bwMode="auto">
            <a:xfrm>
              <a:off x="1118" y="2752"/>
              <a:ext cx="161" cy="20"/>
            </a:xfrm>
            <a:prstGeom prst="rect">
              <a:avLst/>
            </a:prstGeom>
            <a:solidFill>
              <a:srgbClr val="FFFFFF"/>
            </a:solidFill>
            <a:ln w="9525">
              <a:noFill/>
              <a:miter lim="800000"/>
              <a:headEnd/>
              <a:tailEnd/>
            </a:ln>
          </p:spPr>
          <p:txBody>
            <a:bodyPr/>
            <a:lstStyle/>
            <a:p>
              <a:endParaRPr lang="en-US"/>
            </a:p>
          </p:txBody>
        </p:sp>
        <p:sp>
          <p:nvSpPr>
            <p:cNvPr id="54354" name="Rectangle 82"/>
            <p:cNvSpPr>
              <a:spLocks noChangeArrowheads="1"/>
            </p:cNvSpPr>
            <p:nvPr/>
          </p:nvSpPr>
          <p:spPr bwMode="auto">
            <a:xfrm>
              <a:off x="1118" y="2752"/>
              <a:ext cx="161" cy="20"/>
            </a:xfrm>
            <a:prstGeom prst="rect">
              <a:avLst/>
            </a:prstGeom>
            <a:noFill/>
            <a:ln w="9525" cap="rnd">
              <a:solidFill>
                <a:srgbClr val="000000"/>
              </a:solidFill>
              <a:round/>
              <a:headEnd/>
              <a:tailEnd/>
            </a:ln>
          </p:spPr>
          <p:txBody>
            <a:bodyPr/>
            <a:lstStyle/>
            <a:p>
              <a:endParaRPr lang="en-US"/>
            </a:p>
          </p:txBody>
        </p:sp>
        <p:sp>
          <p:nvSpPr>
            <p:cNvPr id="54355" name="Rectangle 83"/>
            <p:cNvSpPr>
              <a:spLocks noChangeArrowheads="1"/>
            </p:cNvSpPr>
            <p:nvPr/>
          </p:nvSpPr>
          <p:spPr bwMode="auto">
            <a:xfrm>
              <a:off x="654" y="2642"/>
              <a:ext cx="119" cy="163"/>
            </a:xfrm>
            <a:prstGeom prst="rect">
              <a:avLst/>
            </a:prstGeom>
            <a:solidFill>
              <a:srgbClr val="F0CEE0"/>
            </a:solidFill>
            <a:ln w="9525">
              <a:noFill/>
              <a:miter lim="800000"/>
              <a:headEnd/>
              <a:tailEnd/>
            </a:ln>
          </p:spPr>
          <p:txBody>
            <a:bodyPr/>
            <a:lstStyle/>
            <a:p>
              <a:endParaRPr lang="en-US"/>
            </a:p>
          </p:txBody>
        </p:sp>
        <p:sp>
          <p:nvSpPr>
            <p:cNvPr id="54356" name="Rectangle 84"/>
            <p:cNvSpPr>
              <a:spLocks noChangeArrowheads="1"/>
            </p:cNvSpPr>
            <p:nvPr/>
          </p:nvSpPr>
          <p:spPr bwMode="auto">
            <a:xfrm>
              <a:off x="654" y="2642"/>
              <a:ext cx="119" cy="163"/>
            </a:xfrm>
            <a:prstGeom prst="rect">
              <a:avLst/>
            </a:prstGeom>
            <a:noFill/>
            <a:ln w="25400" cap="rnd">
              <a:solidFill>
                <a:srgbClr val="000000"/>
              </a:solidFill>
              <a:round/>
              <a:headEnd/>
              <a:tailEnd/>
            </a:ln>
          </p:spPr>
          <p:txBody>
            <a:bodyPr/>
            <a:lstStyle/>
            <a:p>
              <a:endParaRPr lang="en-US"/>
            </a:p>
          </p:txBody>
        </p:sp>
        <p:sp>
          <p:nvSpPr>
            <p:cNvPr id="54357" name="Rectangle 85"/>
            <p:cNvSpPr>
              <a:spLocks noChangeArrowheads="1"/>
            </p:cNvSpPr>
            <p:nvPr/>
          </p:nvSpPr>
          <p:spPr bwMode="auto">
            <a:xfrm>
              <a:off x="685" y="2675"/>
              <a:ext cx="58" cy="31"/>
            </a:xfrm>
            <a:prstGeom prst="rect">
              <a:avLst/>
            </a:prstGeom>
            <a:solidFill>
              <a:srgbClr val="FFFFFF"/>
            </a:solidFill>
            <a:ln w="9525">
              <a:noFill/>
              <a:miter lim="800000"/>
              <a:headEnd/>
              <a:tailEnd/>
            </a:ln>
          </p:spPr>
          <p:txBody>
            <a:bodyPr/>
            <a:lstStyle/>
            <a:p>
              <a:endParaRPr lang="en-US"/>
            </a:p>
          </p:txBody>
        </p:sp>
        <p:sp>
          <p:nvSpPr>
            <p:cNvPr id="54358" name="Rectangle 86"/>
            <p:cNvSpPr>
              <a:spLocks noChangeArrowheads="1"/>
            </p:cNvSpPr>
            <p:nvPr/>
          </p:nvSpPr>
          <p:spPr bwMode="auto">
            <a:xfrm>
              <a:off x="685" y="2675"/>
              <a:ext cx="58" cy="31"/>
            </a:xfrm>
            <a:prstGeom prst="rect">
              <a:avLst/>
            </a:prstGeom>
            <a:noFill/>
            <a:ln w="9525" cap="rnd">
              <a:solidFill>
                <a:srgbClr val="000000"/>
              </a:solidFill>
              <a:round/>
              <a:headEnd/>
              <a:tailEnd/>
            </a:ln>
          </p:spPr>
          <p:txBody>
            <a:bodyPr/>
            <a:lstStyle/>
            <a:p>
              <a:endParaRPr lang="en-US"/>
            </a:p>
          </p:txBody>
        </p:sp>
        <p:sp>
          <p:nvSpPr>
            <p:cNvPr id="54359" name="Oval 87"/>
            <p:cNvSpPr>
              <a:spLocks noChangeArrowheads="1"/>
            </p:cNvSpPr>
            <p:nvPr/>
          </p:nvSpPr>
          <p:spPr bwMode="auto">
            <a:xfrm>
              <a:off x="1838" y="2604"/>
              <a:ext cx="202" cy="201"/>
            </a:xfrm>
            <a:prstGeom prst="ellipse">
              <a:avLst/>
            </a:prstGeom>
            <a:solidFill>
              <a:srgbClr val="FFE75E"/>
            </a:solidFill>
            <a:ln w="0">
              <a:solidFill>
                <a:srgbClr val="000000"/>
              </a:solidFill>
              <a:round/>
              <a:headEnd/>
              <a:tailEnd/>
            </a:ln>
          </p:spPr>
          <p:txBody>
            <a:bodyPr/>
            <a:lstStyle/>
            <a:p>
              <a:endParaRPr lang="en-US"/>
            </a:p>
          </p:txBody>
        </p:sp>
        <p:sp>
          <p:nvSpPr>
            <p:cNvPr id="54360" name="Freeform 88"/>
            <p:cNvSpPr>
              <a:spLocks/>
            </p:cNvSpPr>
            <p:nvPr/>
          </p:nvSpPr>
          <p:spPr bwMode="auto">
            <a:xfrm>
              <a:off x="1838" y="2604"/>
              <a:ext cx="202" cy="201"/>
            </a:xfrm>
            <a:custGeom>
              <a:avLst/>
              <a:gdLst/>
              <a:ahLst/>
              <a:cxnLst>
                <a:cxn ang="0">
                  <a:pos x="282" y="141"/>
                </a:cxn>
                <a:cxn ang="0">
                  <a:pos x="141" y="0"/>
                </a:cxn>
                <a:cxn ang="0">
                  <a:pos x="0" y="141"/>
                </a:cxn>
                <a:cxn ang="0">
                  <a:pos x="141" y="282"/>
                </a:cxn>
                <a:cxn ang="0">
                  <a:pos x="282" y="141"/>
                </a:cxn>
              </a:cxnLst>
              <a:rect l="0" t="0" r="r" b="b"/>
              <a:pathLst>
                <a:path w="282" h="282">
                  <a:moveTo>
                    <a:pt x="282" y="141"/>
                  </a:moveTo>
                  <a:cubicBezTo>
                    <a:pt x="282" y="64"/>
                    <a:pt x="219" y="0"/>
                    <a:pt x="141" y="0"/>
                  </a:cubicBezTo>
                  <a:cubicBezTo>
                    <a:pt x="63" y="0"/>
                    <a:pt x="0" y="64"/>
                    <a:pt x="0" y="141"/>
                  </a:cubicBezTo>
                  <a:cubicBezTo>
                    <a:pt x="0" y="220"/>
                    <a:pt x="63" y="282"/>
                    <a:pt x="141" y="282"/>
                  </a:cubicBezTo>
                  <a:cubicBezTo>
                    <a:pt x="219" y="282"/>
                    <a:pt x="282" y="220"/>
                    <a:pt x="282" y="141"/>
                  </a:cubicBezTo>
                </a:path>
              </a:pathLst>
            </a:custGeom>
            <a:noFill/>
            <a:ln w="25400" cap="rnd">
              <a:solidFill>
                <a:srgbClr val="000000"/>
              </a:solidFill>
              <a:prstDash val="solid"/>
              <a:round/>
              <a:headEnd/>
              <a:tailEnd/>
            </a:ln>
          </p:spPr>
          <p:txBody>
            <a:bodyPr/>
            <a:lstStyle/>
            <a:p>
              <a:endParaRPr lang="en-US"/>
            </a:p>
          </p:txBody>
        </p:sp>
        <p:sp>
          <p:nvSpPr>
            <p:cNvPr id="54361" name="Rectangle 89"/>
            <p:cNvSpPr>
              <a:spLocks noChangeArrowheads="1"/>
            </p:cNvSpPr>
            <p:nvPr/>
          </p:nvSpPr>
          <p:spPr bwMode="auto">
            <a:xfrm>
              <a:off x="1903" y="2665"/>
              <a:ext cx="76" cy="41"/>
            </a:xfrm>
            <a:prstGeom prst="rect">
              <a:avLst/>
            </a:prstGeom>
            <a:solidFill>
              <a:srgbClr val="FFFFFF"/>
            </a:solidFill>
            <a:ln w="9525">
              <a:noFill/>
              <a:miter lim="800000"/>
              <a:headEnd/>
              <a:tailEnd/>
            </a:ln>
          </p:spPr>
          <p:txBody>
            <a:bodyPr/>
            <a:lstStyle/>
            <a:p>
              <a:endParaRPr lang="en-US"/>
            </a:p>
          </p:txBody>
        </p:sp>
        <p:sp>
          <p:nvSpPr>
            <p:cNvPr id="54362" name="Rectangle 90"/>
            <p:cNvSpPr>
              <a:spLocks noChangeArrowheads="1"/>
            </p:cNvSpPr>
            <p:nvPr/>
          </p:nvSpPr>
          <p:spPr bwMode="auto">
            <a:xfrm>
              <a:off x="1903" y="2665"/>
              <a:ext cx="76" cy="41"/>
            </a:xfrm>
            <a:prstGeom prst="rect">
              <a:avLst/>
            </a:prstGeom>
            <a:noFill/>
            <a:ln w="9525" cap="rnd">
              <a:solidFill>
                <a:srgbClr val="000000"/>
              </a:solidFill>
              <a:round/>
              <a:headEnd/>
              <a:tailEnd/>
            </a:ln>
          </p:spPr>
          <p:txBody>
            <a:bodyPr/>
            <a:lstStyle/>
            <a:p>
              <a:endParaRPr lang="en-US"/>
            </a:p>
          </p:txBody>
        </p:sp>
        <p:sp>
          <p:nvSpPr>
            <p:cNvPr id="54363" name="Oval 91"/>
            <p:cNvSpPr>
              <a:spLocks noChangeArrowheads="1"/>
            </p:cNvSpPr>
            <p:nvPr/>
          </p:nvSpPr>
          <p:spPr bwMode="auto">
            <a:xfrm>
              <a:off x="1882" y="2747"/>
              <a:ext cx="14" cy="15"/>
            </a:xfrm>
            <a:prstGeom prst="ellipse">
              <a:avLst/>
            </a:prstGeom>
            <a:solidFill>
              <a:srgbClr val="FFFFFF"/>
            </a:solidFill>
            <a:ln w="0">
              <a:solidFill>
                <a:srgbClr val="000000"/>
              </a:solidFill>
              <a:round/>
              <a:headEnd/>
              <a:tailEnd/>
            </a:ln>
          </p:spPr>
          <p:txBody>
            <a:bodyPr/>
            <a:lstStyle/>
            <a:p>
              <a:endParaRPr lang="en-US"/>
            </a:p>
          </p:txBody>
        </p:sp>
        <p:sp>
          <p:nvSpPr>
            <p:cNvPr id="54364" name="Oval 92"/>
            <p:cNvSpPr>
              <a:spLocks noChangeArrowheads="1"/>
            </p:cNvSpPr>
            <p:nvPr/>
          </p:nvSpPr>
          <p:spPr bwMode="auto">
            <a:xfrm>
              <a:off x="1882" y="2747"/>
              <a:ext cx="14" cy="15"/>
            </a:xfrm>
            <a:prstGeom prst="ellipse">
              <a:avLst/>
            </a:prstGeom>
            <a:noFill/>
            <a:ln w="9525" cap="rnd">
              <a:solidFill>
                <a:srgbClr val="000000"/>
              </a:solidFill>
              <a:round/>
              <a:headEnd/>
              <a:tailEnd/>
            </a:ln>
          </p:spPr>
          <p:txBody>
            <a:bodyPr/>
            <a:lstStyle/>
            <a:p>
              <a:endParaRPr lang="en-US"/>
            </a:p>
          </p:txBody>
        </p:sp>
        <p:sp>
          <p:nvSpPr>
            <p:cNvPr id="54365" name="Oval 93"/>
            <p:cNvSpPr>
              <a:spLocks noChangeArrowheads="1"/>
            </p:cNvSpPr>
            <p:nvPr/>
          </p:nvSpPr>
          <p:spPr bwMode="auto">
            <a:xfrm>
              <a:off x="1907" y="2747"/>
              <a:ext cx="14" cy="15"/>
            </a:xfrm>
            <a:prstGeom prst="ellipse">
              <a:avLst/>
            </a:prstGeom>
            <a:solidFill>
              <a:srgbClr val="FFFFFF"/>
            </a:solidFill>
            <a:ln w="0">
              <a:solidFill>
                <a:srgbClr val="000000"/>
              </a:solidFill>
              <a:round/>
              <a:headEnd/>
              <a:tailEnd/>
            </a:ln>
          </p:spPr>
          <p:txBody>
            <a:bodyPr/>
            <a:lstStyle/>
            <a:p>
              <a:endParaRPr lang="en-US"/>
            </a:p>
          </p:txBody>
        </p:sp>
        <p:sp>
          <p:nvSpPr>
            <p:cNvPr id="54366" name="Oval 94"/>
            <p:cNvSpPr>
              <a:spLocks noChangeArrowheads="1"/>
            </p:cNvSpPr>
            <p:nvPr/>
          </p:nvSpPr>
          <p:spPr bwMode="auto">
            <a:xfrm>
              <a:off x="1907" y="2747"/>
              <a:ext cx="14" cy="15"/>
            </a:xfrm>
            <a:prstGeom prst="ellipse">
              <a:avLst/>
            </a:prstGeom>
            <a:noFill/>
            <a:ln w="9525" cap="rnd">
              <a:solidFill>
                <a:srgbClr val="000000"/>
              </a:solidFill>
              <a:round/>
              <a:headEnd/>
              <a:tailEnd/>
            </a:ln>
          </p:spPr>
          <p:txBody>
            <a:bodyPr/>
            <a:lstStyle/>
            <a:p>
              <a:endParaRPr lang="en-US"/>
            </a:p>
          </p:txBody>
        </p:sp>
        <p:sp>
          <p:nvSpPr>
            <p:cNvPr id="54367" name="Oval 95"/>
            <p:cNvSpPr>
              <a:spLocks noChangeArrowheads="1"/>
            </p:cNvSpPr>
            <p:nvPr/>
          </p:nvSpPr>
          <p:spPr bwMode="auto">
            <a:xfrm>
              <a:off x="1932" y="2747"/>
              <a:ext cx="16" cy="15"/>
            </a:xfrm>
            <a:prstGeom prst="ellipse">
              <a:avLst/>
            </a:prstGeom>
            <a:solidFill>
              <a:srgbClr val="FFFFFF"/>
            </a:solidFill>
            <a:ln w="0">
              <a:solidFill>
                <a:srgbClr val="000000"/>
              </a:solidFill>
              <a:round/>
              <a:headEnd/>
              <a:tailEnd/>
            </a:ln>
          </p:spPr>
          <p:txBody>
            <a:bodyPr/>
            <a:lstStyle/>
            <a:p>
              <a:endParaRPr lang="en-US"/>
            </a:p>
          </p:txBody>
        </p:sp>
        <p:sp>
          <p:nvSpPr>
            <p:cNvPr id="54368" name="Oval 96"/>
            <p:cNvSpPr>
              <a:spLocks noChangeArrowheads="1"/>
            </p:cNvSpPr>
            <p:nvPr/>
          </p:nvSpPr>
          <p:spPr bwMode="auto">
            <a:xfrm>
              <a:off x="1932" y="2747"/>
              <a:ext cx="16" cy="15"/>
            </a:xfrm>
            <a:prstGeom prst="ellipse">
              <a:avLst/>
            </a:prstGeom>
            <a:noFill/>
            <a:ln w="9525" cap="rnd">
              <a:solidFill>
                <a:srgbClr val="000000"/>
              </a:solidFill>
              <a:round/>
              <a:headEnd/>
              <a:tailEnd/>
            </a:ln>
          </p:spPr>
          <p:txBody>
            <a:bodyPr/>
            <a:lstStyle/>
            <a:p>
              <a:endParaRPr lang="en-US"/>
            </a:p>
          </p:txBody>
        </p:sp>
        <p:sp>
          <p:nvSpPr>
            <p:cNvPr id="54369" name="Oval 97"/>
            <p:cNvSpPr>
              <a:spLocks noChangeArrowheads="1"/>
            </p:cNvSpPr>
            <p:nvPr/>
          </p:nvSpPr>
          <p:spPr bwMode="auto">
            <a:xfrm>
              <a:off x="2021" y="2747"/>
              <a:ext cx="16" cy="15"/>
            </a:xfrm>
            <a:prstGeom prst="ellipse">
              <a:avLst/>
            </a:prstGeom>
            <a:solidFill>
              <a:srgbClr val="FFFFFF"/>
            </a:solidFill>
            <a:ln w="0">
              <a:solidFill>
                <a:srgbClr val="000000"/>
              </a:solidFill>
              <a:round/>
              <a:headEnd/>
              <a:tailEnd/>
            </a:ln>
          </p:spPr>
          <p:txBody>
            <a:bodyPr/>
            <a:lstStyle/>
            <a:p>
              <a:endParaRPr lang="en-US"/>
            </a:p>
          </p:txBody>
        </p:sp>
        <p:sp>
          <p:nvSpPr>
            <p:cNvPr id="54370" name="Oval 98"/>
            <p:cNvSpPr>
              <a:spLocks noChangeArrowheads="1"/>
            </p:cNvSpPr>
            <p:nvPr/>
          </p:nvSpPr>
          <p:spPr bwMode="auto">
            <a:xfrm>
              <a:off x="2021" y="2747"/>
              <a:ext cx="16" cy="15"/>
            </a:xfrm>
            <a:prstGeom prst="ellipse">
              <a:avLst/>
            </a:prstGeom>
            <a:noFill/>
            <a:ln w="9525" cap="rnd">
              <a:solidFill>
                <a:srgbClr val="000000"/>
              </a:solidFill>
              <a:round/>
              <a:headEnd/>
              <a:tailEnd/>
            </a:ln>
          </p:spPr>
          <p:txBody>
            <a:bodyPr/>
            <a:lstStyle/>
            <a:p>
              <a:endParaRPr lang="en-US"/>
            </a:p>
          </p:txBody>
        </p:sp>
        <p:sp>
          <p:nvSpPr>
            <p:cNvPr id="54371" name="Oval 99"/>
            <p:cNvSpPr>
              <a:spLocks noChangeArrowheads="1"/>
            </p:cNvSpPr>
            <p:nvPr/>
          </p:nvSpPr>
          <p:spPr bwMode="auto">
            <a:xfrm>
              <a:off x="2047" y="2747"/>
              <a:ext cx="15" cy="15"/>
            </a:xfrm>
            <a:prstGeom prst="ellipse">
              <a:avLst/>
            </a:prstGeom>
            <a:solidFill>
              <a:srgbClr val="FFFFFF"/>
            </a:solidFill>
            <a:ln w="0">
              <a:solidFill>
                <a:srgbClr val="000000"/>
              </a:solidFill>
              <a:round/>
              <a:headEnd/>
              <a:tailEnd/>
            </a:ln>
          </p:spPr>
          <p:txBody>
            <a:bodyPr/>
            <a:lstStyle/>
            <a:p>
              <a:endParaRPr lang="en-US"/>
            </a:p>
          </p:txBody>
        </p:sp>
        <p:sp>
          <p:nvSpPr>
            <p:cNvPr id="54372" name="Oval 100"/>
            <p:cNvSpPr>
              <a:spLocks noChangeArrowheads="1"/>
            </p:cNvSpPr>
            <p:nvPr/>
          </p:nvSpPr>
          <p:spPr bwMode="auto">
            <a:xfrm>
              <a:off x="2047" y="2747"/>
              <a:ext cx="15" cy="15"/>
            </a:xfrm>
            <a:prstGeom prst="ellipse">
              <a:avLst/>
            </a:prstGeom>
            <a:noFill/>
            <a:ln w="9525" cap="rnd">
              <a:solidFill>
                <a:srgbClr val="000000"/>
              </a:solidFill>
              <a:round/>
              <a:headEnd/>
              <a:tailEnd/>
            </a:ln>
          </p:spPr>
          <p:txBody>
            <a:bodyPr/>
            <a:lstStyle/>
            <a:p>
              <a:endParaRPr lang="en-US"/>
            </a:p>
          </p:txBody>
        </p:sp>
        <p:sp>
          <p:nvSpPr>
            <p:cNvPr id="54373" name="Freeform 101"/>
            <p:cNvSpPr>
              <a:spLocks/>
            </p:cNvSpPr>
            <p:nvPr/>
          </p:nvSpPr>
          <p:spPr bwMode="auto">
            <a:xfrm>
              <a:off x="1143" y="941"/>
              <a:ext cx="96" cy="92"/>
            </a:xfrm>
            <a:custGeom>
              <a:avLst/>
              <a:gdLst/>
              <a:ahLst/>
              <a:cxnLst>
                <a:cxn ang="0">
                  <a:pos x="0" y="0"/>
                </a:cxn>
                <a:cxn ang="0">
                  <a:pos x="132" y="0"/>
                </a:cxn>
                <a:cxn ang="0">
                  <a:pos x="132" y="129"/>
                </a:cxn>
                <a:cxn ang="0">
                  <a:pos x="44" y="129"/>
                </a:cxn>
                <a:cxn ang="0">
                  <a:pos x="44" y="129"/>
                </a:cxn>
              </a:cxnLst>
              <a:rect l="0" t="0" r="r" b="b"/>
              <a:pathLst>
                <a:path w="132" h="129">
                  <a:moveTo>
                    <a:pt x="0" y="0"/>
                  </a:moveTo>
                  <a:lnTo>
                    <a:pt x="132" y="0"/>
                  </a:lnTo>
                  <a:lnTo>
                    <a:pt x="132" y="129"/>
                  </a:lnTo>
                  <a:lnTo>
                    <a:pt x="44" y="129"/>
                  </a:lnTo>
                  <a:lnTo>
                    <a:pt x="44" y="129"/>
                  </a:lnTo>
                </a:path>
              </a:pathLst>
            </a:custGeom>
            <a:noFill/>
            <a:ln w="25400" cap="rnd">
              <a:solidFill>
                <a:srgbClr val="137F00"/>
              </a:solidFill>
              <a:prstDash val="solid"/>
              <a:round/>
              <a:headEnd/>
              <a:tailEnd/>
            </a:ln>
          </p:spPr>
          <p:txBody>
            <a:bodyPr/>
            <a:lstStyle/>
            <a:p>
              <a:endParaRPr lang="en-US"/>
            </a:p>
          </p:txBody>
        </p:sp>
        <p:sp>
          <p:nvSpPr>
            <p:cNvPr id="54374" name="Freeform 102"/>
            <p:cNvSpPr>
              <a:spLocks/>
            </p:cNvSpPr>
            <p:nvPr/>
          </p:nvSpPr>
          <p:spPr bwMode="auto">
            <a:xfrm>
              <a:off x="1008" y="929"/>
              <a:ext cx="241" cy="150"/>
            </a:xfrm>
            <a:custGeom>
              <a:avLst/>
              <a:gdLst/>
              <a:ahLst/>
              <a:cxnLst>
                <a:cxn ang="0">
                  <a:pos x="249" y="179"/>
                </a:cxn>
                <a:cxn ang="0">
                  <a:pos x="335" y="179"/>
                </a:cxn>
                <a:cxn ang="0">
                  <a:pos x="315" y="212"/>
                </a:cxn>
                <a:cxn ang="0">
                  <a:pos x="221" y="212"/>
                </a:cxn>
                <a:cxn ang="0">
                  <a:pos x="146" y="108"/>
                </a:cxn>
                <a:cxn ang="0">
                  <a:pos x="170" y="60"/>
                </a:cxn>
                <a:cxn ang="0">
                  <a:pos x="110" y="0"/>
                </a:cxn>
                <a:cxn ang="0">
                  <a:pos x="50" y="60"/>
                </a:cxn>
                <a:cxn ang="0">
                  <a:pos x="74" y="107"/>
                </a:cxn>
                <a:cxn ang="0">
                  <a:pos x="0" y="212"/>
                </a:cxn>
              </a:cxnLst>
              <a:rect l="0" t="0" r="r" b="b"/>
              <a:pathLst>
                <a:path w="335" h="212">
                  <a:moveTo>
                    <a:pt x="249" y="179"/>
                  </a:moveTo>
                  <a:cubicBezTo>
                    <a:pt x="249" y="179"/>
                    <a:pt x="335" y="179"/>
                    <a:pt x="335" y="179"/>
                  </a:cubicBezTo>
                  <a:cubicBezTo>
                    <a:pt x="335" y="179"/>
                    <a:pt x="315" y="212"/>
                    <a:pt x="315" y="212"/>
                  </a:cubicBezTo>
                  <a:cubicBezTo>
                    <a:pt x="315" y="212"/>
                    <a:pt x="221" y="212"/>
                    <a:pt x="221" y="212"/>
                  </a:cubicBezTo>
                  <a:cubicBezTo>
                    <a:pt x="221" y="164"/>
                    <a:pt x="189" y="123"/>
                    <a:pt x="146" y="108"/>
                  </a:cubicBezTo>
                  <a:cubicBezTo>
                    <a:pt x="161" y="97"/>
                    <a:pt x="170" y="79"/>
                    <a:pt x="170" y="60"/>
                  </a:cubicBezTo>
                  <a:cubicBezTo>
                    <a:pt x="170" y="27"/>
                    <a:pt x="143" y="0"/>
                    <a:pt x="110" y="0"/>
                  </a:cubicBezTo>
                  <a:cubicBezTo>
                    <a:pt x="77" y="0"/>
                    <a:pt x="50" y="27"/>
                    <a:pt x="50" y="60"/>
                  </a:cubicBezTo>
                  <a:cubicBezTo>
                    <a:pt x="50" y="79"/>
                    <a:pt x="60" y="97"/>
                    <a:pt x="74" y="107"/>
                  </a:cubicBezTo>
                  <a:cubicBezTo>
                    <a:pt x="31" y="123"/>
                    <a:pt x="0" y="163"/>
                    <a:pt x="0" y="212"/>
                  </a:cubicBezTo>
                </a:path>
              </a:pathLst>
            </a:custGeom>
            <a:noFill/>
            <a:ln w="25400" cap="rnd">
              <a:solidFill>
                <a:srgbClr val="137F00"/>
              </a:solidFill>
              <a:prstDash val="solid"/>
              <a:round/>
              <a:headEnd/>
              <a:tailEnd/>
            </a:ln>
          </p:spPr>
          <p:txBody>
            <a:bodyPr/>
            <a:lstStyle/>
            <a:p>
              <a:endParaRPr lang="en-US"/>
            </a:p>
          </p:txBody>
        </p:sp>
        <p:sp>
          <p:nvSpPr>
            <p:cNvPr id="54375" name="Freeform 103"/>
            <p:cNvSpPr>
              <a:spLocks/>
            </p:cNvSpPr>
            <p:nvPr/>
          </p:nvSpPr>
          <p:spPr bwMode="auto">
            <a:xfrm>
              <a:off x="1466" y="1061"/>
              <a:ext cx="94" cy="92"/>
            </a:xfrm>
            <a:custGeom>
              <a:avLst/>
              <a:gdLst/>
              <a:ahLst/>
              <a:cxnLst>
                <a:cxn ang="0">
                  <a:pos x="0" y="0"/>
                </a:cxn>
                <a:cxn ang="0">
                  <a:pos x="132" y="0"/>
                </a:cxn>
                <a:cxn ang="0">
                  <a:pos x="132" y="129"/>
                </a:cxn>
                <a:cxn ang="0">
                  <a:pos x="44" y="129"/>
                </a:cxn>
                <a:cxn ang="0">
                  <a:pos x="44" y="129"/>
                </a:cxn>
              </a:cxnLst>
              <a:rect l="0" t="0" r="r" b="b"/>
              <a:pathLst>
                <a:path w="132" h="129">
                  <a:moveTo>
                    <a:pt x="0" y="0"/>
                  </a:moveTo>
                  <a:lnTo>
                    <a:pt x="132" y="0"/>
                  </a:lnTo>
                  <a:lnTo>
                    <a:pt x="132" y="129"/>
                  </a:lnTo>
                  <a:lnTo>
                    <a:pt x="44" y="129"/>
                  </a:lnTo>
                  <a:lnTo>
                    <a:pt x="44" y="129"/>
                  </a:lnTo>
                </a:path>
              </a:pathLst>
            </a:custGeom>
            <a:noFill/>
            <a:ln w="9525" cap="rnd">
              <a:solidFill>
                <a:srgbClr val="A50074"/>
              </a:solidFill>
              <a:prstDash val="solid"/>
              <a:round/>
              <a:headEnd/>
              <a:tailEnd/>
            </a:ln>
          </p:spPr>
          <p:txBody>
            <a:bodyPr/>
            <a:lstStyle/>
            <a:p>
              <a:endParaRPr lang="en-US"/>
            </a:p>
          </p:txBody>
        </p:sp>
        <p:sp>
          <p:nvSpPr>
            <p:cNvPr id="54376" name="Freeform 104"/>
            <p:cNvSpPr>
              <a:spLocks/>
            </p:cNvSpPr>
            <p:nvPr/>
          </p:nvSpPr>
          <p:spPr bwMode="auto">
            <a:xfrm>
              <a:off x="1331" y="1049"/>
              <a:ext cx="240" cy="151"/>
            </a:xfrm>
            <a:custGeom>
              <a:avLst/>
              <a:gdLst/>
              <a:ahLst/>
              <a:cxnLst>
                <a:cxn ang="0">
                  <a:pos x="249" y="179"/>
                </a:cxn>
                <a:cxn ang="0">
                  <a:pos x="335" y="179"/>
                </a:cxn>
                <a:cxn ang="0">
                  <a:pos x="315" y="212"/>
                </a:cxn>
                <a:cxn ang="0">
                  <a:pos x="220" y="212"/>
                </a:cxn>
                <a:cxn ang="0">
                  <a:pos x="146" y="107"/>
                </a:cxn>
                <a:cxn ang="0">
                  <a:pos x="170" y="60"/>
                </a:cxn>
                <a:cxn ang="0">
                  <a:pos x="110" y="0"/>
                </a:cxn>
                <a:cxn ang="0">
                  <a:pos x="50" y="60"/>
                </a:cxn>
                <a:cxn ang="0">
                  <a:pos x="74" y="107"/>
                </a:cxn>
                <a:cxn ang="0">
                  <a:pos x="0" y="211"/>
                </a:cxn>
              </a:cxnLst>
              <a:rect l="0" t="0" r="r" b="b"/>
              <a:pathLst>
                <a:path w="335" h="212">
                  <a:moveTo>
                    <a:pt x="249" y="179"/>
                  </a:moveTo>
                  <a:cubicBezTo>
                    <a:pt x="249" y="179"/>
                    <a:pt x="335" y="179"/>
                    <a:pt x="335" y="179"/>
                  </a:cubicBezTo>
                  <a:cubicBezTo>
                    <a:pt x="335" y="179"/>
                    <a:pt x="315" y="212"/>
                    <a:pt x="315" y="212"/>
                  </a:cubicBezTo>
                  <a:cubicBezTo>
                    <a:pt x="315" y="212"/>
                    <a:pt x="220" y="212"/>
                    <a:pt x="220" y="212"/>
                  </a:cubicBezTo>
                  <a:cubicBezTo>
                    <a:pt x="220" y="164"/>
                    <a:pt x="189" y="122"/>
                    <a:pt x="146" y="107"/>
                  </a:cubicBezTo>
                  <a:cubicBezTo>
                    <a:pt x="161" y="96"/>
                    <a:pt x="170" y="79"/>
                    <a:pt x="170" y="60"/>
                  </a:cubicBezTo>
                  <a:cubicBezTo>
                    <a:pt x="170" y="27"/>
                    <a:pt x="143" y="0"/>
                    <a:pt x="110" y="0"/>
                  </a:cubicBezTo>
                  <a:cubicBezTo>
                    <a:pt x="77" y="0"/>
                    <a:pt x="50" y="27"/>
                    <a:pt x="50" y="60"/>
                  </a:cubicBezTo>
                  <a:cubicBezTo>
                    <a:pt x="50" y="79"/>
                    <a:pt x="60" y="96"/>
                    <a:pt x="74" y="107"/>
                  </a:cubicBezTo>
                  <a:cubicBezTo>
                    <a:pt x="31" y="122"/>
                    <a:pt x="0" y="163"/>
                    <a:pt x="0" y="211"/>
                  </a:cubicBezTo>
                </a:path>
              </a:pathLst>
            </a:custGeom>
            <a:noFill/>
            <a:ln w="9525" cap="rnd">
              <a:solidFill>
                <a:srgbClr val="A50074"/>
              </a:solidFill>
              <a:prstDash val="solid"/>
              <a:round/>
              <a:headEnd/>
              <a:tailEnd/>
            </a:ln>
          </p:spPr>
          <p:txBody>
            <a:bodyPr/>
            <a:lstStyle/>
            <a:p>
              <a:endParaRPr lang="en-US"/>
            </a:p>
          </p:txBody>
        </p:sp>
        <p:sp>
          <p:nvSpPr>
            <p:cNvPr id="54377" name="Freeform 105"/>
            <p:cNvSpPr>
              <a:spLocks/>
            </p:cNvSpPr>
            <p:nvPr/>
          </p:nvSpPr>
          <p:spPr bwMode="auto">
            <a:xfrm>
              <a:off x="1803" y="1195"/>
              <a:ext cx="96" cy="92"/>
            </a:xfrm>
            <a:custGeom>
              <a:avLst/>
              <a:gdLst/>
              <a:ahLst/>
              <a:cxnLst>
                <a:cxn ang="0">
                  <a:pos x="0" y="0"/>
                </a:cxn>
                <a:cxn ang="0">
                  <a:pos x="132" y="0"/>
                </a:cxn>
                <a:cxn ang="0">
                  <a:pos x="132" y="129"/>
                </a:cxn>
                <a:cxn ang="0">
                  <a:pos x="44" y="129"/>
                </a:cxn>
                <a:cxn ang="0">
                  <a:pos x="44" y="129"/>
                </a:cxn>
              </a:cxnLst>
              <a:rect l="0" t="0" r="r" b="b"/>
              <a:pathLst>
                <a:path w="132" h="129">
                  <a:moveTo>
                    <a:pt x="0" y="0"/>
                  </a:moveTo>
                  <a:lnTo>
                    <a:pt x="132" y="0"/>
                  </a:lnTo>
                  <a:lnTo>
                    <a:pt x="132" y="129"/>
                  </a:lnTo>
                  <a:lnTo>
                    <a:pt x="44" y="129"/>
                  </a:lnTo>
                  <a:lnTo>
                    <a:pt x="44" y="129"/>
                  </a:lnTo>
                </a:path>
              </a:pathLst>
            </a:custGeom>
            <a:noFill/>
            <a:ln w="9525" cap="rnd">
              <a:solidFill>
                <a:srgbClr val="FF7F00"/>
              </a:solidFill>
              <a:prstDash val="solid"/>
              <a:round/>
              <a:headEnd/>
              <a:tailEnd/>
            </a:ln>
          </p:spPr>
          <p:txBody>
            <a:bodyPr/>
            <a:lstStyle/>
            <a:p>
              <a:endParaRPr lang="en-US"/>
            </a:p>
          </p:txBody>
        </p:sp>
        <p:sp>
          <p:nvSpPr>
            <p:cNvPr id="54378" name="Freeform 106"/>
            <p:cNvSpPr>
              <a:spLocks/>
            </p:cNvSpPr>
            <p:nvPr/>
          </p:nvSpPr>
          <p:spPr bwMode="auto">
            <a:xfrm>
              <a:off x="1668" y="1183"/>
              <a:ext cx="242" cy="151"/>
            </a:xfrm>
            <a:custGeom>
              <a:avLst/>
              <a:gdLst/>
              <a:ahLst/>
              <a:cxnLst>
                <a:cxn ang="0">
                  <a:pos x="249" y="179"/>
                </a:cxn>
                <a:cxn ang="0">
                  <a:pos x="335" y="179"/>
                </a:cxn>
                <a:cxn ang="0">
                  <a:pos x="315" y="212"/>
                </a:cxn>
                <a:cxn ang="0">
                  <a:pos x="220" y="212"/>
                </a:cxn>
                <a:cxn ang="0">
                  <a:pos x="146" y="107"/>
                </a:cxn>
                <a:cxn ang="0">
                  <a:pos x="170" y="60"/>
                </a:cxn>
                <a:cxn ang="0">
                  <a:pos x="110" y="0"/>
                </a:cxn>
                <a:cxn ang="0">
                  <a:pos x="50" y="60"/>
                </a:cxn>
                <a:cxn ang="0">
                  <a:pos x="74" y="107"/>
                </a:cxn>
                <a:cxn ang="0">
                  <a:pos x="0" y="211"/>
                </a:cxn>
              </a:cxnLst>
              <a:rect l="0" t="0" r="r" b="b"/>
              <a:pathLst>
                <a:path w="335" h="212">
                  <a:moveTo>
                    <a:pt x="249" y="179"/>
                  </a:moveTo>
                  <a:cubicBezTo>
                    <a:pt x="249" y="179"/>
                    <a:pt x="335" y="179"/>
                    <a:pt x="335" y="179"/>
                  </a:cubicBezTo>
                  <a:cubicBezTo>
                    <a:pt x="335" y="179"/>
                    <a:pt x="315" y="212"/>
                    <a:pt x="315" y="212"/>
                  </a:cubicBezTo>
                  <a:cubicBezTo>
                    <a:pt x="315" y="212"/>
                    <a:pt x="220" y="212"/>
                    <a:pt x="220" y="212"/>
                  </a:cubicBezTo>
                  <a:cubicBezTo>
                    <a:pt x="220" y="164"/>
                    <a:pt x="189" y="122"/>
                    <a:pt x="146" y="107"/>
                  </a:cubicBezTo>
                  <a:cubicBezTo>
                    <a:pt x="161" y="96"/>
                    <a:pt x="170" y="79"/>
                    <a:pt x="170" y="60"/>
                  </a:cubicBezTo>
                  <a:cubicBezTo>
                    <a:pt x="170" y="27"/>
                    <a:pt x="143" y="0"/>
                    <a:pt x="110" y="0"/>
                  </a:cubicBezTo>
                  <a:cubicBezTo>
                    <a:pt x="77" y="0"/>
                    <a:pt x="50" y="27"/>
                    <a:pt x="50" y="60"/>
                  </a:cubicBezTo>
                  <a:cubicBezTo>
                    <a:pt x="50" y="79"/>
                    <a:pt x="60" y="96"/>
                    <a:pt x="74" y="107"/>
                  </a:cubicBezTo>
                  <a:cubicBezTo>
                    <a:pt x="31" y="122"/>
                    <a:pt x="0" y="163"/>
                    <a:pt x="0" y="211"/>
                  </a:cubicBezTo>
                </a:path>
              </a:pathLst>
            </a:custGeom>
            <a:noFill/>
            <a:ln w="9525" cap="rnd">
              <a:solidFill>
                <a:srgbClr val="FF7F00"/>
              </a:solidFill>
              <a:prstDash val="solid"/>
              <a:round/>
              <a:headEnd/>
              <a:tailEnd/>
            </a:ln>
          </p:spPr>
          <p:txBody>
            <a:bodyPr/>
            <a:lstStyle/>
            <a:p>
              <a:endParaRPr lang="en-US"/>
            </a:p>
          </p:txBody>
        </p:sp>
        <p:sp>
          <p:nvSpPr>
            <p:cNvPr id="54379" name="Freeform 107"/>
            <p:cNvSpPr>
              <a:spLocks/>
            </p:cNvSpPr>
            <p:nvPr/>
          </p:nvSpPr>
          <p:spPr bwMode="auto">
            <a:xfrm>
              <a:off x="2142" y="1342"/>
              <a:ext cx="95" cy="92"/>
            </a:xfrm>
            <a:custGeom>
              <a:avLst/>
              <a:gdLst/>
              <a:ahLst/>
              <a:cxnLst>
                <a:cxn ang="0">
                  <a:pos x="0" y="0"/>
                </a:cxn>
                <a:cxn ang="0">
                  <a:pos x="132" y="0"/>
                </a:cxn>
                <a:cxn ang="0">
                  <a:pos x="132" y="129"/>
                </a:cxn>
                <a:cxn ang="0">
                  <a:pos x="44" y="129"/>
                </a:cxn>
                <a:cxn ang="0">
                  <a:pos x="44" y="129"/>
                </a:cxn>
              </a:cxnLst>
              <a:rect l="0" t="0" r="r" b="b"/>
              <a:pathLst>
                <a:path w="132" h="129">
                  <a:moveTo>
                    <a:pt x="0" y="0"/>
                  </a:moveTo>
                  <a:lnTo>
                    <a:pt x="132" y="0"/>
                  </a:lnTo>
                  <a:lnTo>
                    <a:pt x="132" y="129"/>
                  </a:lnTo>
                  <a:lnTo>
                    <a:pt x="44" y="129"/>
                  </a:lnTo>
                  <a:lnTo>
                    <a:pt x="44" y="129"/>
                  </a:lnTo>
                </a:path>
              </a:pathLst>
            </a:custGeom>
            <a:noFill/>
            <a:ln w="9525" cap="rnd">
              <a:solidFill>
                <a:srgbClr val="0074A5"/>
              </a:solidFill>
              <a:prstDash val="solid"/>
              <a:round/>
              <a:headEnd/>
              <a:tailEnd/>
            </a:ln>
          </p:spPr>
          <p:txBody>
            <a:bodyPr/>
            <a:lstStyle/>
            <a:p>
              <a:endParaRPr lang="en-US"/>
            </a:p>
          </p:txBody>
        </p:sp>
        <p:sp>
          <p:nvSpPr>
            <p:cNvPr id="54380" name="Freeform 108"/>
            <p:cNvSpPr>
              <a:spLocks/>
            </p:cNvSpPr>
            <p:nvPr/>
          </p:nvSpPr>
          <p:spPr bwMode="auto">
            <a:xfrm>
              <a:off x="2007" y="1330"/>
              <a:ext cx="240" cy="151"/>
            </a:xfrm>
            <a:custGeom>
              <a:avLst/>
              <a:gdLst/>
              <a:ahLst/>
              <a:cxnLst>
                <a:cxn ang="0">
                  <a:pos x="249" y="179"/>
                </a:cxn>
                <a:cxn ang="0">
                  <a:pos x="335" y="179"/>
                </a:cxn>
                <a:cxn ang="0">
                  <a:pos x="315" y="212"/>
                </a:cxn>
                <a:cxn ang="0">
                  <a:pos x="220" y="212"/>
                </a:cxn>
                <a:cxn ang="0">
                  <a:pos x="146" y="108"/>
                </a:cxn>
                <a:cxn ang="0">
                  <a:pos x="170" y="60"/>
                </a:cxn>
                <a:cxn ang="0">
                  <a:pos x="110" y="0"/>
                </a:cxn>
                <a:cxn ang="0">
                  <a:pos x="50" y="60"/>
                </a:cxn>
                <a:cxn ang="0">
                  <a:pos x="74" y="107"/>
                </a:cxn>
                <a:cxn ang="0">
                  <a:pos x="0" y="211"/>
                </a:cxn>
              </a:cxnLst>
              <a:rect l="0" t="0" r="r" b="b"/>
              <a:pathLst>
                <a:path w="335" h="212">
                  <a:moveTo>
                    <a:pt x="249" y="179"/>
                  </a:moveTo>
                  <a:cubicBezTo>
                    <a:pt x="249" y="179"/>
                    <a:pt x="335" y="179"/>
                    <a:pt x="335" y="179"/>
                  </a:cubicBezTo>
                  <a:cubicBezTo>
                    <a:pt x="335" y="179"/>
                    <a:pt x="315" y="212"/>
                    <a:pt x="315" y="212"/>
                  </a:cubicBezTo>
                  <a:cubicBezTo>
                    <a:pt x="315" y="212"/>
                    <a:pt x="220" y="212"/>
                    <a:pt x="220" y="212"/>
                  </a:cubicBezTo>
                  <a:cubicBezTo>
                    <a:pt x="220" y="164"/>
                    <a:pt x="189" y="122"/>
                    <a:pt x="146" y="108"/>
                  </a:cubicBezTo>
                  <a:cubicBezTo>
                    <a:pt x="160" y="97"/>
                    <a:pt x="170" y="79"/>
                    <a:pt x="170" y="60"/>
                  </a:cubicBezTo>
                  <a:cubicBezTo>
                    <a:pt x="170" y="27"/>
                    <a:pt x="143" y="0"/>
                    <a:pt x="110" y="0"/>
                  </a:cubicBezTo>
                  <a:cubicBezTo>
                    <a:pt x="77" y="0"/>
                    <a:pt x="50" y="27"/>
                    <a:pt x="50" y="60"/>
                  </a:cubicBezTo>
                  <a:cubicBezTo>
                    <a:pt x="50" y="79"/>
                    <a:pt x="60" y="97"/>
                    <a:pt x="74" y="107"/>
                  </a:cubicBezTo>
                  <a:cubicBezTo>
                    <a:pt x="31" y="122"/>
                    <a:pt x="0" y="163"/>
                    <a:pt x="0" y="211"/>
                  </a:cubicBezTo>
                </a:path>
              </a:pathLst>
            </a:custGeom>
            <a:noFill/>
            <a:ln w="9525" cap="rnd">
              <a:solidFill>
                <a:srgbClr val="0074A5"/>
              </a:solidFill>
              <a:prstDash val="solid"/>
              <a:round/>
              <a:headEnd/>
              <a:tailEnd/>
            </a:ln>
          </p:spPr>
          <p:txBody>
            <a:bodyPr/>
            <a:lstStyle/>
            <a:p>
              <a:endParaRPr lang="en-US"/>
            </a:p>
          </p:txBody>
        </p:sp>
        <p:sp>
          <p:nvSpPr>
            <p:cNvPr id="54381" name="Freeform 109"/>
            <p:cNvSpPr>
              <a:spLocks/>
            </p:cNvSpPr>
            <p:nvPr/>
          </p:nvSpPr>
          <p:spPr bwMode="auto">
            <a:xfrm>
              <a:off x="2361" y="1978"/>
              <a:ext cx="95" cy="92"/>
            </a:xfrm>
            <a:custGeom>
              <a:avLst/>
              <a:gdLst/>
              <a:ahLst/>
              <a:cxnLst>
                <a:cxn ang="0">
                  <a:pos x="0" y="0"/>
                </a:cxn>
                <a:cxn ang="0">
                  <a:pos x="132" y="0"/>
                </a:cxn>
                <a:cxn ang="0">
                  <a:pos x="132" y="129"/>
                </a:cxn>
                <a:cxn ang="0">
                  <a:pos x="44" y="129"/>
                </a:cxn>
                <a:cxn ang="0">
                  <a:pos x="44" y="129"/>
                </a:cxn>
              </a:cxnLst>
              <a:rect l="0" t="0" r="r" b="b"/>
              <a:pathLst>
                <a:path w="132" h="129">
                  <a:moveTo>
                    <a:pt x="0" y="0"/>
                  </a:moveTo>
                  <a:lnTo>
                    <a:pt x="132" y="0"/>
                  </a:lnTo>
                  <a:lnTo>
                    <a:pt x="132" y="129"/>
                  </a:lnTo>
                  <a:lnTo>
                    <a:pt x="44" y="129"/>
                  </a:lnTo>
                  <a:lnTo>
                    <a:pt x="44" y="129"/>
                  </a:lnTo>
                </a:path>
              </a:pathLst>
            </a:custGeom>
            <a:noFill/>
            <a:ln w="9525" cap="rnd">
              <a:solidFill>
                <a:srgbClr val="0074A5"/>
              </a:solidFill>
              <a:prstDash val="solid"/>
              <a:round/>
              <a:headEnd/>
              <a:tailEnd/>
            </a:ln>
          </p:spPr>
          <p:txBody>
            <a:bodyPr/>
            <a:lstStyle/>
            <a:p>
              <a:endParaRPr lang="en-US"/>
            </a:p>
          </p:txBody>
        </p:sp>
        <p:sp>
          <p:nvSpPr>
            <p:cNvPr id="54382" name="Freeform 110"/>
            <p:cNvSpPr>
              <a:spLocks/>
            </p:cNvSpPr>
            <p:nvPr/>
          </p:nvSpPr>
          <p:spPr bwMode="auto">
            <a:xfrm>
              <a:off x="2226" y="1965"/>
              <a:ext cx="241" cy="152"/>
            </a:xfrm>
            <a:custGeom>
              <a:avLst/>
              <a:gdLst/>
              <a:ahLst/>
              <a:cxnLst>
                <a:cxn ang="0">
                  <a:pos x="249" y="179"/>
                </a:cxn>
                <a:cxn ang="0">
                  <a:pos x="335" y="179"/>
                </a:cxn>
                <a:cxn ang="0">
                  <a:pos x="316" y="212"/>
                </a:cxn>
                <a:cxn ang="0">
                  <a:pos x="221" y="212"/>
                </a:cxn>
                <a:cxn ang="0">
                  <a:pos x="146" y="108"/>
                </a:cxn>
                <a:cxn ang="0">
                  <a:pos x="170" y="60"/>
                </a:cxn>
                <a:cxn ang="0">
                  <a:pos x="110" y="0"/>
                </a:cxn>
                <a:cxn ang="0">
                  <a:pos x="51" y="60"/>
                </a:cxn>
                <a:cxn ang="0">
                  <a:pos x="75" y="107"/>
                </a:cxn>
                <a:cxn ang="0">
                  <a:pos x="0" y="211"/>
                </a:cxn>
              </a:cxnLst>
              <a:rect l="0" t="0" r="r" b="b"/>
              <a:pathLst>
                <a:path w="335" h="212">
                  <a:moveTo>
                    <a:pt x="249" y="179"/>
                  </a:moveTo>
                  <a:cubicBezTo>
                    <a:pt x="249" y="179"/>
                    <a:pt x="335" y="179"/>
                    <a:pt x="335" y="179"/>
                  </a:cubicBezTo>
                  <a:cubicBezTo>
                    <a:pt x="335" y="179"/>
                    <a:pt x="316" y="212"/>
                    <a:pt x="316" y="212"/>
                  </a:cubicBezTo>
                  <a:cubicBezTo>
                    <a:pt x="316" y="212"/>
                    <a:pt x="221" y="212"/>
                    <a:pt x="221" y="212"/>
                  </a:cubicBezTo>
                  <a:cubicBezTo>
                    <a:pt x="221" y="164"/>
                    <a:pt x="190" y="122"/>
                    <a:pt x="146" y="108"/>
                  </a:cubicBezTo>
                  <a:cubicBezTo>
                    <a:pt x="161" y="97"/>
                    <a:pt x="170" y="79"/>
                    <a:pt x="170" y="60"/>
                  </a:cubicBezTo>
                  <a:cubicBezTo>
                    <a:pt x="170" y="27"/>
                    <a:pt x="144" y="0"/>
                    <a:pt x="110" y="0"/>
                  </a:cubicBezTo>
                  <a:cubicBezTo>
                    <a:pt x="77" y="0"/>
                    <a:pt x="51" y="27"/>
                    <a:pt x="51" y="60"/>
                  </a:cubicBezTo>
                  <a:cubicBezTo>
                    <a:pt x="51" y="79"/>
                    <a:pt x="60" y="97"/>
                    <a:pt x="75" y="107"/>
                  </a:cubicBezTo>
                  <a:cubicBezTo>
                    <a:pt x="31" y="122"/>
                    <a:pt x="0" y="163"/>
                    <a:pt x="0" y="211"/>
                  </a:cubicBezTo>
                </a:path>
              </a:pathLst>
            </a:custGeom>
            <a:noFill/>
            <a:ln w="9525" cap="rnd">
              <a:solidFill>
                <a:srgbClr val="0074A5"/>
              </a:solidFill>
              <a:prstDash val="solid"/>
              <a:round/>
              <a:headEnd/>
              <a:tailEnd/>
            </a:ln>
          </p:spPr>
          <p:txBody>
            <a:bodyPr/>
            <a:lstStyle/>
            <a:p>
              <a:endParaRPr lang="en-US"/>
            </a:p>
          </p:txBody>
        </p:sp>
        <p:sp>
          <p:nvSpPr>
            <p:cNvPr id="54383" name="Rectangle 111"/>
            <p:cNvSpPr>
              <a:spLocks noChangeArrowheads="1"/>
            </p:cNvSpPr>
            <p:nvPr/>
          </p:nvSpPr>
          <p:spPr bwMode="auto">
            <a:xfrm>
              <a:off x="206" y="857"/>
              <a:ext cx="257"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SCADA</a:t>
              </a:r>
              <a:endParaRPr lang="en-US" sz="800">
                <a:latin typeface="Helvetica" pitchFamily="34" charset="0"/>
              </a:endParaRPr>
            </a:p>
          </p:txBody>
        </p:sp>
        <p:sp>
          <p:nvSpPr>
            <p:cNvPr id="54384" name="Rectangle 112"/>
            <p:cNvSpPr>
              <a:spLocks noChangeArrowheads="1"/>
            </p:cNvSpPr>
            <p:nvPr/>
          </p:nvSpPr>
          <p:spPr bwMode="auto">
            <a:xfrm>
              <a:off x="110" y="2875"/>
              <a:ext cx="449" cy="273"/>
            </a:xfrm>
            <a:prstGeom prst="rect">
              <a:avLst/>
            </a:prstGeom>
            <a:noFill/>
            <a:ln w="9525">
              <a:noFill/>
              <a:miter lim="800000"/>
              <a:headEnd/>
              <a:tailEnd/>
            </a:ln>
          </p:spPr>
          <p:txBody>
            <a:bodyPr wrap="none" lIns="0" tIns="0" rIns="0" bIns="0">
              <a:spAutoFit/>
            </a:bodyPr>
            <a:lstStyle/>
            <a:p>
              <a:pPr>
                <a:spcBef>
                  <a:spcPct val="5000"/>
                </a:spcBef>
              </a:pPr>
              <a:r>
                <a:rPr lang="en-US" sz="800">
                  <a:solidFill>
                    <a:srgbClr val="000000"/>
                  </a:solidFill>
                </a:rPr>
                <a:t>Controls</a:t>
              </a:r>
            </a:p>
            <a:p>
              <a:pPr>
                <a:spcBef>
                  <a:spcPct val="5000"/>
                </a:spcBef>
              </a:pPr>
              <a:r>
                <a:rPr lang="en-US" sz="800">
                  <a:solidFill>
                    <a:srgbClr val="000000"/>
                  </a:solidFill>
                </a:rPr>
                <a:t>Switchgear</a:t>
              </a:r>
            </a:p>
            <a:p>
              <a:pPr>
                <a:spcBef>
                  <a:spcPct val="5000"/>
                </a:spcBef>
              </a:pPr>
              <a:r>
                <a:rPr lang="en-US" sz="800">
                  <a:solidFill>
                    <a:srgbClr val="000000"/>
                  </a:solidFill>
                </a:rPr>
                <a:t>Voltage Regs</a:t>
              </a:r>
              <a:endParaRPr lang="en-US" sz="800">
                <a:latin typeface="Helvetica" pitchFamily="34" charset="0"/>
              </a:endParaRPr>
            </a:p>
          </p:txBody>
        </p:sp>
        <p:sp>
          <p:nvSpPr>
            <p:cNvPr id="54385" name="Rectangle 113"/>
            <p:cNvSpPr>
              <a:spLocks noChangeArrowheads="1"/>
            </p:cNvSpPr>
            <p:nvPr/>
          </p:nvSpPr>
          <p:spPr bwMode="auto">
            <a:xfrm>
              <a:off x="1059" y="833"/>
              <a:ext cx="161"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EMS</a:t>
              </a:r>
              <a:endParaRPr lang="en-US" sz="800">
                <a:latin typeface="Helvetica" pitchFamily="34" charset="0"/>
              </a:endParaRPr>
            </a:p>
          </p:txBody>
        </p:sp>
        <p:sp>
          <p:nvSpPr>
            <p:cNvPr id="54386" name="Rectangle 114"/>
            <p:cNvSpPr>
              <a:spLocks noChangeArrowheads="1"/>
            </p:cNvSpPr>
            <p:nvPr/>
          </p:nvSpPr>
          <p:spPr bwMode="auto">
            <a:xfrm>
              <a:off x="1349" y="967"/>
              <a:ext cx="488"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PROTECTION</a:t>
              </a:r>
              <a:endParaRPr lang="en-US" sz="800">
                <a:latin typeface="Helvetica" pitchFamily="34" charset="0"/>
              </a:endParaRPr>
            </a:p>
          </p:txBody>
        </p:sp>
        <p:sp>
          <p:nvSpPr>
            <p:cNvPr id="54387" name="Rectangle 115"/>
            <p:cNvSpPr>
              <a:spLocks noChangeArrowheads="1"/>
            </p:cNvSpPr>
            <p:nvPr/>
          </p:nvSpPr>
          <p:spPr bwMode="auto">
            <a:xfrm>
              <a:off x="1587" y="1099"/>
              <a:ext cx="493"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ASSET MGMT</a:t>
              </a:r>
              <a:endParaRPr lang="en-US" sz="800">
                <a:latin typeface="Helvetica" pitchFamily="34" charset="0"/>
              </a:endParaRPr>
            </a:p>
          </p:txBody>
        </p:sp>
        <p:sp>
          <p:nvSpPr>
            <p:cNvPr id="54388" name="Rectangle 116"/>
            <p:cNvSpPr>
              <a:spLocks noChangeArrowheads="1"/>
            </p:cNvSpPr>
            <p:nvPr/>
          </p:nvSpPr>
          <p:spPr bwMode="auto">
            <a:xfrm>
              <a:off x="1997" y="1188"/>
              <a:ext cx="580"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DEREGULATED </a:t>
              </a:r>
              <a:endParaRPr lang="en-US" sz="800">
                <a:latin typeface="Helvetica" pitchFamily="34" charset="0"/>
              </a:endParaRPr>
            </a:p>
          </p:txBody>
        </p:sp>
        <p:sp>
          <p:nvSpPr>
            <p:cNvPr id="54389" name="Rectangle 117"/>
            <p:cNvSpPr>
              <a:spLocks noChangeArrowheads="1"/>
            </p:cNvSpPr>
            <p:nvPr/>
          </p:nvSpPr>
          <p:spPr bwMode="auto">
            <a:xfrm>
              <a:off x="2019" y="1266"/>
              <a:ext cx="406"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PARTNERS</a:t>
              </a:r>
              <a:endParaRPr lang="en-US" sz="800">
                <a:latin typeface="Helvetica" pitchFamily="34" charset="0"/>
              </a:endParaRPr>
            </a:p>
          </p:txBody>
        </p:sp>
        <p:sp>
          <p:nvSpPr>
            <p:cNvPr id="54390" name="Rectangle 118"/>
            <p:cNvSpPr>
              <a:spLocks noChangeArrowheads="1"/>
            </p:cNvSpPr>
            <p:nvPr/>
          </p:nvSpPr>
          <p:spPr bwMode="auto">
            <a:xfrm>
              <a:off x="1212" y="2874"/>
              <a:ext cx="228"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Relays</a:t>
              </a:r>
              <a:endParaRPr lang="en-US" sz="800">
                <a:latin typeface="Helvetica" pitchFamily="34" charset="0"/>
              </a:endParaRPr>
            </a:p>
          </p:txBody>
        </p:sp>
        <p:sp>
          <p:nvSpPr>
            <p:cNvPr id="54391" name="Rectangle 119"/>
            <p:cNvSpPr>
              <a:spLocks noChangeArrowheads="1"/>
            </p:cNvSpPr>
            <p:nvPr/>
          </p:nvSpPr>
          <p:spPr bwMode="auto">
            <a:xfrm>
              <a:off x="631" y="2874"/>
              <a:ext cx="228"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Meters</a:t>
              </a:r>
              <a:endParaRPr lang="en-US" sz="800">
                <a:latin typeface="Helvetica" pitchFamily="34" charset="0"/>
              </a:endParaRPr>
            </a:p>
          </p:txBody>
        </p:sp>
        <p:sp>
          <p:nvSpPr>
            <p:cNvPr id="54392" name="Rectangle 120"/>
            <p:cNvSpPr>
              <a:spLocks noChangeArrowheads="1"/>
            </p:cNvSpPr>
            <p:nvPr/>
          </p:nvSpPr>
          <p:spPr bwMode="auto">
            <a:xfrm>
              <a:off x="1765" y="2842"/>
              <a:ext cx="379"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Equipment </a:t>
              </a:r>
              <a:endParaRPr lang="en-US" sz="800">
                <a:latin typeface="Helvetica" pitchFamily="34" charset="0"/>
              </a:endParaRPr>
            </a:p>
          </p:txBody>
        </p:sp>
        <p:sp>
          <p:nvSpPr>
            <p:cNvPr id="54393" name="Rectangle 121"/>
            <p:cNvSpPr>
              <a:spLocks noChangeArrowheads="1"/>
            </p:cNvSpPr>
            <p:nvPr/>
          </p:nvSpPr>
          <p:spPr bwMode="auto">
            <a:xfrm>
              <a:off x="1559" y="2931"/>
              <a:ext cx="783" cy="180"/>
            </a:xfrm>
            <a:prstGeom prst="rect">
              <a:avLst/>
            </a:prstGeom>
            <a:noFill/>
            <a:ln w="9525">
              <a:noFill/>
              <a:miter lim="800000"/>
              <a:headEnd/>
              <a:tailEnd/>
            </a:ln>
          </p:spPr>
          <p:txBody>
            <a:bodyPr wrap="none" lIns="0" tIns="0" rIns="0" bIns="0">
              <a:spAutoFit/>
            </a:bodyPr>
            <a:lstStyle/>
            <a:p>
              <a:pPr>
                <a:spcBef>
                  <a:spcPct val="5000"/>
                </a:spcBef>
              </a:pPr>
              <a:r>
                <a:rPr lang="en-US" sz="800">
                  <a:solidFill>
                    <a:srgbClr val="000000"/>
                  </a:solidFill>
                </a:rPr>
                <a:t>Monitoring</a:t>
              </a:r>
            </a:p>
            <a:p>
              <a:pPr>
                <a:spcBef>
                  <a:spcPct val="5000"/>
                </a:spcBef>
              </a:pPr>
              <a:r>
                <a:rPr lang="en-US" sz="800">
                  <a:solidFill>
                    <a:srgbClr val="000000"/>
                  </a:solidFill>
                </a:rPr>
                <a:t>Transformers, Breakers</a:t>
              </a:r>
              <a:endParaRPr lang="en-US" sz="800">
                <a:latin typeface="Helvetica" pitchFamily="34" charset="0"/>
              </a:endParaRPr>
            </a:p>
          </p:txBody>
        </p:sp>
        <p:sp>
          <p:nvSpPr>
            <p:cNvPr id="54394" name="Rectangle 122"/>
            <p:cNvSpPr>
              <a:spLocks noChangeArrowheads="1"/>
            </p:cNvSpPr>
            <p:nvPr/>
          </p:nvSpPr>
          <p:spPr bwMode="auto">
            <a:xfrm>
              <a:off x="2275" y="2842"/>
              <a:ext cx="211"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Power</a:t>
              </a:r>
              <a:endParaRPr lang="en-US" sz="800">
                <a:latin typeface="Helvetica" pitchFamily="34" charset="0"/>
              </a:endParaRPr>
            </a:p>
          </p:txBody>
        </p:sp>
        <p:sp>
          <p:nvSpPr>
            <p:cNvPr id="54395" name="Rectangle 123"/>
            <p:cNvSpPr>
              <a:spLocks noChangeArrowheads="1"/>
            </p:cNvSpPr>
            <p:nvPr/>
          </p:nvSpPr>
          <p:spPr bwMode="auto">
            <a:xfrm>
              <a:off x="2261" y="2930"/>
              <a:ext cx="232"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Quality</a:t>
              </a:r>
              <a:endParaRPr lang="en-US" sz="800">
                <a:latin typeface="Helvetica" pitchFamily="34" charset="0"/>
              </a:endParaRPr>
            </a:p>
          </p:txBody>
        </p:sp>
        <p:sp>
          <p:nvSpPr>
            <p:cNvPr id="54396" name="Rectangle 124"/>
            <p:cNvSpPr>
              <a:spLocks noChangeArrowheads="1"/>
            </p:cNvSpPr>
            <p:nvPr/>
          </p:nvSpPr>
          <p:spPr bwMode="auto">
            <a:xfrm>
              <a:off x="2183" y="1870"/>
              <a:ext cx="402"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LOCAL HMI</a:t>
              </a:r>
              <a:endParaRPr lang="en-US" sz="800">
                <a:latin typeface="Helvetica" pitchFamily="34" charset="0"/>
              </a:endParaRPr>
            </a:p>
          </p:txBody>
        </p:sp>
        <p:sp>
          <p:nvSpPr>
            <p:cNvPr id="54397" name="Line 125"/>
            <p:cNvSpPr>
              <a:spLocks noChangeShapeType="1"/>
            </p:cNvSpPr>
            <p:nvPr/>
          </p:nvSpPr>
          <p:spPr bwMode="auto">
            <a:xfrm>
              <a:off x="993" y="1114"/>
              <a:ext cx="254" cy="0"/>
            </a:xfrm>
            <a:prstGeom prst="line">
              <a:avLst/>
            </a:prstGeom>
            <a:noFill/>
            <a:ln w="9525" cap="rnd">
              <a:solidFill>
                <a:srgbClr val="D20000"/>
              </a:solidFill>
              <a:round/>
              <a:headEnd/>
              <a:tailEnd/>
            </a:ln>
          </p:spPr>
          <p:txBody>
            <a:bodyPr/>
            <a:lstStyle/>
            <a:p>
              <a:endParaRPr lang="en-US"/>
            </a:p>
          </p:txBody>
        </p:sp>
        <p:sp>
          <p:nvSpPr>
            <p:cNvPr id="54398" name="Line 126"/>
            <p:cNvSpPr>
              <a:spLocks noChangeShapeType="1"/>
            </p:cNvSpPr>
            <p:nvPr/>
          </p:nvSpPr>
          <p:spPr bwMode="auto">
            <a:xfrm>
              <a:off x="1331" y="1231"/>
              <a:ext cx="254" cy="0"/>
            </a:xfrm>
            <a:prstGeom prst="line">
              <a:avLst/>
            </a:prstGeom>
            <a:noFill/>
            <a:ln w="9525" cap="rnd">
              <a:solidFill>
                <a:srgbClr val="D20000"/>
              </a:solidFill>
              <a:round/>
              <a:headEnd/>
              <a:tailEnd/>
            </a:ln>
          </p:spPr>
          <p:txBody>
            <a:bodyPr/>
            <a:lstStyle/>
            <a:p>
              <a:endParaRPr lang="en-US"/>
            </a:p>
          </p:txBody>
        </p:sp>
        <p:sp>
          <p:nvSpPr>
            <p:cNvPr id="54399" name="Line 127"/>
            <p:cNvSpPr>
              <a:spLocks noChangeShapeType="1"/>
            </p:cNvSpPr>
            <p:nvPr/>
          </p:nvSpPr>
          <p:spPr bwMode="auto">
            <a:xfrm>
              <a:off x="1668" y="1365"/>
              <a:ext cx="253" cy="0"/>
            </a:xfrm>
            <a:prstGeom prst="line">
              <a:avLst/>
            </a:prstGeom>
            <a:noFill/>
            <a:ln w="9525" cap="rnd">
              <a:solidFill>
                <a:srgbClr val="D20000"/>
              </a:solidFill>
              <a:round/>
              <a:headEnd/>
              <a:tailEnd/>
            </a:ln>
          </p:spPr>
          <p:txBody>
            <a:bodyPr/>
            <a:lstStyle/>
            <a:p>
              <a:endParaRPr lang="en-US"/>
            </a:p>
          </p:txBody>
        </p:sp>
        <p:sp>
          <p:nvSpPr>
            <p:cNvPr id="54400" name="Line 128"/>
            <p:cNvSpPr>
              <a:spLocks noChangeShapeType="1"/>
            </p:cNvSpPr>
            <p:nvPr/>
          </p:nvSpPr>
          <p:spPr bwMode="auto">
            <a:xfrm>
              <a:off x="2007" y="1515"/>
              <a:ext cx="253" cy="0"/>
            </a:xfrm>
            <a:prstGeom prst="line">
              <a:avLst/>
            </a:prstGeom>
            <a:noFill/>
            <a:ln w="9525" cap="rnd">
              <a:solidFill>
                <a:srgbClr val="D20000"/>
              </a:solidFill>
              <a:round/>
              <a:headEnd/>
              <a:tailEnd/>
            </a:ln>
          </p:spPr>
          <p:txBody>
            <a:bodyPr/>
            <a:lstStyle/>
            <a:p>
              <a:endParaRPr lang="en-US"/>
            </a:p>
          </p:txBody>
        </p:sp>
        <p:sp>
          <p:nvSpPr>
            <p:cNvPr id="54401" name="Line 129"/>
            <p:cNvSpPr>
              <a:spLocks noChangeShapeType="1"/>
            </p:cNvSpPr>
            <p:nvPr/>
          </p:nvSpPr>
          <p:spPr bwMode="auto">
            <a:xfrm>
              <a:off x="317" y="2337"/>
              <a:ext cx="0" cy="223"/>
            </a:xfrm>
            <a:prstGeom prst="line">
              <a:avLst/>
            </a:prstGeom>
            <a:noFill/>
            <a:ln w="9525" cap="rnd">
              <a:solidFill>
                <a:srgbClr val="D20000"/>
              </a:solidFill>
              <a:round/>
              <a:headEnd/>
              <a:tailEnd/>
            </a:ln>
          </p:spPr>
          <p:txBody>
            <a:bodyPr/>
            <a:lstStyle/>
            <a:p>
              <a:endParaRPr lang="en-US"/>
            </a:p>
          </p:txBody>
        </p:sp>
        <p:sp>
          <p:nvSpPr>
            <p:cNvPr id="54402" name="Line 130"/>
            <p:cNvSpPr>
              <a:spLocks noChangeShapeType="1"/>
            </p:cNvSpPr>
            <p:nvPr/>
          </p:nvSpPr>
          <p:spPr bwMode="auto">
            <a:xfrm>
              <a:off x="1414" y="2341"/>
              <a:ext cx="0" cy="189"/>
            </a:xfrm>
            <a:prstGeom prst="line">
              <a:avLst/>
            </a:prstGeom>
            <a:noFill/>
            <a:ln w="9525" cap="rnd">
              <a:solidFill>
                <a:srgbClr val="D20000"/>
              </a:solidFill>
              <a:round/>
              <a:headEnd/>
              <a:tailEnd/>
            </a:ln>
          </p:spPr>
          <p:txBody>
            <a:bodyPr/>
            <a:lstStyle/>
            <a:p>
              <a:endParaRPr lang="en-US"/>
            </a:p>
          </p:txBody>
        </p:sp>
        <p:sp>
          <p:nvSpPr>
            <p:cNvPr id="54403" name="Line 131"/>
            <p:cNvSpPr>
              <a:spLocks noChangeShapeType="1"/>
            </p:cNvSpPr>
            <p:nvPr/>
          </p:nvSpPr>
          <p:spPr bwMode="auto">
            <a:xfrm>
              <a:off x="2277" y="2337"/>
              <a:ext cx="0" cy="223"/>
            </a:xfrm>
            <a:prstGeom prst="line">
              <a:avLst/>
            </a:prstGeom>
            <a:noFill/>
            <a:ln w="9525" cap="rnd">
              <a:solidFill>
                <a:srgbClr val="D20000"/>
              </a:solidFill>
              <a:round/>
              <a:headEnd/>
              <a:tailEnd/>
            </a:ln>
          </p:spPr>
          <p:txBody>
            <a:bodyPr/>
            <a:lstStyle/>
            <a:p>
              <a:endParaRPr lang="en-US"/>
            </a:p>
          </p:txBody>
        </p:sp>
        <p:sp>
          <p:nvSpPr>
            <p:cNvPr id="54404" name="Line 132"/>
            <p:cNvSpPr>
              <a:spLocks noChangeShapeType="1"/>
            </p:cNvSpPr>
            <p:nvPr/>
          </p:nvSpPr>
          <p:spPr bwMode="auto">
            <a:xfrm>
              <a:off x="1466" y="1231"/>
              <a:ext cx="0" cy="448"/>
            </a:xfrm>
            <a:prstGeom prst="line">
              <a:avLst/>
            </a:prstGeom>
            <a:noFill/>
            <a:ln w="9525" cap="rnd">
              <a:solidFill>
                <a:srgbClr val="D20000"/>
              </a:solidFill>
              <a:round/>
              <a:headEnd/>
              <a:tailEnd/>
            </a:ln>
          </p:spPr>
          <p:txBody>
            <a:bodyPr/>
            <a:lstStyle/>
            <a:p>
              <a:endParaRPr lang="en-US"/>
            </a:p>
          </p:txBody>
        </p:sp>
        <p:sp>
          <p:nvSpPr>
            <p:cNvPr id="54405" name="Line 133"/>
            <p:cNvSpPr>
              <a:spLocks noChangeShapeType="1"/>
            </p:cNvSpPr>
            <p:nvPr/>
          </p:nvSpPr>
          <p:spPr bwMode="auto">
            <a:xfrm>
              <a:off x="1770" y="1365"/>
              <a:ext cx="0" cy="314"/>
            </a:xfrm>
            <a:prstGeom prst="line">
              <a:avLst/>
            </a:prstGeom>
            <a:noFill/>
            <a:ln w="9525" cap="rnd">
              <a:solidFill>
                <a:srgbClr val="D20000"/>
              </a:solidFill>
              <a:round/>
              <a:headEnd/>
              <a:tailEnd/>
            </a:ln>
          </p:spPr>
          <p:txBody>
            <a:bodyPr/>
            <a:lstStyle/>
            <a:p>
              <a:endParaRPr lang="en-US"/>
            </a:p>
          </p:txBody>
        </p:sp>
        <p:sp>
          <p:nvSpPr>
            <p:cNvPr id="54406" name="Line 134"/>
            <p:cNvSpPr>
              <a:spLocks noChangeShapeType="1"/>
            </p:cNvSpPr>
            <p:nvPr/>
          </p:nvSpPr>
          <p:spPr bwMode="auto">
            <a:xfrm>
              <a:off x="1124" y="1114"/>
              <a:ext cx="0" cy="565"/>
            </a:xfrm>
            <a:prstGeom prst="line">
              <a:avLst/>
            </a:prstGeom>
            <a:noFill/>
            <a:ln w="9525" cap="rnd">
              <a:solidFill>
                <a:srgbClr val="D20000"/>
              </a:solidFill>
              <a:round/>
              <a:headEnd/>
              <a:tailEnd/>
            </a:ln>
          </p:spPr>
          <p:txBody>
            <a:bodyPr/>
            <a:lstStyle/>
            <a:p>
              <a:endParaRPr lang="en-US"/>
            </a:p>
          </p:txBody>
        </p:sp>
      </p:grpSp>
      <p:sp>
        <p:nvSpPr>
          <p:cNvPr id="54407" name="Rectangle 135"/>
          <p:cNvSpPr>
            <a:spLocks noChangeArrowheads="1"/>
          </p:cNvSpPr>
          <p:nvPr/>
        </p:nvSpPr>
        <p:spPr bwMode="auto">
          <a:xfrm>
            <a:off x="228600" y="927100"/>
            <a:ext cx="1584325" cy="366713"/>
          </a:xfrm>
          <a:prstGeom prst="rect">
            <a:avLst/>
          </a:prstGeom>
          <a:noFill/>
          <a:ln w="9525">
            <a:noFill/>
            <a:miter lim="800000"/>
            <a:headEnd/>
            <a:tailEnd/>
          </a:ln>
          <a:effectLst/>
        </p:spPr>
        <p:txBody>
          <a:bodyPr anchor="ctr">
            <a:spAutoFit/>
          </a:bodyPr>
          <a:lstStyle/>
          <a:p>
            <a:pPr algn="l"/>
            <a:r>
              <a:rPr lang="en-US" b="1" dirty="0"/>
              <a:t>From …</a:t>
            </a:r>
            <a:r>
              <a:rPr lang="en-US" b="1" dirty="0">
                <a:solidFill>
                  <a:schemeClr val="bg2"/>
                </a:solidFill>
              </a:rPr>
              <a:t>                                                       </a:t>
            </a:r>
          </a:p>
        </p:txBody>
      </p:sp>
      <p:grpSp>
        <p:nvGrpSpPr>
          <p:cNvPr id="4" name="Group 136"/>
          <p:cNvGrpSpPr>
            <a:grpSpLocks/>
          </p:cNvGrpSpPr>
          <p:nvPr/>
        </p:nvGrpSpPr>
        <p:grpSpPr bwMode="auto">
          <a:xfrm>
            <a:off x="4953000" y="1370013"/>
            <a:ext cx="3505200" cy="3227387"/>
            <a:chOff x="3107" y="825"/>
            <a:chExt cx="2551" cy="2330"/>
          </a:xfrm>
        </p:grpSpPr>
        <p:pic>
          <p:nvPicPr>
            <p:cNvPr id="54409" name="Picture 137" descr="smp"/>
            <p:cNvPicPr preferRelativeResize="0">
              <a:picLocks noChangeAspect="1" noChangeArrowheads="1"/>
            </p:cNvPicPr>
            <p:nvPr/>
          </p:nvPicPr>
          <p:blipFill>
            <a:blip r:embed="rId3" cstate="print">
              <a:clrChange>
                <a:clrFrom>
                  <a:srgbClr val="FEFEFE"/>
                </a:clrFrom>
                <a:clrTo>
                  <a:srgbClr val="FEFEFE">
                    <a:alpha val="0"/>
                  </a:srgbClr>
                </a:clrTo>
              </a:clrChange>
            </a:blip>
            <a:srcRect/>
            <a:stretch>
              <a:fillRect/>
            </a:stretch>
          </p:blipFill>
          <p:spPr bwMode="auto">
            <a:xfrm>
              <a:off x="3898" y="1913"/>
              <a:ext cx="1158" cy="478"/>
            </a:xfrm>
            <a:prstGeom prst="rect">
              <a:avLst/>
            </a:prstGeom>
            <a:noFill/>
          </p:spPr>
        </p:pic>
        <p:sp>
          <p:nvSpPr>
            <p:cNvPr id="54410" name="AutoShape 138"/>
            <p:cNvSpPr>
              <a:spLocks noChangeAspect="1" noChangeArrowheads="1" noTextEdit="1"/>
            </p:cNvSpPr>
            <p:nvPr/>
          </p:nvSpPr>
          <p:spPr bwMode="auto">
            <a:xfrm>
              <a:off x="3110" y="1085"/>
              <a:ext cx="2548" cy="1652"/>
            </a:xfrm>
            <a:prstGeom prst="rect">
              <a:avLst/>
            </a:prstGeom>
            <a:noFill/>
            <a:ln w="9525">
              <a:noFill/>
              <a:miter lim="800000"/>
              <a:headEnd/>
              <a:tailEnd/>
            </a:ln>
          </p:spPr>
          <p:txBody>
            <a:bodyPr/>
            <a:lstStyle/>
            <a:p>
              <a:endParaRPr lang="en-US"/>
            </a:p>
          </p:txBody>
        </p:sp>
        <p:sp>
          <p:nvSpPr>
            <p:cNvPr id="54411" name="Rectangle 139"/>
            <p:cNvSpPr>
              <a:spLocks noChangeArrowheads="1"/>
            </p:cNvSpPr>
            <p:nvPr/>
          </p:nvSpPr>
          <p:spPr bwMode="auto">
            <a:xfrm>
              <a:off x="3248" y="2566"/>
              <a:ext cx="244" cy="247"/>
            </a:xfrm>
            <a:prstGeom prst="rect">
              <a:avLst/>
            </a:prstGeom>
            <a:solidFill>
              <a:srgbClr val="D9F1EA"/>
            </a:solidFill>
            <a:ln w="9525">
              <a:noFill/>
              <a:miter lim="800000"/>
              <a:headEnd/>
              <a:tailEnd/>
            </a:ln>
          </p:spPr>
          <p:txBody>
            <a:bodyPr/>
            <a:lstStyle/>
            <a:p>
              <a:endParaRPr lang="en-US"/>
            </a:p>
          </p:txBody>
        </p:sp>
        <p:sp>
          <p:nvSpPr>
            <p:cNvPr id="54412" name="Rectangle 140"/>
            <p:cNvSpPr>
              <a:spLocks noChangeArrowheads="1"/>
            </p:cNvSpPr>
            <p:nvPr/>
          </p:nvSpPr>
          <p:spPr bwMode="auto">
            <a:xfrm>
              <a:off x="3248" y="2566"/>
              <a:ext cx="244" cy="247"/>
            </a:xfrm>
            <a:prstGeom prst="rect">
              <a:avLst/>
            </a:prstGeom>
            <a:noFill/>
            <a:ln w="23813" cap="rnd">
              <a:solidFill>
                <a:srgbClr val="000000"/>
              </a:solidFill>
              <a:round/>
              <a:headEnd/>
              <a:tailEnd/>
            </a:ln>
          </p:spPr>
          <p:txBody>
            <a:bodyPr/>
            <a:lstStyle/>
            <a:p>
              <a:endParaRPr lang="en-US"/>
            </a:p>
          </p:txBody>
        </p:sp>
        <p:sp>
          <p:nvSpPr>
            <p:cNvPr id="54413" name="Rectangle 141"/>
            <p:cNvSpPr>
              <a:spLocks noChangeArrowheads="1"/>
            </p:cNvSpPr>
            <p:nvPr/>
          </p:nvSpPr>
          <p:spPr bwMode="auto">
            <a:xfrm>
              <a:off x="3396" y="2614"/>
              <a:ext cx="50" cy="31"/>
            </a:xfrm>
            <a:prstGeom prst="rect">
              <a:avLst/>
            </a:prstGeom>
            <a:solidFill>
              <a:srgbClr val="FFFFFF"/>
            </a:solidFill>
            <a:ln w="9525">
              <a:noFill/>
              <a:miter lim="800000"/>
              <a:headEnd/>
              <a:tailEnd/>
            </a:ln>
          </p:spPr>
          <p:txBody>
            <a:bodyPr/>
            <a:lstStyle/>
            <a:p>
              <a:endParaRPr lang="en-US"/>
            </a:p>
          </p:txBody>
        </p:sp>
        <p:sp>
          <p:nvSpPr>
            <p:cNvPr id="54414" name="Rectangle 142"/>
            <p:cNvSpPr>
              <a:spLocks noChangeArrowheads="1"/>
            </p:cNvSpPr>
            <p:nvPr/>
          </p:nvSpPr>
          <p:spPr bwMode="auto">
            <a:xfrm>
              <a:off x="3396" y="2614"/>
              <a:ext cx="50" cy="31"/>
            </a:xfrm>
            <a:prstGeom prst="rect">
              <a:avLst/>
            </a:prstGeom>
            <a:noFill/>
            <a:ln w="9525" cap="rnd">
              <a:solidFill>
                <a:srgbClr val="000000"/>
              </a:solidFill>
              <a:round/>
              <a:headEnd/>
              <a:tailEnd/>
            </a:ln>
          </p:spPr>
          <p:txBody>
            <a:bodyPr/>
            <a:lstStyle/>
            <a:p>
              <a:endParaRPr lang="en-US"/>
            </a:p>
          </p:txBody>
        </p:sp>
        <p:sp>
          <p:nvSpPr>
            <p:cNvPr id="54415" name="Line 143"/>
            <p:cNvSpPr>
              <a:spLocks noChangeShapeType="1"/>
            </p:cNvSpPr>
            <p:nvPr/>
          </p:nvSpPr>
          <p:spPr bwMode="auto">
            <a:xfrm flipV="1">
              <a:off x="3294" y="2727"/>
              <a:ext cx="0" cy="43"/>
            </a:xfrm>
            <a:prstGeom prst="line">
              <a:avLst/>
            </a:prstGeom>
            <a:noFill/>
            <a:ln w="11113" cap="rnd">
              <a:solidFill>
                <a:srgbClr val="000000"/>
              </a:solidFill>
              <a:round/>
              <a:headEnd/>
              <a:tailEnd/>
            </a:ln>
          </p:spPr>
          <p:txBody>
            <a:bodyPr/>
            <a:lstStyle/>
            <a:p>
              <a:endParaRPr lang="en-US"/>
            </a:p>
          </p:txBody>
        </p:sp>
        <p:sp>
          <p:nvSpPr>
            <p:cNvPr id="54416" name="Line 144"/>
            <p:cNvSpPr>
              <a:spLocks noChangeShapeType="1"/>
            </p:cNvSpPr>
            <p:nvPr/>
          </p:nvSpPr>
          <p:spPr bwMode="auto">
            <a:xfrm flipV="1">
              <a:off x="3320" y="2727"/>
              <a:ext cx="0" cy="43"/>
            </a:xfrm>
            <a:prstGeom prst="line">
              <a:avLst/>
            </a:prstGeom>
            <a:noFill/>
            <a:ln w="11113" cap="rnd">
              <a:solidFill>
                <a:srgbClr val="000000"/>
              </a:solidFill>
              <a:round/>
              <a:headEnd/>
              <a:tailEnd/>
            </a:ln>
          </p:spPr>
          <p:txBody>
            <a:bodyPr/>
            <a:lstStyle/>
            <a:p>
              <a:endParaRPr lang="en-US"/>
            </a:p>
          </p:txBody>
        </p:sp>
        <p:sp>
          <p:nvSpPr>
            <p:cNvPr id="54417" name="Line 145"/>
            <p:cNvSpPr>
              <a:spLocks noChangeShapeType="1"/>
            </p:cNvSpPr>
            <p:nvPr/>
          </p:nvSpPr>
          <p:spPr bwMode="auto">
            <a:xfrm flipV="1">
              <a:off x="3346" y="2727"/>
              <a:ext cx="0" cy="43"/>
            </a:xfrm>
            <a:prstGeom prst="line">
              <a:avLst/>
            </a:prstGeom>
            <a:noFill/>
            <a:ln w="11113" cap="rnd">
              <a:solidFill>
                <a:srgbClr val="000000"/>
              </a:solidFill>
              <a:round/>
              <a:headEnd/>
              <a:tailEnd/>
            </a:ln>
          </p:spPr>
          <p:txBody>
            <a:bodyPr/>
            <a:lstStyle/>
            <a:p>
              <a:endParaRPr lang="en-US"/>
            </a:p>
          </p:txBody>
        </p:sp>
        <p:sp>
          <p:nvSpPr>
            <p:cNvPr id="54418" name="Line 146"/>
            <p:cNvSpPr>
              <a:spLocks noChangeShapeType="1"/>
            </p:cNvSpPr>
            <p:nvPr/>
          </p:nvSpPr>
          <p:spPr bwMode="auto">
            <a:xfrm flipV="1">
              <a:off x="3294" y="2668"/>
              <a:ext cx="0" cy="42"/>
            </a:xfrm>
            <a:prstGeom prst="line">
              <a:avLst/>
            </a:prstGeom>
            <a:noFill/>
            <a:ln w="9525" cap="rnd">
              <a:solidFill>
                <a:srgbClr val="000000"/>
              </a:solidFill>
              <a:round/>
              <a:headEnd/>
              <a:tailEnd/>
            </a:ln>
          </p:spPr>
          <p:txBody>
            <a:bodyPr/>
            <a:lstStyle/>
            <a:p>
              <a:endParaRPr lang="en-US"/>
            </a:p>
          </p:txBody>
        </p:sp>
        <p:sp>
          <p:nvSpPr>
            <p:cNvPr id="54419" name="Line 147"/>
            <p:cNvSpPr>
              <a:spLocks noChangeShapeType="1"/>
            </p:cNvSpPr>
            <p:nvPr/>
          </p:nvSpPr>
          <p:spPr bwMode="auto">
            <a:xfrm flipV="1">
              <a:off x="3320" y="2668"/>
              <a:ext cx="0" cy="42"/>
            </a:xfrm>
            <a:prstGeom prst="line">
              <a:avLst/>
            </a:prstGeom>
            <a:noFill/>
            <a:ln w="9525" cap="rnd">
              <a:solidFill>
                <a:srgbClr val="000000"/>
              </a:solidFill>
              <a:round/>
              <a:headEnd/>
              <a:tailEnd/>
            </a:ln>
          </p:spPr>
          <p:txBody>
            <a:bodyPr/>
            <a:lstStyle/>
            <a:p>
              <a:endParaRPr lang="en-US"/>
            </a:p>
          </p:txBody>
        </p:sp>
        <p:sp>
          <p:nvSpPr>
            <p:cNvPr id="54420" name="Line 148"/>
            <p:cNvSpPr>
              <a:spLocks noChangeShapeType="1"/>
            </p:cNvSpPr>
            <p:nvPr/>
          </p:nvSpPr>
          <p:spPr bwMode="auto">
            <a:xfrm flipV="1">
              <a:off x="3346" y="2668"/>
              <a:ext cx="0" cy="42"/>
            </a:xfrm>
            <a:prstGeom prst="line">
              <a:avLst/>
            </a:prstGeom>
            <a:noFill/>
            <a:ln w="9525" cap="rnd">
              <a:solidFill>
                <a:srgbClr val="000000"/>
              </a:solidFill>
              <a:round/>
              <a:headEnd/>
              <a:tailEnd/>
            </a:ln>
          </p:spPr>
          <p:txBody>
            <a:bodyPr/>
            <a:lstStyle/>
            <a:p>
              <a:endParaRPr lang="en-US"/>
            </a:p>
          </p:txBody>
        </p:sp>
        <p:sp>
          <p:nvSpPr>
            <p:cNvPr id="54421" name="Line 149"/>
            <p:cNvSpPr>
              <a:spLocks noChangeShapeType="1"/>
            </p:cNvSpPr>
            <p:nvPr/>
          </p:nvSpPr>
          <p:spPr bwMode="auto">
            <a:xfrm flipV="1">
              <a:off x="3396" y="2727"/>
              <a:ext cx="0" cy="43"/>
            </a:xfrm>
            <a:prstGeom prst="line">
              <a:avLst/>
            </a:prstGeom>
            <a:noFill/>
            <a:ln w="11113" cap="rnd">
              <a:solidFill>
                <a:srgbClr val="000000"/>
              </a:solidFill>
              <a:round/>
              <a:headEnd/>
              <a:tailEnd/>
            </a:ln>
          </p:spPr>
          <p:txBody>
            <a:bodyPr/>
            <a:lstStyle/>
            <a:p>
              <a:endParaRPr lang="en-US"/>
            </a:p>
          </p:txBody>
        </p:sp>
        <p:sp>
          <p:nvSpPr>
            <p:cNvPr id="54422" name="Line 150"/>
            <p:cNvSpPr>
              <a:spLocks noChangeShapeType="1"/>
            </p:cNvSpPr>
            <p:nvPr/>
          </p:nvSpPr>
          <p:spPr bwMode="auto">
            <a:xfrm flipV="1">
              <a:off x="3421" y="2727"/>
              <a:ext cx="0" cy="43"/>
            </a:xfrm>
            <a:prstGeom prst="line">
              <a:avLst/>
            </a:prstGeom>
            <a:noFill/>
            <a:ln w="11113" cap="rnd">
              <a:solidFill>
                <a:srgbClr val="000000"/>
              </a:solidFill>
              <a:round/>
              <a:headEnd/>
              <a:tailEnd/>
            </a:ln>
          </p:spPr>
          <p:txBody>
            <a:bodyPr/>
            <a:lstStyle/>
            <a:p>
              <a:endParaRPr lang="en-US"/>
            </a:p>
          </p:txBody>
        </p:sp>
        <p:sp>
          <p:nvSpPr>
            <p:cNvPr id="54423" name="Line 151"/>
            <p:cNvSpPr>
              <a:spLocks noChangeShapeType="1"/>
            </p:cNvSpPr>
            <p:nvPr/>
          </p:nvSpPr>
          <p:spPr bwMode="auto">
            <a:xfrm flipV="1">
              <a:off x="3446" y="2727"/>
              <a:ext cx="0" cy="43"/>
            </a:xfrm>
            <a:prstGeom prst="line">
              <a:avLst/>
            </a:prstGeom>
            <a:noFill/>
            <a:ln w="11113" cap="rnd">
              <a:solidFill>
                <a:srgbClr val="000000"/>
              </a:solidFill>
              <a:round/>
              <a:headEnd/>
              <a:tailEnd/>
            </a:ln>
          </p:spPr>
          <p:txBody>
            <a:bodyPr/>
            <a:lstStyle/>
            <a:p>
              <a:endParaRPr lang="en-US"/>
            </a:p>
          </p:txBody>
        </p:sp>
        <p:sp>
          <p:nvSpPr>
            <p:cNvPr id="54424" name="Line 152"/>
            <p:cNvSpPr>
              <a:spLocks noChangeShapeType="1"/>
            </p:cNvSpPr>
            <p:nvPr/>
          </p:nvSpPr>
          <p:spPr bwMode="auto">
            <a:xfrm flipV="1">
              <a:off x="3396" y="2668"/>
              <a:ext cx="0" cy="42"/>
            </a:xfrm>
            <a:prstGeom prst="line">
              <a:avLst/>
            </a:prstGeom>
            <a:noFill/>
            <a:ln w="9525" cap="rnd">
              <a:solidFill>
                <a:srgbClr val="000000"/>
              </a:solidFill>
              <a:round/>
              <a:headEnd/>
              <a:tailEnd/>
            </a:ln>
          </p:spPr>
          <p:txBody>
            <a:bodyPr/>
            <a:lstStyle/>
            <a:p>
              <a:endParaRPr lang="en-US"/>
            </a:p>
          </p:txBody>
        </p:sp>
        <p:sp>
          <p:nvSpPr>
            <p:cNvPr id="54425" name="Line 153"/>
            <p:cNvSpPr>
              <a:spLocks noChangeShapeType="1"/>
            </p:cNvSpPr>
            <p:nvPr/>
          </p:nvSpPr>
          <p:spPr bwMode="auto">
            <a:xfrm flipV="1">
              <a:off x="3421" y="2668"/>
              <a:ext cx="0" cy="42"/>
            </a:xfrm>
            <a:prstGeom prst="line">
              <a:avLst/>
            </a:prstGeom>
            <a:noFill/>
            <a:ln w="9525" cap="rnd">
              <a:solidFill>
                <a:srgbClr val="000000"/>
              </a:solidFill>
              <a:round/>
              <a:headEnd/>
              <a:tailEnd/>
            </a:ln>
          </p:spPr>
          <p:txBody>
            <a:bodyPr/>
            <a:lstStyle/>
            <a:p>
              <a:endParaRPr lang="en-US"/>
            </a:p>
          </p:txBody>
        </p:sp>
        <p:sp>
          <p:nvSpPr>
            <p:cNvPr id="54426" name="Line 154"/>
            <p:cNvSpPr>
              <a:spLocks noChangeShapeType="1"/>
            </p:cNvSpPr>
            <p:nvPr/>
          </p:nvSpPr>
          <p:spPr bwMode="auto">
            <a:xfrm flipV="1">
              <a:off x="3446" y="2668"/>
              <a:ext cx="0" cy="42"/>
            </a:xfrm>
            <a:prstGeom prst="line">
              <a:avLst/>
            </a:prstGeom>
            <a:noFill/>
            <a:ln w="9525" cap="rnd">
              <a:solidFill>
                <a:srgbClr val="000000"/>
              </a:solidFill>
              <a:round/>
              <a:headEnd/>
              <a:tailEnd/>
            </a:ln>
          </p:spPr>
          <p:txBody>
            <a:bodyPr/>
            <a:lstStyle/>
            <a:p>
              <a:endParaRPr lang="en-US"/>
            </a:p>
          </p:txBody>
        </p:sp>
        <p:sp>
          <p:nvSpPr>
            <p:cNvPr id="54427" name="Line 155"/>
            <p:cNvSpPr>
              <a:spLocks noChangeShapeType="1"/>
            </p:cNvSpPr>
            <p:nvPr/>
          </p:nvSpPr>
          <p:spPr bwMode="auto">
            <a:xfrm flipV="1">
              <a:off x="3294" y="2609"/>
              <a:ext cx="0" cy="41"/>
            </a:xfrm>
            <a:prstGeom prst="line">
              <a:avLst/>
            </a:prstGeom>
            <a:noFill/>
            <a:ln w="9525" cap="rnd">
              <a:solidFill>
                <a:srgbClr val="000000"/>
              </a:solidFill>
              <a:round/>
              <a:headEnd/>
              <a:tailEnd/>
            </a:ln>
          </p:spPr>
          <p:txBody>
            <a:bodyPr/>
            <a:lstStyle/>
            <a:p>
              <a:endParaRPr lang="en-US"/>
            </a:p>
          </p:txBody>
        </p:sp>
        <p:sp>
          <p:nvSpPr>
            <p:cNvPr id="54428" name="Line 156"/>
            <p:cNvSpPr>
              <a:spLocks noChangeShapeType="1"/>
            </p:cNvSpPr>
            <p:nvPr/>
          </p:nvSpPr>
          <p:spPr bwMode="auto">
            <a:xfrm flipV="1">
              <a:off x="3320" y="2609"/>
              <a:ext cx="0" cy="41"/>
            </a:xfrm>
            <a:prstGeom prst="line">
              <a:avLst/>
            </a:prstGeom>
            <a:noFill/>
            <a:ln w="9525" cap="rnd">
              <a:solidFill>
                <a:srgbClr val="000000"/>
              </a:solidFill>
              <a:round/>
              <a:headEnd/>
              <a:tailEnd/>
            </a:ln>
          </p:spPr>
          <p:txBody>
            <a:bodyPr/>
            <a:lstStyle/>
            <a:p>
              <a:endParaRPr lang="en-US"/>
            </a:p>
          </p:txBody>
        </p:sp>
        <p:sp>
          <p:nvSpPr>
            <p:cNvPr id="54429" name="Line 157"/>
            <p:cNvSpPr>
              <a:spLocks noChangeShapeType="1"/>
            </p:cNvSpPr>
            <p:nvPr/>
          </p:nvSpPr>
          <p:spPr bwMode="auto">
            <a:xfrm flipV="1">
              <a:off x="3346" y="2609"/>
              <a:ext cx="0" cy="41"/>
            </a:xfrm>
            <a:prstGeom prst="line">
              <a:avLst/>
            </a:prstGeom>
            <a:noFill/>
            <a:ln w="9525" cap="rnd">
              <a:solidFill>
                <a:srgbClr val="000000"/>
              </a:solidFill>
              <a:round/>
              <a:headEnd/>
              <a:tailEnd/>
            </a:ln>
          </p:spPr>
          <p:txBody>
            <a:bodyPr/>
            <a:lstStyle/>
            <a:p>
              <a:endParaRPr lang="en-US"/>
            </a:p>
          </p:txBody>
        </p:sp>
        <p:sp>
          <p:nvSpPr>
            <p:cNvPr id="54430" name="Rectangle 158"/>
            <p:cNvSpPr>
              <a:spLocks noChangeArrowheads="1"/>
            </p:cNvSpPr>
            <p:nvPr/>
          </p:nvSpPr>
          <p:spPr bwMode="auto">
            <a:xfrm>
              <a:off x="3173" y="2881"/>
              <a:ext cx="447" cy="274"/>
            </a:xfrm>
            <a:prstGeom prst="rect">
              <a:avLst/>
            </a:prstGeom>
            <a:noFill/>
            <a:ln w="9525">
              <a:noFill/>
              <a:miter lim="800000"/>
              <a:headEnd/>
              <a:tailEnd/>
            </a:ln>
          </p:spPr>
          <p:txBody>
            <a:bodyPr wrap="none" lIns="0" tIns="0" rIns="0" bIns="0">
              <a:spAutoFit/>
            </a:bodyPr>
            <a:lstStyle/>
            <a:p>
              <a:pPr>
                <a:spcBef>
                  <a:spcPct val="5000"/>
                </a:spcBef>
              </a:pPr>
              <a:r>
                <a:rPr lang="en-US" sz="800">
                  <a:solidFill>
                    <a:srgbClr val="000000"/>
                  </a:solidFill>
                </a:rPr>
                <a:t>Controls</a:t>
              </a:r>
            </a:p>
            <a:p>
              <a:pPr>
                <a:spcBef>
                  <a:spcPct val="5000"/>
                </a:spcBef>
              </a:pPr>
              <a:r>
                <a:rPr lang="en-US" sz="800">
                  <a:solidFill>
                    <a:srgbClr val="000000"/>
                  </a:solidFill>
                </a:rPr>
                <a:t>Switchgear</a:t>
              </a:r>
            </a:p>
            <a:p>
              <a:pPr>
                <a:spcBef>
                  <a:spcPct val="5000"/>
                </a:spcBef>
              </a:pPr>
              <a:r>
                <a:rPr lang="en-US" sz="800">
                  <a:solidFill>
                    <a:srgbClr val="000000"/>
                  </a:solidFill>
                </a:rPr>
                <a:t>Voltage Regs</a:t>
              </a:r>
              <a:endParaRPr lang="en-US" sz="800">
                <a:latin typeface="Helvetica" pitchFamily="34" charset="0"/>
              </a:endParaRPr>
            </a:p>
          </p:txBody>
        </p:sp>
        <p:sp>
          <p:nvSpPr>
            <p:cNvPr id="54431" name="Rectangle 159"/>
            <p:cNvSpPr>
              <a:spLocks noChangeArrowheads="1"/>
            </p:cNvSpPr>
            <p:nvPr/>
          </p:nvSpPr>
          <p:spPr bwMode="auto">
            <a:xfrm>
              <a:off x="3714" y="2647"/>
              <a:ext cx="118" cy="166"/>
            </a:xfrm>
            <a:prstGeom prst="rect">
              <a:avLst/>
            </a:prstGeom>
            <a:solidFill>
              <a:srgbClr val="F0CEE0"/>
            </a:solidFill>
            <a:ln w="9525">
              <a:noFill/>
              <a:miter lim="800000"/>
              <a:headEnd/>
              <a:tailEnd/>
            </a:ln>
          </p:spPr>
          <p:txBody>
            <a:bodyPr/>
            <a:lstStyle/>
            <a:p>
              <a:endParaRPr lang="en-US"/>
            </a:p>
          </p:txBody>
        </p:sp>
        <p:sp>
          <p:nvSpPr>
            <p:cNvPr id="54432" name="Rectangle 160"/>
            <p:cNvSpPr>
              <a:spLocks noChangeArrowheads="1"/>
            </p:cNvSpPr>
            <p:nvPr/>
          </p:nvSpPr>
          <p:spPr bwMode="auto">
            <a:xfrm>
              <a:off x="3714" y="2647"/>
              <a:ext cx="118" cy="166"/>
            </a:xfrm>
            <a:prstGeom prst="rect">
              <a:avLst/>
            </a:prstGeom>
            <a:noFill/>
            <a:ln w="23813" cap="rnd">
              <a:solidFill>
                <a:srgbClr val="000000"/>
              </a:solidFill>
              <a:round/>
              <a:headEnd/>
              <a:tailEnd/>
            </a:ln>
          </p:spPr>
          <p:txBody>
            <a:bodyPr/>
            <a:lstStyle/>
            <a:p>
              <a:endParaRPr lang="en-US"/>
            </a:p>
          </p:txBody>
        </p:sp>
        <p:sp>
          <p:nvSpPr>
            <p:cNvPr id="54433" name="Rectangle 161"/>
            <p:cNvSpPr>
              <a:spLocks noChangeArrowheads="1"/>
            </p:cNvSpPr>
            <p:nvPr/>
          </p:nvSpPr>
          <p:spPr bwMode="auto">
            <a:xfrm>
              <a:off x="3744" y="2681"/>
              <a:ext cx="58" cy="32"/>
            </a:xfrm>
            <a:prstGeom prst="rect">
              <a:avLst/>
            </a:prstGeom>
            <a:solidFill>
              <a:srgbClr val="FFFFFF"/>
            </a:solidFill>
            <a:ln w="9525">
              <a:noFill/>
              <a:miter lim="800000"/>
              <a:headEnd/>
              <a:tailEnd/>
            </a:ln>
          </p:spPr>
          <p:txBody>
            <a:bodyPr/>
            <a:lstStyle/>
            <a:p>
              <a:endParaRPr lang="en-US"/>
            </a:p>
          </p:txBody>
        </p:sp>
        <p:sp>
          <p:nvSpPr>
            <p:cNvPr id="54434" name="Rectangle 162"/>
            <p:cNvSpPr>
              <a:spLocks noChangeArrowheads="1"/>
            </p:cNvSpPr>
            <p:nvPr/>
          </p:nvSpPr>
          <p:spPr bwMode="auto">
            <a:xfrm>
              <a:off x="3744" y="2681"/>
              <a:ext cx="58" cy="32"/>
            </a:xfrm>
            <a:prstGeom prst="rect">
              <a:avLst/>
            </a:prstGeom>
            <a:noFill/>
            <a:ln w="9525" cap="rnd">
              <a:solidFill>
                <a:srgbClr val="000000"/>
              </a:solidFill>
              <a:round/>
              <a:headEnd/>
              <a:tailEnd/>
            </a:ln>
          </p:spPr>
          <p:txBody>
            <a:bodyPr/>
            <a:lstStyle/>
            <a:p>
              <a:endParaRPr lang="en-US"/>
            </a:p>
          </p:txBody>
        </p:sp>
        <p:sp>
          <p:nvSpPr>
            <p:cNvPr id="54435" name="Rectangle 163"/>
            <p:cNvSpPr>
              <a:spLocks noChangeArrowheads="1"/>
            </p:cNvSpPr>
            <p:nvPr/>
          </p:nvSpPr>
          <p:spPr bwMode="auto">
            <a:xfrm>
              <a:off x="3688" y="2880"/>
              <a:ext cx="227" cy="89"/>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Meters</a:t>
              </a:r>
              <a:endParaRPr lang="en-US" sz="800">
                <a:latin typeface="Helvetica" pitchFamily="34" charset="0"/>
              </a:endParaRPr>
            </a:p>
          </p:txBody>
        </p:sp>
        <p:sp>
          <p:nvSpPr>
            <p:cNvPr id="54436" name="Rectangle 164"/>
            <p:cNvSpPr>
              <a:spLocks noChangeArrowheads="1"/>
            </p:cNvSpPr>
            <p:nvPr/>
          </p:nvSpPr>
          <p:spPr bwMode="auto">
            <a:xfrm>
              <a:off x="4155" y="2536"/>
              <a:ext cx="589" cy="148"/>
            </a:xfrm>
            <a:prstGeom prst="rect">
              <a:avLst/>
            </a:prstGeom>
            <a:solidFill>
              <a:srgbClr val="0000FF"/>
            </a:solidFill>
            <a:ln w="9525">
              <a:noFill/>
              <a:miter lim="800000"/>
              <a:headEnd/>
              <a:tailEnd/>
            </a:ln>
          </p:spPr>
          <p:txBody>
            <a:bodyPr/>
            <a:lstStyle/>
            <a:p>
              <a:endParaRPr lang="en-US"/>
            </a:p>
          </p:txBody>
        </p:sp>
        <p:sp>
          <p:nvSpPr>
            <p:cNvPr id="54437" name="Rectangle 165"/>
            <p:cNvSpPr>
              <a:spLocks noChangeArrowheads="1"/>
            </p:cNvSpPr>
            <p:nvPr/>
          </p:nvSpPr>
          <p:spPr bwMode="auto">
            <a:xfrm>
              <a:off x="4155" y="2536"/>
              <a:ext cx="589" cy="148"/>
            </a:xfrm>
            <a:prstGeom prst="rect">
              <a:avLst/>
            </a:prstGeom>
            <a:noFill/>
            <a:ln w="9525" cap="rnd">
              <a:solidFill>
                <a:srgbClr val="000000"/>
              </a:solidFill>
              <a:round/>
              <a:headEnd/>
              <a:tailEnd/>
            </a:ln>
          </p:spPr>
          <p:txBody>
            <a:bodyPr/>
            <a:lstStyle/>
            <a:p>
              <a:endParaRPr lang="en-US"/>
            </a:p>
          </p:txBody>
        </p:sp>
        <p:sp>
          <p:nvSpPr>
            <p:cNvPr id="54438" name="Rectangle 166"/>
            <p:cNvSpPr>
              <a:spLocks noChangeArrowheads="1"/>
            </p:cNvSpPr>
            <p:nvPr/>
          </p:nvSpPr>
          <p:spPr bwMode="auto">
            <a:xfrm>
              <a:off x="4208" y="2569"/>
              <a:ext cx="37" cy="21"/>
            </a:xfrm>
            <a:prstGeom prst="rect">
              <a:avLst/>
            </a:prstGeom>
            <a:solidFill>
              <a:srgbClr val="FFF2AE"/>
            </a:solidFill>
            <a:ln w="9525">
              <a:noFill/>
              <a:miter lim="800000"/>
              <a:headEnd/>
              <a:tailEnd/>
            </a:ln>
          </p:spPr>
          <p:txBody>
            <a:bodyPr/>
            <a:lstStyle/>
            <a:p>
              <a:endParaRPr lang="en-US"/>
            </a:p>
          </p:txBody>
        </p:sp>
        <p:sp>
          <p:nvSpPr>
            <p:cNvPr id="54439" name="Rectangle 167"/>
            <p:cNvSpPr>
              <a:spLocks noChangeArrowheads="1"/>
            </p:cNvSpPr>
            <p:nvPr/>
          </p:nvSpPr>
          <p:spPr bwMode="auto">
            <a:xfrm>
              <a:off x="4208" y="2569"/>
              <a:ext cx="37" cy="21"/>
            </a:xfrm>
            <a:prstGeom prst="rect">
              <a:avLst/>
            </a:prstGeom>
            <a:noFill/>
            <a:ln w="9525" cap="rnd">
              <a:solidFill>
                <a:srgbClr val="000000"/>
              </a:solidFill>
              <a:round/>
              <a:headEnd/>
              <a:tailEnd/>
            </a:ln>
          </p:spPr>
          <p:txBody>
            <a:bodyPr/>
            <a:lstStyle/>
            <a:p>
              <a:endParaRPr lang="en-US"/>
            </a:p>
          </p:txBody>
        </p:sp>
        <p:sp>
          <p:nvSpPr>
            <p:cNvPr id="54440" name="Rectangle 168"/>
            <p:cNvSpPr>
              <a:spLocks noChangeArrowheads="1"/>
            </p:cNvSpPr>
            <p:nvPr/>
          </p:nvSpPr>
          <p:spPr bwMode="auto">
            <a:xfrm>
              <a:off x="4306" y="2630"/>
              <a:ext cx="160" cy="21"/>
            </a:xfrm>
            <a:prstGeom prst="rect">
              <a:avLst/>
            </a:prstGeom>
            <a:solidFill>
              <a:srgbClr val="FFFFFF"/>
            </a:solidFill>
            <a:ln w="9525">
              <a:noFill/>
              <a:miter lim="800000"/>
              <a:headEnd/>
              <a:tailEnd/>
            </a:ln>
          </p:spPr>
          <p:txBody>
            <a:bodyPr/>
            <a:lstStyle/>
            <a:p>
              <a:endParaRPr lang="en-US"/>
            </a:p>
          </p:txBody>
        </p:sp>
        <p:sp>
          <p:nvSpPr>
            <p:cNvPr id="54441" name="Rectangle 169"/>
            <p:cNvSpPr>
              <a:spLocks noChangeArrowheads="1"/>
            </p:cNvSpPr>
            <p:nvPr/>
          </p:nvSpPr>
          <p:spPr bwMode="auto">
            <a:xfrm>
              <a:off x="4306" y="2630"/>
              <a:ext cx="160" cy="21"/>
            </a:xfrm>
            <a:prstGeom prst="rect">
              <a:avLst/>
            </a:prstGeom>
            <a:noFill/>
            <a:ln w="9525" cap="rnd">
              <a:solidFill>
                <a:srgbClr val="000000"/>
              </a:solidFill>
              <a:round/>
              <a:headEnd/>
              <a:tailEnd/>
            </a:ln>
          </p:spPr>
          <p:txBody>
            <a:bodyPr/>
            <a:lstStyle/>
            <a:p>
              <a:endParaRPr lang="en-US"/>
            </a:p>
          </p:txBody>
        </p:sp>
        <p:sp>
          <p:nvSpPr>
            <p:cNvPr id="54442" name="Rectangle 170"/>
            <p:cNvSpPr>
              <a:spLocks noChangeArrowheads="1"/>
            </p:cNvSpPr>
            <p:nvPr/>
          </p:nvSpPr>
          <p:spPr bwMode="auto">
            <a:xfrm>
              <a:off x="4089" y="2603"/>
              <a:ext cx="588" cy="149"/>
            </a:xfrm>
            <a:prstGeom prst="rect">
              <a:avLst/>
            </a:prstGeom>
            <a:solidFill>
              <a:srgbClr val="0000FF"/>
            </a:solidFill>
            <a:ln w="9525">
              <a:noFill/>
              <a:miter lim="800000"/>
              <a:headEnd/>
              <a:tailEnd/>
            </a:ln>
          </p:spPr>
          <p:txBody>
            <a:bodyPr/>
            <a:lstStyle/>
            <a:p>
              <a:endParaRPr lang="en-US"/>
            </a:p>
          </p:txBody>
        </p:sp>
        <p:sp>
          <p:nvSpPr>
            <p:cNvPr id="54443" name="Rectangle 171"/>
            <p:cNvSpPr>
              <a:spLocks noChangeArrowheads="1"/>
            </p:cNvSpPr>
            <p:nvPr/>
          </p:nvSpPr>
          <p:spPr bwMode="auto">
            <a:xfrm>
              <a:off x="4089" y="2603"/>
              <a:ext cx="588" cy="149"/>
            </a:xfrm>
            <a:prstGeom prst="rect">
              <a:avLst/>
            </a:prstGeom>
            <a:noFill/>
            <a:ln w="23813" cap="rnd">
              <a:solidFill>
                <a:srgbClr val="000000"/>
              </a:solidFill>
              <a:round/>
              <a:headEnd/>
              <a:tailEnd/>
            </a:ln>
          </p:spPr>
          <p:txBody>
            <a:bodyPr/>
            <a:lstStyle/>
            <a:p>
              <a:endParaRPr lang="en-US"/>
            </a:p>
          </p:txBody>
        </p:sp>
        <p:sp>
          <p:nvSpPr>
            <p:cNvPr id="54444" name="Rectangle 172"/>
            <p:cNvSpPr>
              <a:spLocks noChangeArrowheads="1"/>
            </p:cNvSpPr>
            <p:nvPr/>
          </p:nvSpPr>
          <p:spPr bwMode="auto">
            <a:xfrm>
              <a:off x="4142" y="2637"/>
              <a:ext cx="37" cy="20"/>
            </a:xfrm>
            <a:prstGeom prst="rect">
              <a:avLst/>
            </a:prstGeom>
            <a:solidFill>
              <a:srgbClr val="FFF2AE"/>
            </a:solidFill>
            <a:ln w="9525">
              <a:noFill/>
              <a:miter lim="800000"/>
              <a:headEnd/>
              <a:tailEnd/>
            </a:ln>
          </p:spPr>
          <p:txBody>
            <a:bodyPr/>
            <a:lstStyle/>
            <a:p>
              <a:endParaRPr lang="en-US"/>
            </a:p>
          </p:txBody>
        </p:sp>
        <p:sp>
          <p:nvSpPr>
            <p:cNvPr id="54445" name="Rectangle 173"/>
            <p:cNvSpPr>
              <a:spLocks noChangeArrowheads="1"/>
            </p:cNvSpPr>
            <p:nvPr/>
          </p:nvSpPr>
          <p:spPr bwMode="auto">
            <a:xfrm>
              <a:off x="4142" y="2637"/>
              <a:ext cx="37" cy="20"/>
            </a:xfrm>
            <a:prstGeom prst="rect">
              <a:avLst/>
            </a:prstGeom>
            <a:noFill/>
            <a:ln w="9525" cap="rnd">
              <a:solidFill>
                <a:srgbClr val="000000"/>
              </a:solidFill>
              <a:round/>
              <a:headEnd/>
              <a:tailEnd/>
            </a:ln>
          </p:spPr>
          <p:txBody>
            <a:bodyPr/>
            <a:lstStyle/>
            <a:p>
              <a:endParaRPr lang="en-US"/>
            </a:p>
          </p:txBody>
        </p:sp>
        <p:sp>
          <p:nvSpPr>
            <p:cNvPr id="54446" name="Rectangle 174"/>
            <p:cNvSpPr>
              <a:spLocks noChangeArrowheads="1"/>
            </p:cNvSpPr>
            <p:nvPr/>
          </p:nvSpPr>
          <p:spPr bwMode="auto">
            <a:xfrm>
              <a:off x="4240" y="2699"/>
              <a:ext cx="159" cy="20"/>
            </a:xfrm>
            <a:prstGeom prst="rect">
              <a:avLst/>
            </a:prstGeom>
            <a:solidFill>
              <a:srgbClr val="FFFFFF"/>
            </a:solidFill>
            <a:ln w="9525">
              <a:noFill/>
              <a:miter lim="800000"/>
              <a:headEnd/>
              <a:tailEnd/>
            </a:ln>
          </p:spPr>
          <p:txBody>
            <a:bodyPr/>
            <a:lstStyle/>
            <a:p>
              <a:endParaRPr lang="en-US"/>
            </a:p>
          </p:txBody>
        </p:sp>
        <p:sp>
          <p:nvSpPr>
            <p:cNvPr id="54447" name="Rectangle 175"/>
            <p:cNvSpPr>
              <a:spLocks noChangeArrowheads="1"/>
            </p:cNvSpPr>
            <p:nvPr/>
          </p:nvSpPr>
          <p:spPr bwMode="auto">
            <a:xfrm>
              <a:off x="4240" y="2699"/>
              <a:ext cx="159" cy="20"/>
            </a:xfrm>
            <a:prstGeom prst="rect">
              <a:avLst/>
            </a:prstGeom>
            <a:noFill/>
            <a:ln w="9525" cap="rnd">
              <a:solidFill>
                <a:srgbClr val="000000"/>
              </a:solidFill>
              <a:round/>
              <a:headEnd/>
              <a:tailEnd/>
            </a:ln>
          </p:spPr>
          <p:txBody>
            <a:bodyPr/>
            <a:lstStyle/>
            <a:p>
              <a:endParaRPr lang="en-US"/>
            </a:p>
          </p:txBody>
        </p:sp>
        <p:sp>
          <p:nvSpPr>
            <p:cNvPr id="54448" name="Rectangle 176"/>
            <p:cNvSpPr>
              <a:spLocks noChangeArrowheads="1"/>
            </p:cNvSpPr>
            <p:nvPr/>
          </p:nvSpPr>
          <p:spPr bwMode="auto">
            <a:xfrm>
              <a:off x="4021" y="2664"/>
              <a:ext cx="589" cy="149"/>
            </a:xfrm>
            <a:prstGeom prst="rect">
              <a:avLst/>
            </a:prstGeom>
            <a:solidFill>
              <a:srgbClr val="0000FF"/>
            </a:solidFill>
            <a:ln w="9525">
              <a:noFill/>
              <a:miter lim="800000"/>
              <a:headEnd/>
              <a:tailEnd/>
            </a:ln>
          </p:spPr>
          <p:txBody>
            <a:bodyPr/>
            <a:lstStyle/>
            <a:p>
              <a:endParaRPr lang="en-US"/>
            </a:p>
          </p:txBody>
        </p:sp>
        <p:sp>
          <p:nvSpPr>
            <p:cNvPr id="54449" name="Rectangle 177"/>
            <p:cNvSpPr>
              <a:spLocks noChangeArrowheads="1"/>
            </p:cNvSpPr>
            <p:nvPr/>
          </p:nvSpPr>
          <p:spPr bwMode="auto">
            <a:xfrm>
              <a:off x="4021" y="2664"/>
              <a:ext cx="589" cy="149"/>
            </a:xfrm>
            <a:prstGeom prst="rect">
              <a:avLst/>
            </a:prstGeom>
            <a:noFill/>
            <a:ln w="23813" cap="rnd">
              <a:solidFill>
                <a:srgbClr val="000000"/>
              </a:solidFill>
              <a:round/>
              <a:headEnd/>
              <a:tailEnd/>
            </a:ln>
          </p:spPr>
          <p:txBody>
            <a:bodyPr/>
            <a:lstStyle/>
            <a:p>
              <a:endParaRPr lang="en-US"/>
            </a:p>
          </p:txBody>
        </p:sp>
        <p:sp>
          <p:nvSpPr>
            <p:cNvPr id="54450" name="Rectangle 178"/>
            <p:cNvSpPr>
              <a:spLocks noChangeArrowheads="1"/>
            </p:cNvSpPr>
            <p:nvPr/>
          </p:nvSpPr>
          <p:spPr bwMode="auto">
            <a:xfrm>
              <a:off x="4074" y="2697"/>
              <a:ext cx="37" cy="20"/>
            </a:xfrm>
            <a:prstGeom prst="rect">
              <a:avLst/>
            </a:prstGeom>
            <a:solidFill>
              <a:srgbClr val="FFF2AE"/>
            </a:solidFill>
            <a:ln w="9525">
              <a:noFill/>
              <a:miter lim="800000"/>
              <a:headEnd/>
              <a:tailEnd/>
            </a:ln>
          </p:spPr>
          <p:txBody>
            <a:bodyPr/>
            <a:lstStyle/>
            <a:p>
              <a:endParaRPr lang="en-US"/>
            </a:p>
          </p:txBody>
        </p:sp>
        <p:sp>
          <p:nvSpPr>
            <p:cNvPr id="54451" name="Rectangle 179"/>
            <p:cNvSpPr>
              <a:spLocks noChangeArrowheads="1"/>
            </p:cNvSpPr>
            <p:nvPr/>
          </p:nvSpPr>
          <p:spPr bwMode="auto">
            <a:xfrm>
              <a:off x="4074" y="2697"/>
              <a:ext cx="37" cy="20"/>
            </a:xfrm>
            <a:prstGeom prst="rect">
              <a:avLst/>
            </a:prstGeom>
            <a:noFill/>
            <a:ln w="9525" cap="rnd">
              <a:solidFill>
                <a:srgbClr val="000000"/>
              </a:solidFill>
              <a:round/>
              <a:headEnd/>
              <a:tailEnd/>
            </a:ln>
          </p:spPr>
          <p:txBody>
            <a:bodyPr/>
            <a:lstStyle/>
            <a:p>
              <a:endParaRPr lang="en-US"/>
            </a:p>
          </p:txBody>
        </p:sp>
        <p:sp>
          <p:nvSpPr>
            <p:cNvPr id="54452" name="Rectangle 180"/>
            <p:cNvSpPr>
              <a:spLocks noChangeArrowheads="1"/>
            </p:cNvSpPr>
            <p:nvPr/>
          </p:nvSpPr>
          <p:spPr bwMode="auto">
            <a:xfrm>
              <a:off x="4172" y="2759"/>
              <a:ext cx="161" cy="20"/>
            </a:xfrm>
            <a:prstGeom prst="rect">
              <a:avLst/>
            </a:prstGeom>
            <a:solidFill>
              <a:srgbClr val="FFFFFF"/>
            </a:solidFill>
            <a:ln w="9525">
              <a:noFill/>
              <a:miter lim="800000"/>
              <a:headEnd/>
              <a:tailEnd/>
            </a:ln>
          </p:spPr>
          <p:txBody>
            <a:bodyPr/>
            <a:lstStyle/>
            <a:p>
              <a:endParaRPr lang="en-US"/>
            </a:p>
          </p:txBody>
        </p:sp>
        <p:sp>
          <p:nvSpPr>
            <p:cNvPr id="54453" name="Rectangle 181"/>
            <p:cNvSpPr>
              <a:spLocks noChangeArrowheads="1"/>
            </p:cNvSpPr>
            <p:nvPr/>
          </p:nvSpPr>
          <p:spPr bwMode="auto">
            <a:xfrm>
              <a:off x="4172" y="2759"/>
              <a:ext cx="161" cy="20"/>
            </a:xfrm>
            <a:prstGeom prst="rect">
              <a:avLst/>
            </a:prstGeom>
            <a:noFill/>
            <a:ln w="9525" cap="rnd">
              <a:solidFill>
                <a:srgbClr val="000000"/>
              </a:solidFill>
              <a:round/>
              <a:headEnd/>
              <a:tailEnd/>
            </a:ln>
          </p:spPr>
          <p:txBody>
            <a:bodyPr/>
            <a:lstStyle/>
            <a:p>
              <a:endParaRPr lang="en-US"/>
            </a:p>
          </p:txBody>
        </p:sp>
        <p:sp>
          <p:nvSpPr>
            <p:cNvPr id="54454" name="Rectangle 182"/>
            <p:cNvSpPr>
              <a:spLocks noChangeArrowheads="1"/>
            </p:cNvSpPr>
            <p:nvPr/>
          </p:nvSpPr>
          <p:spPr bwMode="auto">
            <a:xfrm>
              <a:off x="4269" y="2880"/>
              <a:ext cx="227" cy="89"/>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Relays</a:t>
              </a:r>
              <a:endParaRPr lang="en-US" sz="800">
                <a:latin typeface="Helvetica" pitchFamily="34" charset="0"/>
              </a:endParaRPr>
            </a:p>
          </p:txBody>
        </p:sp>
        <p:sp>
          <p:nvSpPr>
            <p:cNvPr id="54455" name="Oval 183"/>
            <p:cNvSpPr>
              <a:spLocks noChangeArrowheads="1"/>
            </p:cNvSpPr>
            <p:nvPr/>
          </p:nvSpPr>
          <p:spPr bwMode="auto">
            <a:xfrm>
              <a:off x="4884" y="2610"/>
              <a:ext cx="200" cy="203"/>
            </a:xfrm>
            <a:prstGeom prst="ellipse">
              <a:avLst/>
            </a:prstGeom>
            <a:solidFill>
              <a:srgbClr val="FFE75E"/>
            </a:solidFill>
            <a:ln w="0">
              <a:solidFill>
                <a:srgbClr val="000000"/>
              </a:solidFill>
              <a:round/>
              <a:headEnd/>
              <a:tailEnd/>
            </a:ln>
          </p:spPr>
          <p:txBody>
            <a:bodyPr/>
            <a:lstStyle/>
            <a:p>
              <a:endParaRPr lang="en-US"/>
            </a:p>
          </p:txBody>
        </p:sp>
        <p:sp>
          <p:nvSpPr>
            <p:cNvPr id="54456" name="Oval 184"/>
            <p:cNvSpPr>
              <a:spLocks noChangeArrowheads="1"/>
            </p:cNvSpPr>
            <p:nvPr/>
          </p:nvSpPr>
          <p:spPr bwMode="auto">
            <a:xfrm>
              <a:off x="4884" y="2610"/>
              <a:ext cx="200" cy="203"/>
            </a:xfrm>
            <a:prstGeom prst="ellipse">
              <a:avLst/>
            </a:prstGeom>
            <a:noFill/>
            <a:ln w="23813" cap="rnd">
              <a:solidFill>
                <a:srgbClr val="000000"/>
              </a:solidFill>
              <a:round/>
              <a:headEnd/>
              <a:tailEnd/>
            </a:ln>
          </p:spPr>
          <p:txBody>
            <a:bodyPr/>
            <a:lstStyle/>
            <a:p>
              <a:endParaRPr lang="en-US"/>
            </a:p>
          </p:txBody>
        </p:sp>
        <p:sp>
          <p:nvSpPr>
            <p:cNvPr id="54457" name="Rectangle 185"/>
            <p:cNvSpPr>
              <a:spLocks noChangeArrowheads="1"/>
            </p:cNvSpPr>
            <p:nvPr/>
          </p:nvSpPr>
          <p:spPr bwMode="auto">
            <a:xfrm>
              <a:off x="4948" y="2671"/>
              <a:ext cx="75" cy="41"/>
            </a:xfrm>
            <a:prstGeom prst="rect">
              <a:avLst/>
            </a:prstGeom>
            <a:solidFill>
              <a:srgbClr val="FFFFFF"/>
            </a:solidFill>
            <a:ln w="9525">
              <a:noFill/>
              <a:miter lim="800000"/>
              <a:headEnd/>
              <a:tailEnd/>
            </a:ln>
          </p:spPr>
          <p:txBody>
            <a:bodyPr/>
            <a:lstStyle/>
            <a:p>
              <a:endParaRPr lang="en-US"/>
            </a:p>
          </p:txBody>
        </p:sp>
        <p:sp>
          <p:nvSpPr>
            <p:cNvPr id="54458" name="Rectangle 186"/>
            <p:cNvSpPr>
              <a:spLocks noChangeArrowheads="1"/>
            </p:cNvSpPr>
            <p:nvPr/>
          </p:nvSpPr>
          <p:spPr bwMode="auto">
            <a:xfrm>
              <a:off x="4948" y="2671"/>
              <a:ext cx="75" cy="41"/>
            </a:xfrm>
            <a:prstGeom prst="rect">
              <a:avLst/>
            </a:prstGeom>
            <a:noFill/>
            <a:ln w="9525" cap="rnd">
              <a:solidFill>
                <a:srgbClr val="000000"/>
              </a:solidFill>
              <a:round/>
              <a:headEnd/>
              <a:tailEnd/>
            </a:ln>
          </p:spPr>
          <p:txBody>
            <a:bodyPr/>
            <a:lstStyle/>
            <a:p>
              <a:endParaRPr lang="en-US"/>
            </a:p>
          </p:txBody>
        </p:sp>
        <p:sp>
          <p:nvSpPr>
            <p:cNvPr id="54459" name="Oval 187"/>
            <p:cNvSpPr>
              <a:spLocks noChangeArrowheads="1"/>
            </p:cNvSpPr>
            <p:nvPr/>
          </p:nvSpPr>
          <p:spPr bwMode="auto">
            <a:xfrm>
              <a:off x="4928" y="2753"/>
              <a:ext cx="14" cy="17"/>
            </a:xfrm>
            <a:prstGeom prst="ellipse">
              <a:avLst/>
            </a:prstGeom>
            <a:solidFill>
              <a:srgbClr val="FFFFFF"/>
            </a:solidFill>
            <a:ln w="0">
              <a:solidFill>
                <a:srgbClr val="000000"/>
              </a:solidFill>
              <a:round/>
              <a:headEnd/>
              <a:tailEnd/>
            </a:ln>
          </p:spPr>
          <p:txBody>
            <a:bodyPr/>
            <a:lstStyle/>
            <a:p>
              <a:endParaRPr lang="en-US"/>
            </a:p>
          </p:txBody>
        </p:sp>
        <p:sp>
          <p:nvSpPr>
            <p:cNvPr id="54460" name="Oval 188"/>
            <p:cNvSpPr>
              <a:spLocks noChangeArrowheads="1"/>
            </p:cNvSpPr>
            <p:nvPr/>
          </p:nvSpPr>
          <p:spPr bwMode="auto">
            <a:xfrm>
              <a:off x="4928" y="2753"/>
              <a:ext cx="14" cy="17"/>
            </a:xfrm>
            <a:prstGeom prst="ellipse">
              <a:avLst/>
            </a:prstGeom>
            <a:noFill/>
            <a:ln w="9525" cap="rnd">
              <a:solidFill>
                <a:srgbClr val="000000"/>
              </a:solidFill>
              <a:round/>
              <a:headEnd/>
              <a:tailEnd/>
            </a:ln>
          </p:spPr>
          <p:txBody>
            <a:bodyPr/>
            <a:lstStyle/>
            <a:p>
              <a:endParaRPr lang="en-US"/>
            </a:p>
          </p:txBody>
        </p:sp>
        <p:sp>
          <p:nvSpPr>
            <p:cNvPr id="54461" name="Oval 189"/>
            <p:cNvSpPr>
              <a:spLocks noChangeArrowheads="1"/>
            </p:cNvSpPr>
            <p:nvPr/>
          </p:nvSpPr>
          <p:spPr bwMode="auto">
            <a:xfrm>
              <a:off x="4953" y="2753"/>
              <a:ext cx="14" cy="17"/>
            </a:xfrm>
            <a:prstGeom prst="ellipse">
              <a:avLst/>
            </a:prstGeom>
            <a:solidFill>
              <a:srgbClr val="FFFFFF"/>
            </a:solidFill>
            <a:ln w="0">
              <a:solidFill>
                <a:srgbClr val="000000"/>
              </a:solidFill>
              <a:round/>
              <a:headEnd/>
              <a:tailEnd/>
            </a:ln>
          </p:spPr>
          <p:txBody>
            <a:bodyPr/>
            <a:lstStyle/>
            <a:p>
              <a:endParaRPr lang="en-US"/>
            </a:p>
          </p:txBody>
        </p:sp>
        <p:sp>
          <p:nvSpPr>
            <p:cNvPr id="54462" name="Oval 190"/>
            <p:cNvSpPr>
              <a:spLocks noChangeArrowheads="1"/>
            </p:cNvSpPr>
            <p:nvPr/>
          </p:nvSpPr>
          <p:spPr bwMode="auto">
            <a:xfrm>
              <a:off x="4953" y="2753"/>
              <a:ext cx="14" cy="17"/>
            </a:xfrm>
            <a:prstGeom prst="ellipse">
              <a:avLst/>
            </a:prstGeom>
            <a:noFill/>
            <a:ln w="9525" cap="rnd">
              <a:solidFill>
                <a:srgbClr val="000000"/>
              </a:solidFill>
              <a:round/>
              <a:headEnd/>
              <a:tailEnd/>
            </a:ln>
          </p:spPr>
          <p:txBody>
            <a:bodyPr/>
            <a:lstStyle/>
            <a:p>
              <a:endParaRPr lang="en-US"/>
            </a:p>
          </p:txBody>
        </p:sp>
        <p:sp>
          <p:nvSpPr>
            <p:cNvPr id="54463" name="Oval 191"/>
            <p:cNvSpPr>
              <a:spLocks noChangeArrowheads="1"/>
            </p:cNvSpPr>
            <p:nvPr/>
          </p:nvSpPr>
          <p:spPr bwMode="auto">
            <a:xfrm>
              <a:off x="4978" y="2753"/>
              <a:ext cx="15" cy="17"/>
            </a:xfrm>
            <a:prstGeom prst="ellipse">
              <a:avLst/>
            </a:prstGeom>
            <a:solidFill>
              <a:srgbClr val="FFFFFF"/>
            </a:solidFill>
            <a:ln w="0">
              <a:solidFill>
                <a:srgbClr val="000000"/>
              </a:solidFill>
              <a:round/>
              <a:headEnd/>
              <a:tailEnd/>
            </a:ln>
          </p:spPr>
          <p:txBody>
            <a:bodyPr/>
            <a:lstStyle/>
            <a:p>
              <a:endParaRPr lang="en-US"/>
            </a:p>
          </p:txBody>
        </p:sp>
        <p:sp>
          <p:nvSpPr>
            <p:cNvPr id="54464" name="Oval 192"/>
            <p:cNvSpPr>
              <a:spLocks noChangeArrowheads="1"/>
            </p:cNvSpPr>
            <p:nvPr/>
          </p:nvSpPr>
          <p:spPr bwMode="auto">
            <a:xfrm>
              <a:off x="4978" y="2753"/>
              <a:ext cx="15" cy="17"/>
            </a:xfrm>
            <a:prstGeom prst="ellipse">
              <a:avLst/>
            </a:prstGeom>
            <a:noFill/>
            <a:ln w="9525" cap="rnd">
              <a:solidFill>
                <a:srgbClr val="000000"/>
              </a:solidFill>
              <a:round/>
              <a:headEnd/>
              <a:tailEnd/>
            </a:ln>
          </p:spPr>
          <p:txBody>
            <a:bodyPr/>
            <a:lstStyle/>
            <a:p>
              <a:endParaRPr lang="en-US"/>
            </a:p>
          </p:txBody>
        </p:sp>
        <p:sp>
          <p:nvSpPr>
            <p:cNvPr id="54465" name="Oval 193"/>
            <p:cNvSpPr>
              <a:spLocks noChangeArrowheads="1"/>
            </p:cNvSpPr>
            <p:nvPr/>
          </p:nvSpPr>
          <p:spPr bwMode="auto">
            <a:xfrm>
              <a:off x="5001" y="2753"/>
              <a:ext cx="14" cy="17"/>
            </a:xfrm>
            <a:prstGeom prst="ellipse">
              <a:avLst/>
            </a:prstGeom>
            <a:solidFill>
              <a:srgbClr val="FFFFFF"/>
            </a:solidFill>
            <a:ln w="0">
              <a:solidFill>
                <a:srgbClr val="000000"/>
              </a:solidFill>
              <a:round/>
              <a:headEnd/>
              <a:tailEnd/>
            </a:ln>
          </p:spPr>
          <p:txBody>
            <a:bodyPr/>
            <a:lstStyle/>
            <a:p>
              <a:endParaRPr lang="en-US"/>
            </a:p>
          </p:txBody>
        </p:sp>
        <p:sp>
          <p:nvSpPr>
            <p:cNvPr id="54466" name="Oval 194"/>
            <p:cNvSpPr>
              <a:spLocks noChangeArrowheads="1"/>
            </p:cNvSpPr>
            <p:nvPr/>
          </p:nvSpPr>
          <p:spPr bwMode="auto">
            <a:xfrm>
              <a:off x="5001" y="2753"/>
              <a:ext cx="14" cy="17"/>
            </a:xfrm>
            <a:prstGeom prst="ellipse">
              <a:avLst/>
            </a:prstGeom>
            <a:noFill/>
            <a:ln w="9525" cap="rnd">
              <a:solidFill>
                <a:srgbClr val="000000"/>
              </a:solidFill>
              <a:round/>
              <a:headEnd/>
              <a:tailEnd/>
            </a:ln>
          </p:spPr>
          <p:txBody>
            <a:bodyPr/>
            <a:lstStyle/>
            <a:p>
              <a:endParaRPr lang="en-US"/>
            </a:p>
          </p:txBody>
        </p:sp>
        <p:sp>
          <p:nvSpPr>
            <p:cNvPr id="54467" name="Oval 195"/>
            <p:cNvSpPr>
              <a:spLocks noChangeArrowheads="1"/>
            </p:cNvSpPr>
            <p:nvPr/>
          </p:nvSpPr>
          <p:spPr bwMode="auto">
            <a:xfrm>
              <a:off x="5026" y="2753"/>
              <a:ext cx="15" cy="17"/>
            </a:xfrm>
            <a:prstGeom prst="ellipse">
              <a:avLst/>
            </a:prstGeom>
            <a:solidFill>
              <a:srgbClr val="FFFFFF"/>
            </a:solidFill>
            <a:ln w="0">
              <a:solidFill>
                <a:srgbClr val="000000"/>
              </a:solidFill>
              <a:round/>
              <a:headEnd/>
              <a:tailEnd/>
            </a:ln>
          </p:spPr>
          <p:txBody>
            <a:bodyPr/>
            <a:lstStyle/>
            <a:p>
              <a:endParaRPr lang="en-US"/>
            </a:p>
          </p:txBody>
        </p:sp>
        <p:sp>
          <p:nvSpPr>
            <p:cNvPr id="54468" name="Oval 196"/>
            <p:cNvSpPr>
              <a:spLocks noChangeArrowheads="1"/>
            </p:cNvSpPr>
            <p:nvPr/>
          </p:nvSpPr>
          <p:spPr bwMode="auto">
            <a:xfrm>
              <a:off x="5026" y="2753"/>
              <a:ext cx="15" cy="17"/>
            </a:xfrm>
            <a:prstGeom prst="ellipse">
              <a:avLst/>
            </a:prstGeom>
            <a:noFill/>
            <a:ln w="9525" cap="rnd">
              <a:solidFill>
                <a:srgbClr val="000000"/>
              </a:solidFill>
              <a:round/>
              <a:headEnd/>
              <a:tailEnd/>
            </a:ln>
          </p:spPr>
          <p:txBody>
            <a:bodyPr/>
            <a:lstStyle/>
            <a:p>
              <a:endParaRPr lang="en-US"/>
            </a:p>
          </p:txBody>
        </p:sp>
        <p:sp>
          <p:nvSpPr>
            <p:cNvPr id="54469" name="Rectangle 197"/>
            <p:cNvSpPr>
              <a:spLocks noChangeArrowheads="1"/>
            </p:cNvSpPr>
            <p:nvPr/>
          </p:nvSpPr>
          <p:spPr bwMode="auto">
            <a:xfrm>
              <a:off x="4810" y="2850"/>
              <a:ext cx="377"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Equipment </a:t>
              </a:r>
              <a:endParaRPr lang="en-US" sz="800">
                <a:latin typeface="Helvetica" pitchFamily="34" charset="0"/>
              </a:endParaRPr>
            </a:p>
          </p:txBody>
        </p:sp>
        <p:sp>
          <p:nvSpPr>
            <p:cNvPr id="54470" name="Rectangle 198"/>
            <p:cNvSpPr>
              <a:spLocks noChangeArrowheads="1"/>
            </p:cNvSpPr>
            <p:nvPr/>
          </p:nvSpPr>
          <p:spPr bwMode="auto">
            <a:xfrm>
              <a:off x="4609" y="2938"/>
              <a:ext cx="779" cy="181"/>
            </a:xfrm>
            <a:prstGeom prst="rect">
              <a:avLst/>
            </a:prstGeom>
            <a:noFill/>
            <a:ln w="9525">
              <a:noFill/>
              <a:miter lim="800000"/>
              <a:headEnd/>
              <a:tailEnd/>
            </a:ln>
          </p:spPr>
          <p:txBody>
            <a:bodyPr wrap="none" lIns="0" tIns="0" rIns="0" bIns="0">
              <a:spAutoFit/>
            </a:bodyPr>
            <a:lstStyle/>
            <a:p>
              <a:pPr>
                <a:spcBef>
                  <a:spcPct val="5000"/>
                </a:spcBef>
              </a:pPr>
              <a:r>
                <a:rPr lang="en-US" sz="800">
                  <a:solidFill>
                    <a:srgbClr val="000000"/>
                  </a:solidFill>
                </a:rPr>
                <a:t>Monitoring</a:t>
              </a:r>
            </a:p>
            <a:p>
              <a:pPr>
                <a:spcBef>
                  <a:spcPct val="5000"/>
                </a:spcBef>
              </a:pPr>
              <a:r>
                <a:rPr lang="en-US" sz="800">
                  <a:solidFill>
                    <a:srgbClr val="000000"/>
                  </a:solidFill>
                </a:rPr>
                <a:t>Transformers, Breakers</a:t>
              </a:r>
              <a:endParaRPr lang="en-US" sz="800">
                <a:latin typeface="Helvetica" pitchFamily="34" charset="0"/>
              </a:endParaRPr>
            </a:p>
          </p:txBody>
        </p:sp>
        <p:sp>
          <p:nvSpPr>
            <p:cNvPr id="54471" name="Rectangle 199"/>
            <p:cNvSpPr>
              <a:spLocks noChangeArrowheads="1"/>
            </p:cNvSpPr>
            <p:nvPr/>
          </p:nvSpPr>
          <p:spPr bwMode="auto">
            <a:xfrm>
              <a:off x="5268" y="2566"/>
              <a:ext cx="246" cy="247"/>
            </a:xfrm>
            <a:prstGeom prst="rect">
              <a:avLst/>
            </a:prstGeom>
            <a:solidFill>
              <a:srgbClr val="FFF2AE"/>
            </a:solidFill>
            <a:ln w="9525">
              <a:noFill/>
              <a:miter lim="800000"/>
              <a:headEnd/>
              <a:tailEnd/>
            </a:ln>
          </p:spPr>
          <p:txBody>
            <a:bodyPr/>
            <a:lstStyle/>
            <a:p>
              <a:endParaRPr lang="en-US"/>
            </a:p>
          </p:txBody>
        </p:sp>
        <p:sp>
          <p:nvSpPr>
            <p:cNvPr id="54472" name="Rectangle 200"/>
            <p:cNvSpPr>
              <a:spLocks noChangeArrowheads="1"/>
            </p:cNvSpPr>
            <p:nvPr/>
          </p:nvSpPr>
          <p:spPr bwMode="auto">
            <a:xfrm>
              <a:off x="5268" y="2566"/>
              <a:ext cx="246" cy="247"/>
            </a:xfrm>
            <a:prstGeom prst="rect">
              <a:avLst/>
            </a:prstGeom>
            <a:noFill/>
            <a:ln w="23813" cap="rnd">
              <a:solidFill>
                <a:srgbClr val="000000"/>
              </a:solidFill>
              <a:round/>
              <a:headEnd/>
              <a:tailEnd/>
            </a:ln>
          </p:spPr>
          <p:txBody>
            <a:bodyPr/>
            <a:lstStyle/>
            <a:p>
              <a:endParaRPr lang="en-US"/>
            </a:p>
          </p:txBody>
        </p:sp>
        <p:sp>
          <p:nvSpPr>
            <p:cNvPr id="54473" name="Rectangle 201"/>
            <p:cNvSpPr>
              <a:spLocks noChangeArrowheads="1"/>
            </p:cNvSpPr>
            <p:nvPr/>
          </p:nvSpPr>
          <p:spPr bwMode="auto">
            <a:xfrm>
              <a:off x="5311" y="2611"/>
              <a:ext cx="160" cy="87"/>
            </a:xfrm>
            <a:prstGeom prst="rect">
              <a:avLst/>
            </a:prstGeom>
            <a:solidFill>
              <a:srgbClr val="FFFFFF"/>
            </a:solidFill>
            <a:ln w="9525">
              <a:noFill/>
              <a:miter lim="800000"/>
              <a:headEnd/>
              <a:tailEnd/>
            </a:ln>
          </p:spPr>
          <p:txBody>
            <a:bodyPr/>
            <a:lstStyle/>
            <a:p>
              <a:endParaRPr lang="en-US"/>
            </a:p>
          </p:txBody>
        </p:sp>
        <p:sp>
          <p:nvSpPr>
            <p:cNvPr id="54474" name="Rectangle 202"/>
            <p:cNvSpPr>
              <a:spLocks noChangeArrowheads="1"/>
            </p:cNvSpPr>
            <p:nvPr/>
          </p:nvSpPr>
          <p:spPr bwMode="auto">
            <a:xfrm>
              <a:off x="5311" y="2611"/>
              <a:ext cx="160" cy="87"/>
            </a:xfrm>
            <a:prstGeom prst="rect">
              <a:avLst/>
            </a:prstGeom>
            <a:noFill/>
            <a:ln w="9525" cap="rnd">
              <a:solidFill>
                <a:srgbClr val="000000"/>
              </a:solidFill>
              <a:round/>
              <a:headEnd/>
              <a:tailEnd/>
            </a:ln>
          </p:spPr>
          <p:txBody>
            <a:bodyPr/>
            <a:lstStyle/>
            <a:p>
              <a:endParaRPr lang="en-US"/>
            </a:p>
          </p:txBody>
        </p:sp>
        <p:sp>
          <p:nvSpPr>
            <p:cNvPr id="54475" name="Line 203"/>
            <p:cNvSpPr>
              <a:spLocks noChangeShapeType="1"/>
            </p:cNvSpPr>
            <p:nvPr/>
          </p:nvSpPr>
          <p:spPr bwMode="auto">
            <a:xfrm>
              <a:off x="5310" y="2725"/>
              <a:ext cx="43" cy="0"/>
            </a:xfrm>
            <a:prstGeom prst="line">
              <a:avLst/>
            </a:prstGeom>
            <a:noFill/>
            <a:ln w="9525" cap="rnd">
              <a:solidFill>
                <a:srgbClr val="000000"/>
              </a:solidFill>
              <a:round/>
              <a:headEnd/>
              <a:tailEnd/>
            </a:ln>
          </p:spPr>
          <p:txBody>
            <a:bodyPr/>
            <a:lstStyle/>
            <a:p>
              <a:endParaRPr lang="en-US"/>
            </a:p>
          </p:txBody>
        </p:sp>
        <p:sp>
          <p:nvSpPr>
            <p:cNvPr id="54476" name="Line 204"/>
            <p:cNvSpPr>
              <a:spLocks noChangeShapeType="1"/>
            </p:cNvSpPr>
            <p:nvPr/>
          </p:nvSpPr>
          <p:spPr bwMode="auto">
            <a:xfrm>
              <a:off x="5310" y="2751"/>
              <a:ext cx="43" cy="0"/>
            </a:xfrm>
            <a:prstGeom prst="line">
              <a:avLst/>
            </a:prstGeom>
            <a:noFill/>
            <a:ln w="11113" cap="rnd">
              <a:solidFill>
                <a:srgbClr val="000000"/>
              </a:solidFill>
              <a:round/>
              <a:headEnd/>
              <a:tailEnd/>
            </a:ln>
          </p:spPr>
          <p:txBody>
            <a:bodyPr/>
            <a:lstStyle/>
            <a:p>
              <a:endParaRPr lang="en-US"/>
            </a:p>
          </p:txBody>
        </p:sp>
        <p:sp>
          <p:nvSpPr>
            <p:cNvPr id="54477" name="Line 205"/>
            <p:cNvSpPr>
              <a:spLocks noChangeShapeType="1"/>
            </p:cNvSpPr>
            <p:nvPr/>
          </p:nvSpPr>
          <p:spPr bwMode="auto">
            <a:xfrm>
              <a:off x="5310" y="2775"/>
              <a:ext cx="43" cy="0"/>
            </a:xfrm>
            <a:prstGeom prst="line">
              <a:avLst/>
            </a:prstGeom>
            <a:noFill/>
            <a:ln w="11113" cap="rnd">
              <a:solidFill>
                <a:srgbClr val="000000"/>
              </a:solidFill>
              <a:round/>
              <a:headEnd/>
              <a:tailEnd/>
            </a:ln>
          </p:spPr>
          <p:txBody>
            <a:bodyPr/>
            <a:lstStyle/>
            <a:p>
              <a:endParaRPr lang="en-US"/>
            </a:p>
          </p:txBody>
        </p:sp>
        <p:sp>
          <p:nvSpPr>
            <p:cNvPr id="54478" name="Line 206"/>
            <p:cNvSpPr>
              <a:spLocks noChangeShapeType="1"/>
            </p:cNvSpPr>
            <p:nvPr/>
          </p:nvSpPr>
          <p:spPr bwMode="auto">
            <a:xfrm>
              <a:off x="5370" y="2725"/>
              <a:ext cx="42" cy="0"/>
            </a:xfrm>
            <a:prstGeom prst="line">
              <a:avLst/>
            </a:prstGeom>
            <a:noFill/>
            <a:ln w="9525" cap="rnd">
              <a:solidFill>
                <a:srgbClr val="000000"/>
              </a:solidFill>
              <a:round/>
              <a:headEnd/>
              <a:tailEnd/>
            </a:ln>
          </p:spPr>
          <p:txBody>
            <a:bodyPr/>
            <a:lstStyle/>
            <a:p>
              <a:endParaRPr lang="en-US"/>
            </a:p>
          </p:txBody>
        </p:sp>
        <p:sp>
          <p:nvSpPr>
            <p:cNvPr id="54479" name="Line 207"/>
            <p:cNvSpPr>
              <a:spLocks noChangeShapeType="1"/>
            </p:cNvSpPr>
            <p:nvPr/>
          </p:nvSpPr>
          <p:spPr bwMode="auto">
            <a:xfrm>
              <a:off x="5370" y="2751"/>
              <a:ext cx="42" cy="0"/>
            </a:xfrm>
            <a:prstGeom prst="line">
              <a:avLst/>
            </a:prstGeom>
            <a:noFill/>
            <a:ln w="11113" cap="rnd">
              <a:solidFill>
                <a:srgbClr val="000000"/>
              </a:solidFill>
              <a:round/>
              <a:headEnd/>
              <a:tailEnd/>
            </a:ln>
          </p:spPr>
          <p:txBody>
            <a:bodyPr/>
            <a:lstStyle/>
            <a:p>
              <a:endParaRPr lang="en-US"/>
            </a:p>
          </p:txBody>
        </p:sp>
        <p:sp>
          <p:nvSpPr>
            <p:cNvPr id="54480" name="Line 208"/>
            <p:cNvSpPr>
              <a:spLocks noChangeShapeType="1"/>
            </p:cNvSpPr>
            <p:nvPr/>
          </p:nvSpPr>
          <p:spPr bwMode="auto">
            <a:xfrm>
              <a:off x="5370" y="2775"/>
              <a:ext cx="42" cy="0"/>
            </a:xfrm>
            <a:prstGeom prst="line">
              <a:avLst/>
            </a:prstGeom>
            <a:noFill/>
            <a:ln w="11113" cap="rnd">
              <a:solidFill>
                <a:srgbClr val="000000"/>
              </a:solidFill>
              <a:round/>
              <a:headEnd/>
              <a:tailEnd/>
            </a:ln>
          </p:spPr>
          <p:txBody>
            <a:bodyPr/>
            <a:lstStyle/>
            <a:p>
              <a:endParaRPr lang="en-US"/>
            </a:p>
          </p:txBody>
        </p:sp>
        <p:sp>
          <p:nvSpPr>
            <p:cNvPr id="54481" name="Line 209"/>
            <p:cNvSpPr>
              <a:spLocks noChangeShapeType="1"/>
            </p:cNvSpPr>
            <p:nvPr/>
          </p:nvSpPr>
          <p:spPr bwMode="auto">
            <a:xfrm>
              <a:off x="5428" y="2725"/>
              <a:ext cx="44" cy="0"/>
            </a:xfrm>
            <a:prstGeom prst="line">
              <a:avLst/>
            </a:prstGeom>
            <a:noFill/>
            <a:ln w="9525" cap="rnd">
              <a:solidFill>
                <a:srgbClr val="000000"/>
              </a:solidFill>
              <a:round/>
              <a:headEnd/>
              <a:tailEnd/>
            </a:ln>
          </p:spPr>
          <p:txBody>
            <a:bodyPr/>
            <a:lstStyle/>
            <a:p>
              <a:endParaRPr lang="en-US"/>
            </a:p>
          </p:txBody>
        </p:sp>
        <p:sp>
          <p:nvSpPr>
            <p:cNvPr id="54482" name="Line 210"/>
            <p:cNvSpPr>
              <a:spLocks noChangeShapeType="1"/>
            </p:cNvSpPr>
            <p:nvPr/>
          </p:nvSpPr>
          <p:spPr bwMode="auto">
            <a:xfrm>
              <a:off x="5428" y="2751"/>
              <a:ext cx="44" cy="0"/>
            </a:xfrm>
            <a:prstGeom prst="line">
              <a:avLst/>
            </a:prstGeom>
            <a:noFill/>
            <a:ln w="11113" cap="rnd">
              <a:solidFill>
                <a:srgbClr val="000000"/>
              </a:solidFill>
              <a:round/>
              <a:headEnd/>
              <a:tailEnd/>
            </a:ln>
          </p:spPr>
          <p:txBody>
            <a:bodyPr/>
            <a:lstStyle/>
            <a:p>
              <a:endParaRPr lang="en-US"/>
            </a:p>
          </p:txBody>
        </p:sp>
        <p:sp>
          <p:nvSpPr>
            <p:cNvPr id="54483" name="Line 211"/>
            <p:cNvSpPr>
              <a:spLocks noChangeShapeType="1"/>
            </p:cNvSpPr>
            <p:nvPr/>
          </p:nvSpPr>
          <p:spPr bwMode="auto">
            <a:xfrm>
              <a:off x="5428" y="2775"/>
              <a:ext cx="44" cy="0"/>
            </a:xfrm>
            <a:prstGeom prst="line">
              <a:avLst/>
            </a:prstGeom>
            <a:noFill/>
            <a:ln w="11113" cap="rnd">
              <a:solidFill>
                <a:srgbClr val="000000"/>
              </a:solidFill>
              <a:round/>
              <a:headEnd/>
              <a:tailEnd/>
            </a:ln>
          </p:spPr>
          <p:txBody>
            <a:bodyPr/>
            <a:lstStyle/>
            <a:p>
              <a:endParaRPr lang="en-US"/>
            </a:p>
          </p:txBody>
        </p:sp>
        <p:sp>
          <p:nvSpPr>
            <p:cNvPr id="54484" name="Rectangle 212"/>
            <p:cNvSpPr>
              <a:spLocks noChangeArrowheads="1"/>
            </p:cNvSpPr>
            <p:nvPr/>
          </p:nvSpPr>
          <p:spPr bwMode="auto">
            <a:xfrm>
              <a:off x="5311" y="2850"/>
              <a:ext cx="211"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Power</a:t>
              </a:r>
              <a:endParaRPr lang="en-US" sz="800">
                <a:latin typeface="Helvetica" pitchFamily="34" charset="0"/>
              </a:endParaRPr>
            </a:p>
          </p:txBody>
        </p:sp>
        <p:sp>
          <p:nvSpPr>
            <p:cNvPr id="54485" name="Rectangle 213"/>
            <p:cNvSpPr>
              <a:spLocks noChangeArrowheads="1"/>
            </p:cNvSpPr>
            <p:nvPr/>
          </p:nvSpPr>
          <p:spPr bwMode="auto">
            <a:xfrm>
              <a:off x="5302" y="2938"/>
              <a:ext cx="231"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Quality</a:t>
              </a:r>
              <a:endParaRPr lang="en-US" sz="800">
                <a:latin typeface="Helvetica" pitchFamily="34" charset="0"/>
              </a:endParaRPr>
            </a:p>
          </p:txBody>
        </p:sp>
        <p:sp>
          <p:nvSpPr>
            <p:cNvPr id="54486" name="Freeform 214"/>
            <p:cNvSpPr>
              <a:spLocks/>
            </p:cNvSpPr>
            <p:nvPr/>
          </p:nvSpPr>
          <p:spPr bwMode="auto">
            <a:xfrm>
              <a:off x="5401" y="1979"/>
              <a:ext cx="94" cy="94"/>
            </a:xfrm>
            <a:custGeom>
              <a:avLst/>
              <a:gdLst/>
              <a:ahLst/>
              <a:cxnLst>
                <a:cxn ang="0">
                  <a:pos x="0" y="0"/>
                </a:cxn>
                <a:cxn ang="0">
                  <a:pos x="124" y="0"/>
                </a:cxn>
                <a:cxn ang="0">
                  <a:pos x="124" y="122"/>
                </a:cxn>
                <a:cxn ang="0">
                  <a:pos x="42" y="122"/>
                </a:cxn>
                <a:cxn ang="0">
                  <a:pos x="42" y="122"/>
                </a:cxn>
              </a:cxnLst>
              <a:rect l="0" t="0" r="r" b="b"/>
              <a:pathLst>
                <a:path w="124" h="122">
                  <a:moveTo>
                    <a:pt x="0" y="0"/>
                  </a:moveTo>
                  <a:lnTo>
                    <a:pt x="124" y="0"/>
                  </a:lnTo>
                  <a:lnTo>
                    <a:pt x="124" y="122"/>
                  </a:lnTo>
                  <a:lnTo>
                    <a:pt x="42" y="122"/>
                  </a:lnTo>
                  <a:lnTo>
                    <a:pt x="42" y="122"/>
                  </a:lnTo>
                </a:path>
              </a:pathLst>
            </a:custGeom>
            <a:noFill/>
            <a:ln w="9525" cap="rnd">
              <a:solidFill>
                <a:srgbClr val="0074A5"/>
              </a:solidFill>
              <a:prstDash val="solid"/>
              <a:round/>
              <a:headEnd/>
              <a:tailEnd/>
            </a:ln>
          </p:spPr>
          <p:txBody>
            <a:bodyPr/>
            <a:lstStyle/>
            <a:p>
              <a:endParaRPr lang="en-US"/>
            </a:p>
          </p:txBody>
        </p:sp>
        <p:sp>
          <p:nvSpPr>
            <p:cNvPr id="54487" name="Freeform 215"/>
            <p:cNvSpPr>
              <a:spLocks/>
            </p:cNvSpPr>
            <p:nvPr/>
          </p:nvSpPr>
          <p:spPr bwMode="auto">
            <a:xfrm>
              <a:off x="5268" y="1968"/>
              <a:ext cx="239" cy="152"/>
            </a:xfrm>
            <a:custGeom>
              <a:avLst/>
              <a:gdLst/>
              <a:ahLst/>
              <a:cxnLst>
                <a:cxn ang="0">
                  <a:pos x="234" y="169"/>
                </a:cxn>
                <a:cxn ang="0">
                  <a:pos x="315" y="169"/>
                </a:cxn>
                <a:cxn ang="0">
                  <a:pos x="296" y="199"/>
                </a:cxn>
                <a:cxn ang="0">
                  <a:pos x="207" y="200"/>
                </a:cxn>
                <a:cxn ang="0">
                  <a:pos x="137" y="101"/>
                </a:cxn>
                <a:cxn ang="0">
                  <a:pos x="160" y="57"/>
                </a:cxn>
                <a:cxn ang="0">
                  <a:pos x="103" y="0"/>
                </a:cxn>
                <a:cxn ang="0">
                  <a:pos x="47" y="57"/>
                </a:cxn>
                <a:cxn ang="0">
                  <a:pos x="69" y="101"/>
                </a:cxn>
                <a:cxn ang="0">
                  <a:pos x="0" y="199"/>
                </a:cxn>
              </a:cxnLst>
              <a:rect l="0" t="0" r="r" b="b"/>
              <a:pathLst>
                <a:path w="315" h="200">
                  <a:moveTo>
                    <a:pt x="234" y="169"/>
                  </a:moveTo>
                  <a:cubicBezTo>
                    <a:pt x="234" y="169"/>
                    <a:pt x="315" y="169"/>
                    <a:pt x="315" y="169"/>
                  </a:cubicBezTo>
                  <a:cubicBezTo>
                    <a:pt x="315" y="169"/>
                    <a:pt x="296" y="199"/>
                    <a:pt x="296" y="199"/>
                  </a:cubicBezTo>
                  <a:cubicBezTo>
                    <a:pt x="296" y="199"/>
                    <a:pt x="207" y="200"/>
                    <a:pt x="207" y="200"/>
                  </a:cubicBezTo>
                  <a:cubicBezTo>
                    <a:pt x="207" y="154"/>
                    <a:pt x="177" y="115"/>
                    <a:pt x="137" y="101"/>
                  </a:cubicBezTo>
                  <a:cubicBezTo>
                    <a:pt x="151" y="91"/>
                    <a:pt x="160" y="75"/>
                    <a:pt x="160" y="57"/>
                  </a:cubicBezTo>
                  <a:cubicBezTo>
                    <a:pt x="160" y="25"/>
                    <a:pt x="134" y="0"/>
                    <a:pt x="103" y="0"/>
                  </a:cubicBezTo>
                  <a:cubicBezTo>
                    <a:pt x="72" y="0"/>
                    <a:pt x="47" y="25"/>
                    <a:pt x="47" y="57"/>
                  </a:cubicBezTo>
                  <a:cubicBezTo>
                    <a:pt x="47" y="75"/>
                    <a:pt x="56" y="91"/>
                    <a:pt x="69" y="101"/>
                  </a:cubicBezTo>
                  <a:cubicBezTo>
                    <a:pt x="29" y="115"/>
                    <a:pt x="0" y="154"/>
                    <a:pt x="0" y="199"/>
                  </a:cubicBezTo>
                </a:path>
              </a:pathLst>
            </a:custGeom>
            <a:noFill/>
            <a:ln w="9525" cap="rnd">
              <a:solidFill>
                <a:srgbClr val="0074A5"/>
              </a:solidFill>
              <a:prstDash val="solid"/>
              <a:round/>
              <a:headEnd/>
              <a:tailEnd/>
            </a:ln>
          </p:spPr>
          <p:txBody>
            <a:bodyPr/>
            <a:lstStyle/>
            <a:p>
              <a:endParaRPr lang="en-US"/>
            </a:p>
          </p:txBody>
        </p:sp>
        <p:sp>
          <p:nvSpPr>
            <p:cNvPr id="54488" name="Rectangle 216"/>
            <p:cNvSpPr>
              <a:spLocks noChangeArrowheads="1"/>
            </p:cNvSpPr>
            <p:nvPr/>
          </p:nvSpPr>
          <p:spPr bwMode="auto">
            <a:xfrm>
              <a:off x="5222" y="1872"/>
              <a:ext cx="400"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LOCAL HMI</a:t>
              </a:r>
              <a:endParaRPr lang="en-US" sz="800">
                <a:latin typeface="Helvetica" pitchFamily="34" charset="0"/>
              </a:endParaRPr>
            </a:p>
          </p:txBody>
        </p:sp>
        <p:sp>
          <p:nvSpPr>
            <p:cNvPr id="54489" name="Freeform 217"/>
            <p:cNvSpPr>
              <a:spLocks/>
            </p:cNvSpPr>
            <p:nvPr/>
          </p:nvSpPr>
          <p:spPr bwMode="auto">
            <a:xfrm>
              <a:off x="5184" y="1340"/>
              <a:ext cx="94" cy="93"/>
            </a:xfrm>
            <a:custGeom>
              <a:avLst/>
              <a:gdLst/>
              <a:ahLst/>
              <a:cxnLst>
                <a:cxn ang="0">
                  <a:pos x="0" y="0"/>
                </a:cxn>
                <a:cxn ang="0">
                  <a:pos x="124" y="0"/>
                </a:cxn>
                <a:cxn ang="0">
                  <a:pos x="124" y="122"/>
                </a:cxn>
                <a:cxn ang="0">
                  <a:pos x="42" y="122"/>
                </a:cxn>
                <a:cxn ang="0">
                  <a:pos x="42" y="122"/>
                </a:cxn>
              </a:cxnLst>
              <a:rect l="0" t="0" r="r" b="b"/>
              <a:pathLst>
                <a:path w="124" h="122">
                  <a:moveTo>
                    <a:pt x="0" y="0"/>
                  </a:moveTo>
                  <a:lnTo>
                    <a:pt x="124" y="0"/>
                  </a:lnTo>
                  <a:lnTo>
                    <a:pt x="124" y="122"/>
                  </a:lnTo>
                  <a:lnTo>
                    <a:pt x="42" y="122"/>
                  </a:lnTo>
                  <a:lnTo>
                    <a:pt x="42" y="122"/>
                  </a:lnTo>
                </a:path>
              </a:pathLst>
            </a:custGeom>
            <a:noFill/>
            <a:ln w="9525" cap="rnd">
              <a:solidFill>
                <a:srgbClr val="0074A5"/>
              </a:solidFill>
              <a:prstDash val="solid"/>
              <a:round/>
              <a:headEnd/>
              <a:tailEnd/>
            </a:ln>
          </p:spPr>
          <p:txBody>
            <a:bodyPr/>
            <a:lstStyle/>
            <a:p>
              <a:endParaRPr lang="en-US"/>
            </a:p>
          </p:txBody>
        </p:sp>
        <p:sp>
          <p:nvSpPr>
            <p:cNvPr id="54490" name="Freeform 218"/>
            <p:cNvSpPr>
              <a:spLocks/>
            </p:cNvSpPr>
            <p:nvPr/>
          </p:nvSpPr>
          <p:spPr bwMode="auto">
            <a:xfrm>
              <a:off x="5051" y="1328"/>
              <a:ext cx="239" cy="152"/>
            </a:xfrm>
            <a:custGeom>
              <a:avLst/>
              <a:gdLst/>
              <a:ahLst/>
              <a:cxnLst>
                <a:cxn ang="0">
                  <a:pos x="235" y="168"/>
                </a:cxn>
                <a:cxn ang="0">
                  <a:pos x="316" y="168"/>
                </a:cxn>
                <a:cxn ang="0">
                  <a:pos x="297" y="199"/>
                </a:cxn>
                <a:cxn ang="0">
                  <a:pos x="207" y="199"/>
                </a:cxn>
                <a:cxn ang="0">
                  <a:pos x="138" y="101"/>
                </a:cxn>
                <a:cxn ang="0">
                  <a:pos x="160" y="56"/>
                </a:cxn>
                <a:cxn ang="0">
                  <a:pos x="104" y="0"/>
                </a:cxn>
                <a:cxn ang="0">
                  <a:pos x="48" y="56"/>
                </a:cxn>
                <a:cxn ang="0">
                  <a:pos x="70" y="101"/>
                </a:cxn>
                <a:cxn ang="0">
                  <a:pos x="0" y="198"/>
                </a:cxn>
              </a:cxnLst>
              <a:rect l="0" t="0" r="r" b="b"/>
              <a:pathLst>
                <a:path w="316" h="199">
                  <a:moveTo>
                    <a:pt x="235" y="168"/>
                  </a:moveTo>
                  <a:cubicBezTo>
                    <a:pt x="235" y="168"/>
                    <a:pt x="316" y="168"/>
                    <a:pt x="316" y="168"/>
                  </a:cubicBezTo>
                  <a:cubicBezTo>
                    <a:pt x="316" y="168"/>
                    <a:pt x="297" y="199"/>
                    <a:pt x="297" y="199"/>
                  </a:cubicBezTo>
                  <a:cubicBezTo>
                    <a:pt x="297" y="199"/>
                    <a:pt x="207" y="199"/>
                    <a:pt x="207" y="199"/>
                  </a:cubicBezTo>
                  <a:cubicBezTo>
                    <a:pt x="207" y="154"/>
                    <a:pt x="178" y="115"/>
                    <a:pt x="138" y="101"/>
                  </a:cubicBezTo>
                  <a:cubicBezTo>
                    <a:pt x="151" y="90"/>
                    <a:pt x="160" y="74"/>
                    <a:pt x="160" y="56"/>
                  </a:cubicBezTo>
                  <a:cubicBezTo>
                    <a:pt x="160" y="25"/>
                    <a:pt x="135" y="0"/>
                    <a:pt x="104" y="0"/>
                  </a:cubicBezTo>
                  <a:cubicBezTo>
                    <a:pt x="73" y="0"/>
                    <a:pt x="48" y="25"/>
                    <a:pt x="48" y="56"/>
                  </a:cubicBezTo>
                  <a:cubicBezTo>
                    <a:pt x="48" y="74"/>
                    <a:pt x="56" y="90"/>
                    <a:pt x="70" y="101"/>
                  </a:cubicBezTo>
                  <a:cubicBezTo>
                    <a:pt x="30" y="115"/>
                    <a:pt x="0" y="153"/>
                    <a:pt x="0" y="198"/>
                  </a:cubicBezTo>
                </a:path>
              </a:pathLst>
            </a:custGeom>
            <a:noFill/>
            <a:ln w="9525" cap="rnd">
              <a:solidFill>
                <a:srgbClr val="0074A5"/>
              </a:solidFill>
              <a:prstDash val="solid"/>
              <a:round/>
              <a:headEnd/>
              <a:tailEnd/>
            </a:ln>
          </p:spPr>
          <p:txBody>
            <a:bodyPr/>
            <a:lstStyle/>
            <a:p>
              <a:endParaRPr lang="en-US"/>
            </a:p>
          </p:txBody>
        </p:sp>
        <p:sp>
          <p:nvSpPr>
            <p:cNvPr id="54491" name="Rectangle 219"/>
            <p:cNvSpPr>
              <a:spLocks noChangeArrowheads="1"/>
            </p:cNvSpPr>
            <p:nvPr/>
          </p:nvSpPr>
          <p:spPr bwMode="auto">
            <a:xfrm>
              <a:off x="5040" y="1188"/>
              <a:ext cx="576"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DEREGULATED </a:t>
              </a:r>
              <a:endParaRPr lang="en-US" sz="800">
                <a:latin typeface="Helvetica" pitchFamily="34" charset="0"/>
              </a:endParaRPr>
            </a:p>
          </p:txBody>
        </p:sp>
        <p:sp>
          <p:nvSpPr>
            <p:cNvPr id="54492" name="Rectangle 220"/>
            <p:cNvSpPr>
              <a:spLocks noChangeArrowheads="1"/>
            </p:cNvSpPr>
            <p:nvPr/>
          </p:nvSpPr>
          <p:spPr bwMode="auto">
            <a:xfrm>
              <a:off x="5063" y="1263"/>
              <a:ext cx="403"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PARTNERS</a:t>
              </a:r>
              <a:endParaRPr lang="en-US" sz="800">
                <a:latin typeface="Helvetica" pitchFamily="34" charset="0"/>
              </a:endParaRPr>
            </a:p>
          </p:txBody>
        </p:sp>
        <p:sp>
          <p:nvSpPr>
            <p:cNvPr id="54493" name="Freeform 221"/>
            <p:cNvSpPr>
              <a:spLocks/>
            </p:cNvSpPr>
            <p:nvPr/>
          </p:nvSpPr>
          <p:spPr bwMode="auto">
            <a:xfrm>
              <a:off x="4850" y="1192"/>
              <a:ext cx="94" cy="92"/>
            </a:xfrm>
            <a:custGeom>
              <a:avLst/>
              <a:gdLst/>
              <a:ahLst/>
              <a:cxnLst>
                <a:cxn ang="0">
                  <a:pos x="0" y="0"/>
                </a:cxn>
                <a:cxn ang="0">
                  <a:pos x="124" y="0"/>
                </a:cxn>
                <a:cxn ang="0">
                  <a:pos x="124" y="122"/>
                </a:cxn>
                <a:cxn ang="0">
                  <a:pos x="42" y="122"/>
                </a:cxn>
                <a:cxn ang="0">
                  <a:pos x="42" y="122"/>
                </a:cxn>
              </a:cxnLst>
              <a:rect l="0" t="0" r="r" b="b"/>
              <a:pathLst>
                <a:path w="124" h="122">
                  <a:moveTo>
                    <a:pt x="0" y="0"/>
                  </a:moveTo>
                  <a:lnTo>
                    <a:pt x="124" y="0"/>
                  </a:lnTo>
                  <a:lnTo>
                    <a:pt x="124" y="122"/>
                  </a:lnTo>
                  <a:lnTo>
                    <a:pt x="42" y="122"/>
                  </a:lnTo>
                  <a:lnTo>
                    <a:pt x="42" y="122"/>
                  </a:lnTo>
                </a:path>
              </a:pathLst>
            </a:custGeom>
            <a:noFill/>
            <a:ln w="9525" cap="rnd">
              <a:solidFill>
                <a:srgbClr val="FF7F00"/>
              </a:solidFill>
              <a:prstDash val="solid"/>
              <a:round/>
              <a:headEnd/>
              <a:tailEnd/>
            </a:ln>
          </p:spPr>
          <p:txBody>
            <a:bodyPr/>
            <a:lstStyle/>
            <a:p>
              <a:endParaRPr lang="en-US"/>
            </a:p>
          </p:txBody>
        </p:sp>
        <p:sp>
          <p:nvSpPr>
            <p:cNvPr id="54494" name="Freeform 222"/>
            <p:cNvSpPr>
              <a:spLocks/>
            </p:cNvSpPr>
            <p:nvPr/>
          </p:nvSpPr>
          <p:spPr bwMode="auto">
            <a:xfrm>
              <a:off x="4716" y="1180"/>
              <a:ext cx="240" cy="152"/>
            </a:xfrm>
            <a:custGeom>
              <a:avLst/>
              <a:gdLst/>
              <a:ahLst/>
              <a:cxnLst>
                <a:cxn ang="0">
                  <a:pos x="235" y="168"/>
                </a:cxn>
                <a:cxn ang="0">
                  <a:pos x="316" y="168"/>
                </a:cxn>
                <a:cxn ang="0">
                  <a:pos x="297" y="199"/>
                </a:cxn>
                <a:cxn ang="0">
                  <a:pos x="208" y="199"/>
                </a:cxn>
                <a:cxn ang="0">
                  <a:pos x="138" y="101"/>
                </a:cxn>
                <a:cxn ang="0">
                  <a:pos x="160" y="56"/>
                </a:cxn>
                <a:cxn ang="0">
                  <a:pos x="104" y="0"/>
                </a:cxn>
                <a:cxn ang="0">
                  <a:pos x="48" y="56"/>
                </a:cxn>
                <a:cxn ang="0">
                  <a:pos x="70" y="101"/>
                </a:cxn>
                <a:cxn ang="0">
                  <a:pos x="0" y="198"/>
                </a:cxn>
              </a:cxnLst>
              <a:rect l="0" t="0" r="r" b="b"/>
              <a:pathLst>
                <a:path w="316" h="199">
                  <a:moveTo>
                    <a:pt x="235" y="168"/>
                  </a:moveTo>
                  <a:cubicBezTo>
                    <a:pt x="235" y="168"/>
                    <a:pt x="316" y="168"/>
                    <a:pt x="316" y="168"/>
                  </a:cubicBezTo>
                  <a:cubicBezTo>
                    <a:pt x="316" y="168"/>
                    <a:pt x="297" y="199"/>
                    <a:pt x="297" y="199"/>
                  </a:cubicBezTo>
                  <a:cubicBezTo>
                    <a:pt x="297" y="199"/>
                    <a:pt x="208" y="199"/>
                    <a:pt x="208" y="199"/>
                  </a:cubicBezTo>
                  <a:cubicBezTo>
                    <a:pt x="208" y="154"/>
                    <a:pt x="178" y="115"/>
                    <a:pt x="138" y="101"/>
                  </a:cubicBezTo>
                  <a:cubicBezTo>
                    <a:pt x="151" y="90"/>
                    <a:pt x="160" y="74"/>
                    <a:pt x="160" y="56"/>
                  </a:cubicBezTo>
                  <a:cubicBezTo>
                    <a:pt x="160" y="25"/>
                    <a:pt x="135" y="0"/>
                    <a:pt x="104" y="0"/>
                  </a:cubicBezTo>
                  <a:cubicBezTo>
                    <a:pt x="73" y="0"/>
                    <a:pt x="48" y="25"/>
                    <a:pt x="48" y="56"/>
                  </a:cubicBezTo>
                  <a:cubicBezTo>
                    <a:pt x="48" y="74"/>
                    <a:pt x="57" y="90"/>
                    <a:pt x="70" y="101"/>
                  </a:cubicBezTo>
                  <a:cubicBezTo>
                    <a:pt x="30" y="115"/>
                    <a:pt x="0" y="153"/>
                    <a:pt x="0" y="198"/>
                  </a:cubicBezTo>
                </a:path>
              </a:pathLst>
            </a:custGeom>
            <a:noFill/>
            <a:ln w="9525" cap="rnd">
              <a:solidFill>
                <a:srgbClr val="FF7F00"/>
              </a:solidFill>
              <a:prstDash val="solid"/>
              <a:round/>
              <a:headEnd/>
              <a:tailEnd/>
            </a:ln>
          </p:spPr>
          <p:txBody>
            <a:bodyPr/>
            <a:lstStyle/>
            <a:p>
              <a:endParaRPr lang="en-US"/>
            </a:p>
          </p:txBody>
        </p:sp>
        <p:sp>
          <p:nvSpPr>
            <p:cNvPr id="54495" name="Freeform 223"/>
            <p:cNvSpPr>
              <a:spLocks/>
            </p:cNvSpPr>
            <p:nvPr/>
          </p:nvSpPr>
          <p:spPr bwMode="auto">
            <a:xfrm>
              <a:off x="4516" y="1058"/>
              <a:ext cx="94" cy="92"/>
            </a:xfrm>
            <a:custGeom>
              <a:avLst/>
              <a:gdLst/>
              <a:ahLst/>
              <a:cxnLst>
                <a:cxn ang="0">
                  <a:pos x="0" y="0"/>
                </a:cxn>
                <a:cxn ang="0">
                  <a:pos x="124" y="0"/>
                </a:cxn>
                <a:cxn ang="0">
                  <a:pos x="124" y="121"/>
                </a:cxn>
                <a:cxn ang="0">
                  <a:pos x="42" y="121"/>
                </a:cxn>
                <a:cxn ang="0">
                  <a:pos x="42" y="121"/>
                </a:cxn>
              </a:cxnLst>
              <a:rect l="0" t="0" r="r" b="b"/>
              <a:pathLst>
                <a:path w="124" h="121">
                  <a:moveTo>
                    <a:pt x="0" y="0"/>
                  </a:moveTo>
                  <a:lnTo>
                    <a:pt x="124" y="0"/>
                  </a:lnTo>
                  <a:lnTo>
                    <a:pt x="124" y="121"/>
                  </a:lnTo>
                  <a:lnTo>
                    <a:pt x="42" y="121"/>
                  </a:lnTo>
                  <a:lnTo>
                    <a:pt x="42" y="121"/>
                  </a:lnTo>
                </a:path>
              </a:pathLst>
            </a:custGeom>
            <a:noFill/>
            <a:ln w="9525" cap="rnd">
              <a:solidFill>
                <a:srgbClr val="A50074"/>
              </a:solidFill>
              <a:prstDash val="solid"/>
              <a:round/>
              <a:headEnd/>
              <a:tailEnd/>
            </a:ln>
          </p:spPr>
          <p:txBody>
            <a:bodyPr/>
            <a:lstStyle/>
            <a:p>
              <a:endParaRPr lang="en-US"/>
            </a:p>
          </p:txBody>
        </p:sp>
        <p:sp>
          <p:nvSpPr>
            <p:cNvPr id="54496" name="Freeform 224"/>
            <p:cNvSpPr>
              <a:spLocks/>
            </p:cNvSpPr>
            <p:nvPr/>
          </p:nvSpPr>
          <p:spPr bwMode="auto">
            <a:xfrm>
              <a:off x="4383" y="1045"/>
              <a:ext cx="238" cy="152"/>
            </a:xfrm>
            <a:custGeom>
              <a:avLst/>
              <a:gdLst/>
              <a:ahLst/>
              <a:cxnLst>
                <a:cxn ang="0">
                  <a:pos x="234" y="169"/>
                </a:cxn>
                <a:cxn ang="0">
                  <a:pos x="315" y="169"/>
                </a:cxn>
                <a:cxn ang="0">
                  <a:pos x="296" y="199"/>
                </a:cxn>
                <a:cxn ang="0">
                  <a:pos x="207" y="199"/>
                </a:cxn>
                <a:cxn ang="0">
                  <a:pos x="137" y="101"/>
                </a:cxn>
                <a:cxn ang="0">
                  <a:pos x="159" y="56"/>
                </a:cxn>
                <a:cxn ang="0">
                  <a:pos x="103" y="0"/>
                </a:cxn>
                <a:cxn ang="0">
                  <a:pos x="47" y="56"/>
                </a:cxn>
                <a:cxn ang="0">
                  <a:pos x="69" y="101"/>
                </a:cxn>
                <a:cxn ang="0">
                  <a:pos x="0" y="199"/>
                </a:cxn>
              </a:cxnLst>
              <a:rect l="0" t="0" r="r" b="b"/>
              <a:pathLst>
                <a:path w="315" h="199">
                  <a:moveTo>
                    <a:pt x="234" y="169"/>
                  </a:moveTo>
                  <a:cubicBezTo>
                    <a:pt x="234" y="169"/>
                    <a:pt x="315" y="169"/>
                    <a:pt x="315" y="169"/>
                  </a:cubicBezTo>
                  <a:cubicBezTo>
                    <a:pt x="315" y="169"/>
                    <a:pt x="296" y="199"/>
                    <a:pt x="296" y="199"/>
                  </a:cubicBezTo>
                  <a:cubicBezTo>
                    <a:pt x="296" y="199"/>
                    <a:pt x="207" y="199"/>
                    <a:pt x="207" y="199"/>
                  </a:cubicBezTo>
                  <a:cubicBezTo>
                    <a:pt x="207" y="154"/>
                    <a:pt x="177" y="115"/>
                    <a:pt x="137" y="101"/>
                  </a:cubicBezTo>
                  <a:cubicBezTo>
                    <a:pt x="150" y="91"/>
                    <a:pt x="159" y="75"/>
                    <a:pt x="159" y="56"/>
                  </a:cubicBezTo>
                  <a:cubicBezTo>
                    <a:pt x="159" y="25"/>
                    <a:pt x="134" y="0"/>
                    <a:pt x="103" y="0"/>
                  </a:cubicBezTo>
                  <a:cubicBezTo>
                    <a:pt x="72" y="0"/>
                    <a:pt x="47" y="25"/>
                    <a:pt x="47" y="56"/>
                  </a:cubicBezTo>
                  <a:cubicBezTo>
                    <a:pt x="47" y="75"/>
                    <a:pt x="56" y="91"/>
                    <a:pt x="69" y="101"/>
                  </a:cubicBezTo>
                  <a:cubicBezTo>
                    <a:pt x="29" y="115"/>
                    <a:pt x="0" y="154"/>
                    <a:pt x="0" y="199"/>
                  </a:cubicBezTo>
                </a:path>
              </a:pathLst>
            </a:custGeom>
            <a:noFill/>
            <a:ln w="9525" cap="rnd">
              <a:solidFill>
                <a:srgbClr val="A50074"/>
              </a:solidFill>
              <a:prstDash val="solid"/>
              <a:round/>
              <a:headEnd/>
              <a:tailEnd/>
            </a:ln>
          </p:spPr>
          <p:txBody>
            <a:bodyPr/>
            <a:lstStyle/>
            <a:p>
              <a:endParaRPr lang="en-US"/>
            </a:p>
          </p:txBody>
        </p:sp>
        <p:sp>
          <p:nvSpPr>
            <p:cNvPr id="54497" name="Rectangle 225"/>
            <p:cNvSpPr>
              <a:spLocks noChangeArrowheads="1"/>
            </p:cNvSpPr>
            <p:nvPr/>
          </p:nvSpPr>
          <p:spPr bwMode="auto">
            <a:xfrm>
              <a:off x="4401" y="962"/>
              <a:ext cx="485" cy="89"/>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PROTECTION</a:t>
              </a:r>
              <a:endParaRPr lang="en-US" sz="800">
                <a:latin typeface="Helvetica" pitchFamily="34" charset="0"/>
              </a:endParaRPr>
            </a:p>
          </p:txBody>
        </p:sp>
        <p:sp>
          <p:nvSpPr>
            <p:cNvPr id="54498" name="Freeform 226"/>
            <p:cNvSpPr>
              <a:spLocks/>
            </p:cNvSpPr>
            <p:nvPr/>
          </p:nvSpPr>
          <p:spPr bwMode="auto">
            <a:xfrm>
              <a:off x="4197" y="936"/>
              <a:ext cx="94" cy="94"/>
            </a:xfrm>
            <a:custGeom>
              <a:avLst/>
              <a:gdLst/>
              <a:ahLst/>
              <a:cxnLst>
                <a:cxn ang="0">
                  <a:pos x="0" y="0"/>
                </a:cxn>
                <a:cxn ang="0">
                  <a:pos x="124" y="0"/>
                </a:cxn>
                <a:cxn ang="0">
                  <a:pos x="124" y="122"/>
                </a:cxn>
                <a:cxn ang="0">
                  <a:pos x="42" y="122"/>
                </a:cxn>
                <a:cxn ang="0">
                  <a:pos x="42" y="122"/>
                </a:cxn>
              </a:cxnLst>
              <a:rect l="0" t="0" r="r" b="b"/>
              <a:pathLst>
                <a:path w="124" h="122">
                  <a:moveTo>
                    <a:pt x="0" y="0"/>
                  </a:moveTo>
                  <a:lnTo>
                    <a:pt x="124" y="0"/>
                  </a:lnTo>
                  <a:lnTo>
                    <a:pt x="124" y="122"/>
                  </a:lnTo>
                  <a:lnTo>
                    <a:pt x="42" y="122"/>
                  </a:lnTo>
                  <a:lnTo>
                    <a:pt x="42" y="122"/>
                  </a:lnTo>
                </a:path>
              </a:pathLst>
            </a:custGeom>
            <a:noFill/>
            <a:ln w="23813" cap="rnd">
              <a:solidFill>
                <a:srgbClr val="137F00"/>
              </a:solidFill>
              <a:prstDash val="solid"/>
              <a:round/>
              <a:headEnd/>
              <a:tailEnd/>
            </a:ln>
          </p:spPr>
          <p:txBody>
            <a:bodyPr/>
            <a:lstStyle/>
            <a:p>
              <a:endParaRPr lang="en-US"/>
            </a:p>
          </p:txBody>
        </p:sp>
        <p:sp>
          <p:nvSpPr>
            <p:cNvPr id="54499" name="Freeform 227"/>
            <p:cNvSpPr>
              <a:spLocks/>
            </p:cNvSpPr>
            <p:nvPr/>
          </p:nvSpPr>
          <p:spPr bwMode="auto">
            <a:xfrm>
              <a:off x="4063" y="925"/>
              <a:ext cx="239" cy="152"/>
            </a:xfrm>
            <a:custGeom>
              <a:avLst/>
              <a:gdLst/>
              <a:ahLst/>
              <a:cxnLst>
                <a:cxn ang="0">
                  <a:pos x="235" y="169"/>
                </a:cxn>
                <a:cxn ang="0">
                  <a:pos x="315" y="169"/>
                </a:cxn>
                <a:cxn ang="0">
                  <a:pos x="297" y="200"/>
                </a:cxn>
                <a:cxn ang="0">
                  <a:pos x="207" y="200"/>
                </a:cxn>
                <a:cxn ang="0">
                  <a:pos x="138" y="101"/>
                </a:cxn>
                <a:cxn ang="0">
                  <a:pos x="160" y="57"/>
                </a:cxn>
                <a:cxn ang="0">
                  <a:pos x="104" y="0"/>
                </a:cxn>
                <a:cxn ang="0">
                  <a:pos x="48" y="57"/>
                </a:cxn>
                <a:cxn ang="0">
                  <a:pos x="70" y="101"/>
                </a:cxn>
                <a:cxn ang="0">
                  <a:pos x="0" y="199"/>
                </a:cxn>
              </a:cxnLst>
              <a:rect l="0" t="0" r="r" b="b"/>
              <a:pathLst>
                <a:path w="315" h="200">
                  <a:moveTo>
                    <a:pt x="235" y="169"/>
                  </a:moveTo>
                  <a:cubicBezTo>
                    <a:pt x="235" y="169"/>
                    <a:pt x="315" y="169"/>
                    <a:pt x="315" y="169"/>
                  </a:cubicBezTo>
                  <a:cubicBezTo>
                    <a:pt x="315" y="169"/>
                    <a:pt x="297" y="200"/>
                    <a:pt x="297" y="200"/>
                  </a:cubicBezTo>
                  <a:cubicBezTo>
                    <a:pt x="297" y="200"/>
                    <a:pt x="207" y="200"/>
                    <a:pt x="207" y="200"/>
                  </a:cubicBezTo>
                  <a:cubicBezTo>
                    <a:pt x="207" y="154"/>
                    <a:pt x="178" y="115"/>
                    <a:pt x="138" y="101"/>
                  </a:cubicBezTo>
                  <a:cubicBezTo>
                    <a:pt x="151" y="91"/>
                    <a:pt x="160" y="75"/>
                    <a:pt x="160" y="57"/>
                  </a:cubicBezTo>
                  <a:cubicBezTo>
                    <a:pt x="160" y="25"/>
                    <a:pt x="135" y="0"/>
                    <a:pt x="104" y="0"/>
                  </a:cubicBezTo>
                  <a:cubicBezTo>
                    <a:pt x="73" y="0"/>
                    <a:pt x="48" y="25"/>
                    <a:pt x="48" y="57"/>
                  </a:cubicBezTo>
                  <a:cubicBezTo>
                    <a:pt x="48" y="75"/>
                    <a:pt x="56" y="91"/>
                    <a:pt x="70" y="101"/>
                  </a:cubicBezTo>
                  <a:cubicBezTo>
                    <a:pt x="30" y="115"/>
                    <a:pt x="0" y="154"/>
                    <a:pt x="0" y="199"/>
                  </a:cubicBezTo>
                </a:path>
              </a:pathLst>
            </a:custGeom>
            <a:noFill/>
            <a:ln w="23813" cap="rnd">
              <a:solidFill>
                <a:srgbClr val="137F00"/>
              </a:solidFill>
              <a:prstDash val="solid"/>
              <a:round/>
              <a:headEnd/>
              <a:tailEnd/>
            </a:ln>
          </p:spPr>
          <p:txBody>
            <a:bodyPr/>
            <a:lstStyle/>
            <a:p>
              <a:endParaRPr lang="en-US"/>
            </a:p>
          </p:txBody>
        </p:sp>
        <p:sp>
          <p:nvSpPr>
            <p:cNvPr id="54500" name="Line 228"/>
            <p:cNvSpPr>
              <a:spLocks noChangeShapeType="1"/>
            </p:cNvSpPr>
            <p:nvPr/>
          </p:nvSpPr>
          <p:spPr bwMode="auto">
            <a:xfrm>
              <a:off x="4046" y="1106"/>
              <a:ext cx="246" cy="0"/>
            </a:xfrm>
            <a:prstGeom prst="line">
              <a:avLst/>
            </a:prstGeom>
            <a:noFill/>
            <a:ln w="9525" cap="rnd">
              <a:solidFill>
                <a:srgbClr val="D20000"/>
              </a:solidFill>
              <a:round/>
              <a:headEnd/>
              <a:tailEnd/>
            </a:ln>
          </p:spPr>
          <p:txBody>
            <a:bodyPr/>
            <a:lstStyle/>
            <a:p>
              <a:endParaRPr lang="en-US"/>
            </a:p>
          </p:txBody>
        </p:sp>
        <p:sp>
          <p:nvSpPr>
            <p:cNvPr id="54501" name="Line 229"/>
            <p:cNvSpPr>
              <a:spLocks noChangeShapeType="1"/>
            </p:cNvSpPr>
            <p:nvPr/>
          </p:nvSpPr>
          <p:spPr bwMode="auto">
            <a:xfrm>
              <a:off x="4374" y="1229"/>
              <a:ext cx="246" cy="0"/>
            </a:xfrm>
            <a:prstGeom prst="line">
              <a:avLst/>
            </a:prstGeom>
            <a:noFill/>
            <a:ln w="9525" cap="rnd">
              <a:solidFill>
                <a:srgbClr val="D20000"/>
              </a:solidFill>
              <a:round/>
              <a:headEnd/>
              <a:tailEnd/>
            </a:ln>
          </p:spPr>
          <p:txBody>
            <a:bodyPr/>
            <a:lstStyle/>
            <a:p>
              <a:endParaRPr lang="en-US"/>
            </a:p>
          </p:txBody>
        </p:sp>
        <p:sp>
          <p:nvSpPr>
            <p:cNvPr id="54502" name="Line 230"/>
            <p:cNvSpPr>
              <a:spLocks noChangeShapeType="1"/>
            </p:cNvSpPr>
            <p:nvPr/>
          </p:nvSpPr>
          <p:spPr bwMode="auto">
            <a:xfrm>
              <a:off x="4702" y="1370"/>
              <a:ext cx="245" cy="0"/>
            </a:xfrm>
            <a:prstGeom prst="line">
              <a:avLst/>
            </a:prstGeom>
            <a:noFill/>
            <a:ln w="9525" cap="rnd">
              <a:solidFill>
                <a:srgbClr val="D20000"/>
              </a:solidFill>
              <a:round/>
              <a:headEnd/>
              <a:tailEnd/>
            </a:ln>
          </p:spPr>
          <p:txBody>
            <a:bodyPr/>
            <a:lstStyle/>
            <a:p>
              <a:endParaRPr lang="en-US"/>
            </a:p>
          </p:txBody>
        </p:sp>
        <p:sp>
          <p:nvSpPr>
            <p:cNvPr id="54503" name="Freeform 231"/>
            <p:cNvSpPr>
              <a:spLocks/>
            </p:cNvSpPr>
            <p:nvPr/>
          </p:nvSpPr>
          <p:spPr bwMode="auto">
            <a:xfrm>
              <a:off x="4459" y="1580"/>
              <a:ext cx="353" cy="220"/>
            </a:xfrm>
            <a:custGeom>
              <a:avLst/>
              <a:gdLst/>
              <a:ahLst/>
              <a:cxnLst>
                <a:cxn ang="0">
                  <a:pos x="384" y="57"/>
                </a:cxn>
                <a:cxn ang="0">
                  <a:pos x="374" y="57"/>
                </a:cxn>
                <a:cxn ang="0">
                  <a:pos x="297" y="0"/>
                </a:cxn>
                <a:cxn ang="0">
                  <a:pos x="234" y="32"/>
                </a:cxn>
                <a:cxn ang="0">
                  <a:pos x="170" y="0"/>
                </a:cxn>
                <a:cxn ang="0">
                  <a:pos x="93" y="57"/>
                </a:cxn>
                <a:cxn ang="0">
                  <a:pos x="83" y="57"/>
                </a:cxn>
                <a:cxn ang="0">
                  <a:pos x="0" y="145"/>
                </a:cxn>
                <a:cxn ang="0">
                  <a:pos x="83" y="233"/>
                </a:cxn>
                <a:cxn ang="0">
                  <a:pos x="93" y="233"/>
                </a:cxn>
                <a:cxn ang="0">
                  <a:pos x="170" y="290"/>
                </a:cxn>
                <a:cxn ang="0">
                  <a:pos x="234" y="258"/>
                </a:cxn>
                <a:cxn ang="0">
                  <a:pos x="297" y="290"/>
                </a:cxn>
                <a:cxn ang="0">
                  <a:pos x="374" y="233"/>
                </a:cxn>
                <a:cxn ang="0">
                  <a:pos x="384" y="233"/>
                </a:cxn>
                <a:cxn ang="0">
                  <a:pos x="467" y="145"/>
                </a:cxn>
                <a:cxn ang="0">
                  <a:pos x="384" y="57"/>
                </a:cxn>
              </a:cxnLst>
              <a:rect l="0" t="0" r="r" b="b"/>
              <a:pathLst>
                <a:path w="467" h="290">
                  <a:moveTo>
                    <a:pt x="384" y="57"/>
                  </a:moveTo>
                  <a:cubicBezTo>
                    <a:pt x="381" y="57"/>
                    <a:pt x="378" y="57"/>
                    <a:pt x="374" y="57"/>
                  </a:cubicBezTo>
                  <a:cubicBezTo>
                    <a:pt x="363" y="24"/>
                    <a:pt x="332" y="0"/>
                    <a:pt x="297" y="0"/>
                  </a:cubicBezTo>
                  <a:cubicBezTo>
                    <a:pt x="272" y="0"/>
                    <a:pt x="249" y="13"/>
                    <a:pt x="234" y="32"/>
                  </a:cubicBezTo>
                  <a:cubicBezTo>
                    <a:pt x="218" y="13"/>
                    <a:pt x="196" y="0"/>
                    <a:pt x="170" y="0"/>
                  </a:cubicBezTo>
                  <a:cubicBezTo>
                    <a:pt x="135" y="0"/>
                    <a:pt x="105" y="24"/>
                    <a:pt x="93" y="57"/>
                  </a:cubicBezTo>
                  <a:cubicBezTo>
                    <a:pt x="89" y="57"/>
                    <a:pt x="86" y="57"/>
                    <a:pt x="83" y="57"/>
                  </a:cubicBezTo>
                  <a:cubicBezTo>
                    <a:pt x="37" y="57"/>
                    <a:pt x="0" y="96"/>
                    <a:pt x="0" y="145"/>
                  </a:cubicBezTo>
                  <a:cubicBezTo>
                    <a:pt x="0" y="194"/>
                    <a:pt x="37" y="233"/>
                    <a:pt x="83" y="233"/>
                  </a:cubicBezTo>
                  <a:cubicBezTo>
                    <a:pt x="86" y="233"/>
                    <a:pt x="89" y="233"/>
                    <a:pt x="93" y="233"/>
                  </a:cubicBezTo>
                  <a:cubicBezTo>
                    <a:pt x="105" y="266"/>
                    <a:pt x="135" y="290"/>
                    <a:pt x="170" y="290"/>
                  </a:cubicBezTo>
                  <a:cubicBezTo>
                    <a:pt x="196" y="290"/>
                    <a:pt x="218" y="277"/>
                    <a:pt x="234" y="258"/>
                  </a:cubicBezTo>
                  <a:cubicBezTo>
                    <a:pt x="249" y="277"/>
                    <a:pt x="272" y="290"/>
                    <a:pt x="297" y="290"/>
                  </a:cubicBezTo>
                  <a:cubicBezTo>
                    <a:pt x="332" y="290"/>
                    <a:pt x="363" y="266"/>
                    <a:pt x="374" y="233"/>
                  </a:cubicBezTo>
                  <a:cubicBezTo>
                    <a:pt x="378" y="233"/>
                    <a:pt x="381" y="233"/>
                    <a:pt x="384" y="233"/>
                  </a:cubicBezTo>
                  <a:cubicBezTo>
                    <a:pt x="430" y="233"/>
                    <a:pt x="467" y="194"/>
                    <a:pt x="467" y="145"/>
                  </a:cubicBezTo>
                  <a:cubicBezTo>
                    <a:pt x="467" y="96"/>
                    <a:pt x="430" y="57"/>
                    <a:pt x="384" y="57"/>
                  </a:cubicBezTo>
                </a:path>
              </a:pathLst>
            </a:custGeom>
            <a:noFill/>
            <a:ln w="9525" cap="rnd">
              <a:solidFill>
                <a:srgbClr val="D20000"/>
              </a:solidFill>
              <a:prstDash val="solid"/>
              <a:round/>
              <a:headEnd/>
              <a:tailEnd/>
            </a:ln>
          </p:spPr>
          <p:txBody>
            <a:bodyPr/>
            <a:lstStyle/>
            <a:p>
              <a:endParaRPr lang="en-US"/>
            </a:p>
          </p:txBody>
        </p:sp>
        <p:sp>
          <p:nvSpPr>
            <p:cNvPr id="54504" name="Freeform 232"/>
            <p:cNvSpPr>
              <a:spLocks/>
            </p:cNvSpPr>
            <p:nvPr/>
          </p:nvSpPr>
          <p:spPr bwMode="auto">
            <a:xfrm>
              <a:off x="4177" y="1106"/>
              <a:ext cx="282" cy="583"/>
            </a:xfrm>
            <a:custGeom>
              <a:avLst/>
              <a:gdLst/>
              <a:ahLst/>
              <a:cxnLst>
                <a:cxn ang="0">
                  <a:pos x="0" y="0"/>
                </a:cxn>
                <a:cxn ang="0">
                  <a:pos x="0" y="766"/>
                </a:cxn>
                <a:cxn ang="0">
                  <a:pos x="373" y="766"/>
                </a:cxn>
              </a:cxnLst>
              <a:rect l="0" t="0" r="r" b="b"/>
              <a:pathLst>
                <a:path w="373" h="766">
                  <a:moveTo>
                    <a:pt x="0" y="0"/>
                  </a:moveTo>
                  <a:lnTo>
                    <a:pt x="0" y="766"/>
                  </a:lnTo>
                  <a:lnTo>
                    <a:pt x="373" y="766"/>
                  </a:lnTo>
                </a:path>
              </a:pathLst>
            </a:custGeom>
            <a:noFill/>
            <a:ln w="9525" cap="rnd">
              <a:solidFill>
                <a:srgbClr val="D20000"/>
              </a:solidFill>
              <a:prstDash val="solid"/>
              <a:round/>
              <a:headEnd/>
              <a:tailEnd/>
            </a:ln>
          </p:spPr>
          <p:txBody>
            <a:bodyPr/>
            <a:lstStyle/>
            <a:p>
              <a:endParaRPr lang="en-US"/>
            </a:p>
          </p:txBody>
        </p:sp>
        <p:sp>
          <p:nvSpPr>
            <p:cNvPr id="54505" name="Line 233"/>
            <p:cNvSpPr>
              <a:spLocks noChangeShapeType="1"/>
            </p:cNvSpPr>
            <p:nvPr/>
          </p:nvSpPr>
          <p:spPr bwMode="auto">
            <a:xfrm flipH="1">
              <a:off x="4648" y="1789"/>
              <a:ext cx="1" cy="177"/>
            </a:xfrm>
            <a:prstGeom prst="line">
              <a:avLst/>
            </a:prstGeom>
            <a:noFill/>
            <a:ln w="9525" cap="rnd">
              <a:solidFill>
                <a:srgbClr val="D20000"/>
              </a:solidFill>
              <a:round/>
              <a:headEnd/>
              <a:tailEnd/>
            </a:ln>
          </p:spPr>
          <p:txBody>
            <a:bodyPr/>
            <a:lstStyle/>
            <a:p>
              <a:endParaRPr lang="en-US"/>
            </a:p>
          </p:txBody>
        </p:sp>
        <p:sp>
          <p:nvSpPr>
            <p:cNvPr id="54506" name="Freeform 234"/>
            <p:cNvSpPr>
              <a:spLocks/>
            </p:cNvSpPr>
            <p:nvPr/>
          </p:nvSpPr>
          <p:spPr bwMode="auto">
            <a:xfrm>
              <a:off x="4812" y="1529"/>
              <a:ext cx="348" cy="164"/>
            </a:xfrm>
            <a:custGeom>
              <a:avLst/>
              <a:gdLst/>
              <a:ahLst/>
              <a:cxnLst>
                <a:cxn ang="0">
                  <a:pos x="0" y="216"/>
                </a:cxn>
                <a:cxn ang="0">
                  <a:pos x="460" y="216"/>
                </a:cxn>
                <a:cxn ang="0">
                  <a:pos x="460" y="0"/>
                </a:cxn>
              </a:cxnLst>
              <a:rect l="0" t="0" r="r" b="b"/>
              <a:pathLst>
                <a:path w="460" h="216">
                  <a:moveTo>
                    <a:pt x="0" y="216"/>
                  </a:moveTo>
                  <a:lnTo>
                    <a:pt x="460" y="216"/>
                  </a:lnTo>
                  <a:lnTo>
                    <a:pt x="460" y="0"/>
                  </a:lnTo>
                </a:path>
              </a:pathLst>
            </a:custGeom>
            <a:noFill/>
            <a:ln w="9525" cap="rnd">
              <a:solidFill>
                <a:srgbClr val="D20000"/>
              </a:solidFill>
              <a:prstDash val="solid"/>
              <a:round/>
              <a:headEnd/>
              <a:tailEnd/>
            </a:ln>
          </p:spPr>
          <p:txBody>
            <a:bodyPr/>
            <a:lstStyle/>
            <a:p>
              <a:endParaRPr lang="en-US"/>
            </a:p>
          </p:txBody>
        </p:sp>
        <p:sp>
          <p:nvSpPr>
            <p:cNvPr id="54507" name="Line 235"/>
            <p:cNvSpPr>
              <a:spLocks noChangeShapeType="1"/>
            </p:cNvSpPr>
            <p:nvPr/>
          </p:nvSpPr>
          <p:spPr bwMode="auto">
            <a:xfrm flipH="1">
              <a:off x="4561" y="1229"/>
              <a:ext cx="3" cy="357"/>
            </a:xfrm>
            <a:prstGeom prst="line">
              <a:avLst/>
            </a:prstGeom>
            <a:noFill/>
            <a:ln w="9525" cap="rnd">
              <a:solidFill>
                <a:srgbClr val="D20000"/>
              </a:solidFill>
              <a:round/>
              <a:headEnd/>
              <a:tailEnd/>
            </a:ln>
          </p:spPr>
          <p:txBody>
            <a:bodyPr/>
            <a:lstStyle/>
            <a:p>
              <a:endParaRPr lang="en-US"/>
            </a:p>
          </p:txBody>
        </p:sp>
        <p:sp>
          <p:nvSpPr>
            <p:cNvPr id="54508" name="Line 236"/>
            <p:cNvSpPr>
              <a:spLocks noChangeShapeType="1"/>
            </p:cNvSpPr>
            <p:nvPr/>
          </p:nvSpPr>
          <p:spPr bwMode="auto">
            <a:xfrm>
              <a:off x="4749" y="1370"/>
              <a:ext cx="0" cy="253"/>
            </a:xfrm>
            <a:prstGeom prst="line">
              <a:avLst/>
            </a:prstGeom>
            <a:noFill/>
            <a:ln w="9525" cap="rnd">
              <a:solidFill>
                <a:srgbClr val="D20000"/>
              </a:solidFill>
              <a:round/>
              <a:headEnd/>
              <a:tailEnd/>
            </a:ln>
          </p:spPr>
          <p:txBody>
            <a:bodyPr/>
            <a:lstStyle/>
            <a:p>
              <a:endParaRPr lang="en-US"/>
            </a:p>
          </p:txBody>
        </p:sp>
        <p:sp>
          <p:nvSpPr>
            <p:cNvPr id="54509" name="Freeform 237"/>
            <p:cNvSpPr>
              <a:spLocks/>
            </p:cNvSpPr>
            <p:nvPr/>
          </p:nvSpPr>
          <p:spPr bwMode="auto">
            <a:xfrm>
              <a:off x="3392" y="1296"/>
              <a:ext cx="501" cy="828"/>
            </a:xfrm>
            <a:custGeom>
              <a:avLst/>
              <a:gdLst/>
              <a:ahLst/>
              <a:cxnLst>
                <a:cxn ang="0">
                  <a:pos x="0" y="0"/>
                </a:cxn>
                <a:cxn ang="0">
                  <a:pos x="0" y="834"/>
                </a:cxn>
                <a:cxn ang="0">
                  <a:pos x="1347" y="834"/>
                </a:cxn>
              </a:cxnLst>
              <a:rect l="0" t="0" r="r" b="b"/>
              <a:pathLst>
                <a:path w="1347" h="834">
                  <a:moveTo>
                    <a:pt x="0" y="0"/>
                  </a:moveTo>
                  <a:lnTo>
                    <a:pt x="0" y="834"/>
                  </a:lnTo>
                  <a:lnTo>
                    <a:pt x="1347" y="834"/>
                  </a:lnTo>
                </a:path>
              </a:pathLst>
            </a:custGeom>
            <a:noFill/>
            <a:ln w="9525" cap="rnd">
              <a:solidFill>
                <a:srgbClr val="D20000"/>
              </a:solidFill>
              <a:prstDash val="solid"/>
              <a:round/>
              <a:headEnd/>
              <a:tailEnd/>
            </a:ln>
          </p:spPr>
          <p:txBody>
            <a:bodyPr/>
            <a:lstStyle/>
            <a:p>
              <a:endParaRPr lang="en-US"/>
            </a:p>
          </p:txBody>
        </p:sp>
        <p:sp>
          <p:nvSpPr>
            <p:cNvPr id="54510" name="Freeform 238"/>
            <p:cNvSpPr>
              <a:spLocks/>
            </p:cNvSpPr>
            <p:nvPr/>
          </p:nvSpPr>
          <p:spPr bwMode="auto">
            <a:xfrm>
              <a:off x="3384" y="2198"/>
              <a:ext cx="545" cy="365"/>
            </a:xfrm>
            <a:custGeom>
              <a:avLst/>
              <a:gdLst/>
              <a:ahLst/>
              <a:cxnLst>
                <a:cxn ang="0">
                  <a:pos x="0" y="587"/>
                </a:cxn>
                <a:cxn ang="0">
                  <a:pos x="0" y="0"/>
                </a:cxn>
                <a:cxn ang="0">
                  <a:pos x="1347" y="0"/>
                </a:cxn>
              </a:cxnLst>
              <a:rect l="0" t="0" r="r" b="b"/>
              <a:pathLst>
                <a:path w="1347" h="587">
                  <a:moveTo>
                    <a:pt x="0" y="587"/>
                  </a:moveTo>
                  <a:lnTo>
                    <a:pt x="0" y="0"/>
                  </a:lnTo>
                  <a:lnTo>
                    <a:pt x="1347" y="0"/>
                  </a:lnTo>
                </a:path>
              </a:pathLst>
            </a:custGeom>
            <a:noFill/>
            <a:ln w="9525" cap="rnd">
              <a:solidFill>
                <a:srgbClr val="D20000"/>
              </a:solidFill>
              <a:prstDash val="solid"/>
              <a:round/>
              <a:headEnd/>
              <a:tailEnd/>
            </a:ln>
          </p:spPr>
          <p:txBody>
            <a:bodyPr/>
            <a:lstStyle/>
            <a:p>
              <a:endParaRPr lang="en-US"/>
            </a:p>
          </p:txBody>
        </p:sp>
        <p:sp>
          <p:nvSpPr>
            <p:cNvPr id="54511" name="Freeform 239"/>
            <p:cNvSpPr>
              <a:spLocks/>
            </p:cNvSpPr>
            <p:nvPr/>
          </p:nvSpPr>
          <p:spPr bwMode="auto">
            <a:xfrm>
              <a:off x="3784" y="2271"/>
              <a:ext cx="145" cy="402"/>
            </a:xfrm>
            <a:custGeom>
              <a:avLst/>
              <a:gdLst/>
              <a:ahLst/>
              <a:cxnLst>
                <a:cxn ang="0">
                  <a:pos x="0" y="607"/>
                </a:cxn>
                <a:cxn ang="0">
                  <a:pos x="0" y="0"/>
                </a:cxn>
                <a:cxn ang="0">
                  <a:pos x="827" y="0"/>
                </a:cxn>
              </a:cxnLst>
              <a:rect l="0" t="0" r="r" b="b"/>
              <a:pathLst>
                <a:path w="827" h="607">
                  <a:moveTo>
                    <a:pt x="0" y="607"/>
                  </a:moveTo>
                  <a:lnTo>
                    <a:pt x="0" y="0"/>
                  </a:lnTo>
                  <a:lnTo>
                    <a:pt x="827" y="0"/>
                  </a:lnTo>
                </a:path>
              </a:pathLst>
            </a:custGeom>
            <a:noFill/>
            <a:ln w="9525" cap="rnd">
              <a:solidFill>
                <a:srgbClr val="D20000"/>
              </a:solidFill>
              <a:prstDash val="solid"/>
              <a:round/>
              <a:headEnd/>
              <a:tailEnd/>
            </a:ln>
          </p:spPr>
          <p:txBody>
            <a:bodyPr/>
            <a:lstStyle/>
            <a:p>
              <a:endParaRPr lang="en-US"/>
            </a:p>
          </p:txBody>
        </p:sp>
        <p:sp>
          <p:nvSpPr>
            <p:cNvPr id="54512" name="Line 240"/>
            <p:cNvSpPr>
              <a:spLocks noChangeShapeType="1"/>
            </p:cNvSpPr>
            <p:nvPr/>
          </p:nvSpPr>
          <p:spPr bwMode="auto">
            <a:xfrm flipV="1">
              <a:off x="4437" y="2307"/>
              <a:ext cx="3" cy="219"/>
            </a:xfrm>
            <a:prstGeom prst="line">
              <a:avLst/>
            </a:prstGeom>
            <a:noFill/>
            <a:ln w="9525" cap="rnd">
              <a:solidFill>
                <a:srgbClr val="D20000"/>
              </a:solidFill>
              <a:round/>
              <a:headEnd/>
              <a:tailEnd/>
            </a:ln>
          </p:spPr>
          <p:txBody>
            <a:bodyPr/>
            <a:lstStyle/>
            <a:p>
              <a:endParaRPr lang="en-US"/>
            </a:p>
          </p:txBody>
        </p:sp>
        <p:sp>
          <p:nvSpPr>
            <p:cNvPr id="54513" name="Line 241"/>
            <p:cNvSpPr>
              <a:spLocks noChangeShapeType="1"/>
            </p:cNvSpPr>
            <p:nvPr/>
          </p:nvSpPr>
          <p:spPr bwMode="auto">
            <a:xfrm flipV="1">
              <a:off x="4967" y="2234"/>
              <a:ext cx="0" cy="366"/>
            </a:xfrm>
            <a:prstGeom prst="line">
              <a:avLst/>
            </a:prstGeom>
            <a:noFill/>
            <a:ln w="9525" cap="rnd">
              <a:solidFill>
                <a:srgbClr val="D20000"/>
              </a:solidFill>
              <a:round/>
              <a:headEnd/>
              <a:tailEnd/>
            </a:ln>
          </p:spPr>
          <p:txBody>
            <a:bodyPr/>
            <a:lstStyle/>
            <a:p>
              <a:endParaRPr lang="en-US"/>
            </a:p>
          </p:txBody>
        </p:sp>
        <p:sp>
          <p:nvSpPr>
            <p:cNvPr id="54514" name="Freeform 242"/>
            <p:cNvSpPr>
              <a:spLocks/>
            </p:cNvSpPr>
            <p:nvPr/>
          </p:nvSpPr>
          <p:spPr bwMode="auto">
            <a:xfrm>
              <a:off x="5055" y="2198"/>
              <a:ext cx="232" cy="343"/>
            </a:xfrm>
            <a:custGeom>
              <a:avLst/>
              <a:gdLst/>
              <a:ahLst/>
              <a:cxnLst>
                <a:cxn ang="0">
                  <a:pos x="303" y="495"/>
                </a:cxn>
                <a:cxn ang="0">
                  <a:pos x="303" y="0"/>
                </a:cxn>
                <a:cxn ang="0">
                  <a:pos x="0" y="0"/>
                </a:cxn>
              </a:cxnLst>
              <a:rect l="0" t="0" r="r" b="b"/>
              <a:pathLst>
                <a:path w="303" h="495">
                  <a:moveTo>
                    <a:pt x="303" y="495"/>
                  </a:moveTo>
                  <a:lnTo>
                    <a:pt x="303" y="0"/>
                  </a:lnTo>
                  <a:lnTo>
                    <a:pt x="0" y="0"/>
                  </a:lnTo>
                </a:path>
              </a:pathLst>
            </a:custGeom>
            <a:noFill/>
            <a:ln w="9525" cap="rnd">
              <a:solidFill>
                <a:srgbClr val="D20000"/>
              </a:solidFill>
              <a:prstDash val="solid"/>
              <a:round/>
              <a:headEnd/>
              <a:tailEnd/>
            </a:ln>
          </p:spPr>
          <p:txBody>
            <a:bodyPr/>
            <a:lstStyle/>
            <a:p>
              <a:endParaRPr lang="en-US"/>
            </a:p>
          </p:txBody>
        </p:sp>
        <p:sp>
          <p:nvSpPr>
            <p:cNvPr id="54515" name="Line 243"/>
            <p:cNvSpPr>
              <a:spLocks noChangeShapeType="1"/>
            </p:cNvSpPr>
            <p:nvPr/>
          </p:nvSpPr>
          <p:spPr bwMode="auto">
            <a:xfrm>
              <a:off x="5062" y="2113"/>
              <a:ext cx="130" cy="0"/>
            </a:xfrm>
            <a:prstGeom prst="line">
              <a:avLst/>
            </a:prstGeom>
            <a:noFill/>
            <a:ln w="9525" cap="rnd">
              <a:solidFill>
                <a:srgbClr val="D20000"/>
              </a:solidFill>
              <a:round/>
              <a:headEnd/>
              <a:tailEnd/>
            </a:ln>
          </p:spPr>
          <p:txBody>
            <a:bodyPr/>
            <a:lstStyle/>
            <a:p>
              <a:endParaRPr lang="en-US"/>
            </a:p>
          </p:txBody>
        </p:sp>
        <p:sp>
          <p:nvSpPr>
            <p:cNvPr id="54516" name="Line 244"/>
            <p:cNvSpPr>
              <a:spLocks noChangeShapeType="1"/>
            </p:cNvSpPr>
            <p:nvPr/>
          </p:nvSpPr>
          <p:spPr bwMode="auto">
            <a:xfrm>
              <a:off x="5029" y="1529"/>
              <a:ext cx="245" cy="0"/>
            </a:xfrm>
            <a:prstGeom prst="line">
              <a:avLst/>
            </a:prstGeom>
            <a:noFill/>
            <a:ln w="9525" cap="rnd">
              <a:solidFill>
                <a:srgbClr val="D20000"/>
              </a:solidFill>
              <a:round/>
              <a:headEnd/>
              <a:tailEnd/>
            </a:ln>
          </p:spPr>
          <p:txBody>
            <a:bodyPr/>
            <a:lstStyle/>
            <a:p>
              <a:endParaRPr lang="en-US"/>
            </a:p>
          </p:txBody>
        </p:sp>
        <p:grpSp>
          <p:nvGrpSpPr>
            <p:cNvPr id="5" name="Group 245"/>
            <p:cNvGrpSpPr>
              <a:grpSpLocks/>
            </p:cNvGrpSpPr>
            <p:nvPr/>
          </p:nvGrpSpPr>
          <p:grpSpPr bwMode="auto">
            <a:xfrm>
              <a:off x="3239" y="955"/>
              <a:ext cx="329" cy="285"/>
              <a:chOff x="257" y="1209"/>
              <a:chExt cx="754" cy="592"/>
            </a:xfrm>
          </p:grpSpPr>
          <p:sp>
            <p:nvSpPr>
              <p:cNvPr id="54518" name="Freeform 246"/>
              <p:cNvSpPr>
                <a:spLocks/>
              </p:cNvSpPr>
              <p:nvPr/>
            </p:nvSpPr>
            <p:spPr bwMode="auto">
              <a:xfrm>
                <a:off x="702" y="1606"/>
                <a:ext cx="131" cy="129"/>
              </a:xfrm>
              <a:custGeom>
                <a:avLst/>
                <a:gdLst/>
                <a:ahLst/>
                <a:cxnLst>
                  <a:cxn ang="0">
                    <a:pos x="0" y="0"/>
                  </a:cxn>
                  <a:cxn ang="0">
                    <a:pos x="131" y="0"/>
                  </a:cxn>
                  <a:cxn ang="0">
                    <a:pos x="131" y="129"/>
                  </a:cxn>
                  <a:cxn ang="0">
                    <a:pos x="44" y="129"/>
                  </a:cxn>
                  <a:cxn ang="0">
                    <a:pos x="44" y="129"/>
                  </a:cxn>
                </a:cxnLst>
                <a:rect l="0" t="0" r="r" b="b"/>
                <a:pathLst>
                  <a:path w="131" h="129">
                    <a:moveTo>
                      <a:pt x="0" y="0"/>
                    </a:moveTo>
                    <a:lnTo>
                      <a:pt x="131" y="0"/>
                    </a:lnTo>
                    <a:lnTo>
                      <a:pt x="131" y="129"/>
                    </a:lnTo>
                    <a:lnTo>
                      <a:pt x="44" y="129"/>
                    </a:lnTo>
                    <a:lnTo>
                      <a:pt x="44" y="129"/>
                    </a:lnTo>
                  </a:path>
                </a:pathLst>
              </a:custGeom>
              <a:noFill/>
              <a:ln w="25400" cap="rnd">
                <a:solidFill>
                  <a:srgbClr val="0021A5"/>
                </a:solidFill>
                <a:prstDash val="solid"/>
                <a:round/>
                <a:headEnd/>
                <a:tailEnd/>
              </a:ln>
            </p:spPr>
            <p:txBody>
              <a:bodyPr/>
              <a:lstStyle/>
              <a:p>
                <a:endParaRPr lang="en-US"/>
              </a:p>
            </p:txBody>
          </p:sp>
          <p:sp>
            <p:nvSpPr>
              <p:cNvPr id="54519" name="Freeform 247"/>
              <p:cNvSpPr>
                <a:spLocks/>
              </p:cNvSpPr>
              <p:nvPr/>
            </p:nvSpPr>
            <p:spPr bwMode="auto">
              <a:xfrm>
                <a:off x="879" y="1606"/>
                <a:ext cx="132" cy="129"/>
              </a:xfrm>
              <a:custGeom>
                <a:avLst/>
                <a:gdLst/>
                <a:ahLst/>
                <a:cxnLst>
                  <a:cxn ang="0">
                    <a:pos x="0" y="0"/>
                  </a:cxn>
                  <a:cxn ang="0">
                    <a:pos x="132" y="0"/>
                  </a:cxn>
                  <a:cxn ang="0">
                    <a:pos x="132" y="129"/>
                  </a:cxn>
                  <a:cxn ang="0">
                    <a:pos x="9" y="129"/>
                  </a:cxn>
                  <a:cxn ang="0">
                    <a:pos x="9" y="129"/>
                  </a:cxn>
                </a:cxnLst>
                <a:rect l="0" t="0" r="r" b="b"/>
                <a:pathLst>
                  <a:path w="132" h="129">
                    <a:moveTo>
                      <a:pt x="0" y="0"/>
                    </a:moveTo>
                    <a:lnTo>
                      <a:pt x="132" y="0"/>
                    </a:lnTo>
                    <a:lnTo>
                      <a:pt x="132" y="129"/>
                    </a:lnTo>
                    <a:lnTo>
                      <a:pt x="9" y="129"/>
                    </a:lnTo>
                    <a:lnTo>
                      <a:pt x="9" y="129"/>
                    </a:lnTo>
                  </a:path>
                </a:pathLst>
              </a:custGeom>
              <a:noFill/>
              <a:ln w="25400" cap="rnd">
                <a:solidFill>
                  <a:srgbClr val="0021A5"/>
                </a:solidFill>
                <a:prstDash val="solid"/>
                <a:round/>
                <a:headEnd/>
                <a:tailEnd/>
              </a:ln>
            </p:spPr>
            <p:txBody>
              <a:bodyPr/>
              <a:lstStyle/>
              <a:p>
                <a:endParaRPr lang="en-US"/>
              </a:p>
            </p:txBody>
          </p:sp>
          <p:sp>
            <p:nvSpPr>
              <p:cNvPr id="54520" name="Freeform 248"/>
              <p:cNvSpPr>
                <a:spLocks/>
              </p:cNvSpPr>
              <p:nvPr/>
            </p:nvSpPr>
            <p:spPr bwMode="auto">
              <a:xfrm>
                <a:off x="257" y="1606"/>
                <a:ext cx="131" cy="129"/>
              </a:xfrm>
              <a:custGeom>
                <a:avLst/>
                <a:gdLst/>
                <a:ahLst/>
                <a:cxnLst>
                  <a:cxn ang="0">
                    <a:pos x="131" y="0"/>
                  </a:cxn>
                  <a:cxn ang="0">
                    <a:pos x="0" y="0"/>
                  </a:cxn>
                  <a:cxn ang="0">
                    <a:pos x="0" y="129"/>
                  </a:cxn>
                  <a:cxn ang="0">
                    <a:pos x="123" y="129"/>
                  </a:cxn>
                  <a:cxn ang="0">
                    <a:pos x="123" y="129"/>
                  </a:cxn>
                </a:cxnLst>
                <a:rect l="0" t="0" r="r" b="b"/>
                <a:pathLst>
                  <a:path w="131" h="129">
                    <a:moveTo>
                      <a:pt x="131" y="0"/>
                    </a:moveTo>
                    <a:lnTo>
                      <a:pt x="0" y="0"/>
                    </a:lnTo>
                    <a:lnTo>
                      <a:pt x="0" y="129"/>
                    </a:lnTo>
                    <a:lnTo>
                      <a:pt x="123" y="129"/>
                    </a:lnTo>
                    <a:lnTo>
                      <a:pt x="123" y="129"/>
                    </a:lnTo>
                  </a:path>
                </a:pathLst>
              </a:custGeom>
              <a:noFill/>
              <a:ln w="25400" cap="rnd">
                <a:solidFill>
                  <a:srgbClr val="0021A5"/>
                </a:solidFill>
                <a:prstDash val="solid"/>
                <a:round/>
                <a:headEnd/>
                <a:tailEnd/>
              </a:ln>
            </p:spPr>
            <p:txBody>
              <a:bodyPr/>
              <a:lstStyle/>
              <a:p>
                <a:endParaRPr lang="en-US"/>
              </a:p>
            </p:txBody>
          </p:sp>
          <p:sp>
            <p:nvSpPr>
              <p:cNvPr id="54521" name="Freeform 249"/>
              <p:cNvSpPr>
                <a:spLocks/>
              </p:cNvSpPr>
              <p:nvPr/>
            </p:nvSpPr>
            <p:spPr bwMode="auto">
              <a:xfrm>
                <a:off x="514" y="1589"/>
                <a:ext cx="335" cy="212"/>
              </a:xfrm>
              <a:custGeom>
                <a:avLst/>
                <a:gdLst/>
                <a:ahLst/>
                <a:cxnLst>
                  <a:cxn ang="0">
                    <a:pos x="249" y="179"/>
                  </a:cxn>
                  <a:cxn ang="0">
                    <a:pos x="335" y="179"/>
                  </a:cxn>
                  <a:cxn ang="0">
                    <a:pos x="315" y="212"/>
                  </a:cxn>
                  <a:cxn ang="0">
                    <a:pos x="220" y="212"/>
                  </a:cxn>
                  <a:cxn ang="0">
                    <a:pos x="146" y="107"/>
                  </a:cxn>
                  <a:cxn ang="0">
                    <a:pos x="169" y="60"/>
                  </a:cxn>
                  <a:cxn ang="0">
                    <a:pos x="110" y="0"/>
                  </a:cxn>
                  <a:cxn ang="0">
                    <a:pos x="50" y="60"/>
                  </a:cxn>
                  <a:cxn ang="0">
                    <a:pos x="74" y="107"/>
                  </a:cxn>
                  <a:cxn ang="0">
                    <a:pos x="0" y="211"/>
                  </a:cxn>
                </a:cxnLst>
                <a:rect l="0" t="0" r="r" b="b"/>
                <a:pathLst>
                  <a:path w="335" h="212">
                    <a:moveTo>
                      <a:pt x="249" y="179"/>
                    </a:moveTo>
                    <a:cubicBezTo>
                      <a:pt x="249" y="179"/>
                      <a:pt x="335" y="179"/>
                      <a:pt x="335" y="179"/>
                    </a:cubicBezTo>
                    <a:cubicBezTo>
                      <a:pt x="335" y="179"/>
                      <a:pt x="315" y="212"/>
                      <a:pt x="315" y="212"/>
                    </a:cubicBezTo>
                    <a:cubicBezTo>
                      <a:pt x="315" y="212"/>
                      <a:pt x="220" y="212"/>
                      <a:pt x="220" y="212"/>
                    </a:cubicBezTo>
                    <a:cubicBezTo>
                      <a:pt x="220" y="164"/>
                      <a:pt x="189" y="122"/>
                      <a:pt x="146" y="107"/>
                    </a:cubicBezTo>
                    <a:cubicBezTo>
                      <a:pt x="160" y="96"/>
                      <a:pt x="169" y="79"/>
                      <a:pt x="169" y="60"/>
                    </a:cubicBezTo>
                    <a:cubicBezTo>
                      <a:pt x="169" y="27"/>
                      <a:pt x="143" y="0"/>
                      <a:pt x="110" y="0"/>
                    </a:cubicBezTo>
                    <a:cubicBezTo>
                      <a:pt x="77" y="0"/>
                      <a:pt x="50" y="27"/>
                      <a:pt x="50" y="60"/>
                    </a:cubicBezTo>
                    <a:cubicBezTo>
                      <a:pt x="50" y="79"/>
                      <a:pt x="59" y="96"/>
                      <a:pt x="74" y="107"/>
                    </a:cubicBezTo>
                    <a:cubicBezTo>
                      <a:pt x="31" y="122"/>
                      <a:pt x="0" y="163"/>
                      <a:pt x="0" y="211"/>
                    </a:cubicBezTo>
                  </a:path>
                </a:pathLst>
              </a:custGeom>
              <a:noFill/>
              <a:ln w="25400" cap="rnd">
                <a:solidFill>
                  <a:srgbClr val="0021A5"/>
                </a:solidFill>
                <a:prstDash val="solid"/>
                <a:round/>
                <a:headEnd/>
                <a:tailEnd/>
              </a:ln>
            </p:spPr>
            <p:txBody>
              <a:bodyPr/>
              <a:lstStyle/>
              <a:p>
                <a:endParaRPr lang="en-US"/>
              </a:p>
            </p:txBody>
          </p:sp>
          <p:sp>
            <p:nvSpPr>
              <p:cNvPr id="54522" name="Rectangle 250"/>
              <p:cNvSpPr>
                <a:spLocks noChangeArrowheads="1"/>
              </p:cNvSpPr>
              <p:nvPr/>
            </p:nvSpPr>
            <p:spPr bwMode="auto">
              <a:xfrm>
                <a:off x="672" y="1209"/>
                <a:ext cx="339" cy="339"/>
              </a:xfrm>
              <a:prstGeom prst="rect">
                <a:avLst/>
              </a:prstGeom>
              <a:noFill/>
              <a:ln w="25400">
                <a:solidFill>
                  <a:srgbClr val="0021A5"/>
                </a:solidFill>
                <a:miter lim="800000"/>
                <a:headEnd/>
                <a:tailEnd/>
              </a:ln>
            </p:spPr>
            <p:txBody>
              <a:bodyPr/>
              <a:lstStyle/>
              <a:p>
                <a:endParaRPr lang="en-US"/>
              </a:p>
            </p:txBody>
          </p:sp>
          <p:sp>
            <p:nvSpPr>
              <p:cNvPr id="54523" name="Rectangle 251"/>
              <p:cNvSpPr>
                <a:spLocks noChangeArrowheads="1"/>
              </p:cNvSpPr>
              <p:nvPr/>
            </p:nvSpPr>
            <p:spPr bwMode="auto">
              <a:xfrm>
                <a:off x="267" y="1209"/>
                <a:ext cx="339" cy="339"/>
              </a:xfrm>
              <a:prstGeom prst="rect">
                <a:avLst/>
              </a:prstGeom>
              <a:noFill/>
              <a:ln w="25400">
                <a:solidFill>
                  <a:srgbClr val="0021A5"/>
                </a:solidFill>
                <a:miter lim="800000"/>
                <a:headEnd/>
                <a:tailEnd/>
              </a:ln>
            </p:spPr>
            <p:txBody>
              <a:bodyPr/>
              <a:lstStyle/>
              <a:p>
                <a:endParaRPr lang="en-US"/>
              </a:p>
            </p:txBody>
          </p:sp>
        </p:grpSp>
        <p:sp>
          <p:nvSpPr>
            <p:cNvPr id="54524" name="Line 252"/>
            <p:cNvSpPr>
              <a:spLocks noChangeShapeType="1"/>
            </p:cNvSpPr>
            <p:nvPr/>
          </p:nvSpPr>
          <p:spPr bwMode="auto">
            <a:xfrm>
              <a:off x="3107" y="1272"/>
              <a:ext cx="568" cy="0"/>
            </a:xfrm>
            <a:prstGeom prst="line">
              <a:avLst/>
            </a:prstGeom>
            <a:noFill/>
            <a:ln w="9525" cap="rnd">
              <a:solidFill>
                <a:srgbClr val="D20000"/>
              </a:solidFill>
              <a:round/>
              <a:headEnd/>
              <a:tailEnd/>
            </a:ln>
          </p:spPr>
          <p:txBody>
            <a:bodyPr/>
            <a:lstStyle/>
            <a:p>
              <a:endParaRPr lang="en-US"/>
            </a:p>
          </p:txBody>
        </p:sp>
        <p:sp>
          <p:nvSpPr>
            <p:cNvPr id="54525" name="Rectangle 253"/>
            <p:cNvSpPr>
              <a:spLocks noChangeArrowheads="1"/>
            </p:cNvSpPr>
            <p:nvPr/>
          </p:nvSpPr>
          <p:spPr bwMode="auto">
            <a:xfrm>
              <a:off x="3279" y="852"/>
              <a:ext cx="255" cy="89"/>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SCADA</a:t>
              </a:r>
              <a:endParaRPr lang="en-US" sz="800">
                <a:latin typeface="Helvetica" pitchFamily="34" charset="0"/>
              </a:endParaRPr>
            </a:p>
          </p:txBody>
        </p:sp>
        <p:sp>
          <p:nvSpPr>
            <p:cNvPr id="54526" name="Rectangle 254"/>
            <p:cNvSpPr>
              <a:spLocks noChangeArrowheads="1"/>
            </p:cNvSpPr>
            <p:nvPr/>
          </p:nvSpPr>
          <p:spPr bwMode="auto">
            <a:xfrm>
              <a:off x="4118" y="825"/>
              <a:ext cx="161"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EMS</a:t>
              </a:r>
              <a:endParaRPr lang="en-US" sz="800">
                <a:latin typeface="Helvetica" pitchFamily="34" charset="0"/>
              </a:endParaRPr>
            </a:p>
          </p:txBody>
        </p:sp>
        <p:sp>
          <p:nvSpPr>
            <p:cNvPr id="54527" name="Rectangle 255"/>
            <p:cNvSpPr>
              <a:spLocks noChangeArrowheads="1"/>
            </p:cNvSpPr>
            <p:nvPr/>
          </p:nvSpPr>
          <p:spPr bwMode="auto">
            <a:xfrm>
              <a:off x="4669" y="1098"/>
              <a:ext cx="490" cy="88"/>
            </a:xfrm>
            <a:prstGeom prst="rect">
              <a:avLst/>
            </a:prstGeom>
            <a:noFill/>
            <a:ln w="9525">
              <a:noFill/>
              <a:miter lim="800000"/>
              <a:headEnd/>
              <a:tailEnd/>
            </a:ln>
          </p:spPr>
          <p:txBody>
            <a:bodyPr wrap="none" lIns="0" tIns="0" rIns="0" bIns="0">
              <a:spAutoFit/>
            </a:bodyPr>
            <a:lstStyle/>
            <a:p>
              <a:pPr>
                <a:spcBef>
                  <a:spcPct val="50000"/>
                </a:spcBef>
              </a:pPr>
              <a:r>
                <a:rPr lang="en-US" sz="800">
                  <a:solidFill>
                    <a:srgbClr val="000000"/>
                  </a:solidFill>
                </a:rPr>
                <a:t>ASSET MGMT</a:t>
              </a:r>
              <a:endParaRPr lang="en-US" sz="800">
                <a:latin typeface="Helvetica" pitchFamily="34" charset="0"/>
              </a:endParaRPr>
            </a:p>
          </p:txBody>
        </p:sp>
      </p:grpSp>
      <p:sp>
        <p:nvSpPr>
          <p:cNvPr id="54528" name="AutoShape 256"/>
          <p:cNvSpPr>
            <a:spLocks noChangeArrowheads="1"/>
          </p:cNvSpPr>
          <p:nvPr/>
        </p:nvSpPr>
        <p:spPr bwMode="auto">
          <a:xfrm>
            <a:off x="4114800" y="2498725"/>
            <a:ext cx="504825" cy="792163"/>
          </a:xfrm>
          <a:prstGeom prst="rightArrow">
            <a:avLst>
              <a:gd name="adj1" fmla="val 46694"/>
              <a:gd name="adj2" fmla="val 50412"/>
            </a:avLst>
          </a:prstGeom>
          <a:solidFill>
            <a:srgbClr val="969696"/>
          </a:solidFill>
          <a:ln w="9525">
            <a:noFill/>
            <a:miter lim="800000"/>
            <a:headEnd/>
            <a:tailEnd/>
          </a:ln>
          <a:effectLst/>
        </p:spPr>
        <p:txBody>
          <a:bodyPr wrap="none" anchor="ctr"/>
          <a:lstStyle/>
          <a:p>
            <a:endParaRPr lang="en-US"/>
          </a:p>
        </p:txBody>
      </p:sp>
      <p:sp>
        <p:nvSpPr>
          <p:cNvPr id="54529" name="Rectangle 257"/>
          <p:cNvSpPr>
            <a:spLocks noChangeArrowheads="1"/>
          </p:cNvSpPr>
          <p:nvPr/>
        </p:nvSpPr>
        <p:spPr bwMode="auto">
          <a:xfrm>
            <a:off x="5045075" y="927100"/>
            <a:ext cx="1584325" cy="366713"/>
          </a:xfrm>
          <a:prstGeom prst="rect">
            <a:avLst/>
          </a:prstGeom>
          <a:noFill/>
          <a:ln w="9525">
            <a:noFill/>
            <a:miter lim="800000"/>
            <a:headEnd/>
            <a:tailEnd/>
          </a:ln>
          <a:effectLst/>
        </p:spPr>
        <p:txBody>
          <a:bodyPr anchor="ctr">
            <a:spAutoFit/>
          </a:bodyPr>
          <a:lstStyle/>
          <a:p>
            <a:pPr algn="l"/>
            <a:r>
              <a:rPr lang="en-US" b="1" dirty="0"/>
              <a:t>To …</a:t>
            </a:r>
          </a:p>
        </p:txBody>
      </p:sp>
      <p:pic>
        <p:nvPicPr>
          <p:cNvPr id="54531" name="Picture 259" descr="lock"/>
          <p:cNvPicPr>
            <a:picLocks noChangeAspect="1" noChangeArrowheads="1"/>
          </p:cNvPicPr>
          <p:nvPr/>
        </p:nvPicPr>
        <p:blipFill>
          <a:blip r:embed="rId4" cstate="print"/>
          <a:srcRect l="26666" t="20000" r="28889" b="17778"/>
          <a:stretch>
            <a:fillRect/>
          </a:stretch>
        </p:blipFill>
        <p:spPr bwMode="auto">
          <a:xfrm>
            <a:off x="5638800" y="2895600"/>
            <a:ext cx="381000" cy="533400"/>
          </a:xfrm>
          <a:prstGeom prst="rect">
            <a:avLst/>
          </a:prstGeom>
          <a:noFill/>
        </p:spPr>
      </p:pic>
      <p:pic>
        <p:nvPicPr>
          <p:cNvPr id="54532" name="Picture 260" descr="lock"/>
          <p:cNvPicPr>
            <a:picLocks noChangeAspect="1" noChangeArrowheads="1"/>
          </p:cNvPicPr>
          <p:nvPr/>
        </p:nvPicPr>
        <p:blipFill>
          <a:blip r:embed="rId4" cstate="print"/>
          <a:srcRect l="26666" t="20000" r="28889" b="17778"/>
          <a:stretch>
            <a:fillRect/>
          </a:stretch>
        </p:blipFill>
        <p:spPr bwMode="auto">
          <a:xfrm>
            <a:off x="6858000" y="2362200"/>
            <a:ext cx="381000" cy="533400"/>
          </a:xfrm>
          <a:prstGeom prst="rect">
            <a:avLst/>
          </a:prstGeom>
          <a:noFill/>
        </p:spPr>
      </p:pic>
      <p:sp>
        <p:nvSpPr>
          <p:cNvPr id="54534" name="Rectangle 262"/>
          <p:cNvSpPr>
            <a:spLocks noChangeArrowheads="1"/>
          </p:cNvSpPr>
          <p:nvPr/>
        </p:nvSpPr>
        <p:spPr bwMode="auto">
          <a:xfrm>
            <a:off x="1371600" y="-25400"/>
            <a:ext cx="7772400" cy="635000"/>
          </a:xfrm>
          <a:prstGeom prst="rect">
            <a:avLst/>
          </a:prstGeom>
          <a:noFill/>
          <a:ln w="9525">
            <a:noFill/>
            <a:miter lim="800000"/>
            <a:headEnd/>
            <a:tailEnd/>
          </a:ln>
          <a:effectLst/>
        </p:spPr>
        <p:txBody>
          <a:bodyPr lIns="91429" tIns="45714" rIns="91429" bIns="45714" anchor="ctr"/>
          <a:lstStyle/>
          <a:p>
            <a:pPr algn="ctr">
              <a:lnSpc>
                <a:spcPct val="70000"/>
              </a:lnSpc>
            </a:pPr>
            <a:r>
              <a:rPr lang="en-US" sz="2200" b="1" dirty="0"/>
              <a:t>Substation Automation</a:t>
            </a:r>
          </a:p>
        </p:txBody>
      </p:sp>
      <p:sp>
        <p:nvSpPr>
          <p:cNvPr id="54536" name="Text Box 264"/>
          <p:cNvSpPr txBox="1">
            <a:spLocks noChangeArrowheads="1"/>
          </p:cNvSpPr>
          <p:nvPr/>
        </p:nvSpPr>
        <p:spPr bwMode="auto">
          <a:xfrm>
            <a:off x="457200" y="4895850"/>
            <a:ext cx="8001000" cy="1733550"/>
          </a:xfrm>
          <a:prstGeom prst="rect">
            <a:avLst/>
          </a:prstGeom>
          <a:solidFill>
            <a:schemeClr val="hlink"/>
          </a:solidFill>
          <a:ln w="9525" algn="ctr">
            <a:solidFill>
              <a:schemeClr val="bg2"/>
            </a:solidFill>
            <a:miter lim="800000"/>
            <a:headEnd/>
            <a:tailEnd/>
          </a:ln>
          <a:effectLst>
            <a:outerShdw dist="35921" dir="2700000" algn="ctr" rotWithShape="0">
              <a:srgbClr val="434343">
                <a:alpha val="50000"/>
              </a:srgbClr>
            </a:outerShdw>
          </a:effectLst>
        </p:spPr>
        <p:txBody>
          <a:bodyPr lIns="137160" tIns="91440" bIns="91440">
            <a:spAutoFit/>
          </a:bodyPr>
          <a:lstStyle/>
          <a:p>
            <a:pPr marL="227013" indent="-227013" algn="l">
              <a:spcBef>
                <a:spcPct val="20000"/>
              </a:spcBef>
            </a:pPr>
            <a:r>
              <a:rPr lang="en-US" b="1">
                <a:solidFill>
                  <a:schemeClr val="bg2"/>
                </a:solidFill>
              </a:rPr>
              <a:t>IED (Controls and Relays) integration increases productivity: </a:t>
            </a:r>
          </a:p>
          <a:p>
            <a:pPr marL="227013" indent="-227013" algn="l">
              <a:spcBef>
                <a:spcPct val="20000"/>
              </a:spcBef>
              <a:buFontTx/>
              <a:buChar char="•"/>
            </a:pPr>
            <a:r>
              <a:rPr lang="en-US" b="1">
                <a:solidFill>
                  <a:schemeClr val="bg2"/>
                </a:solidFill>
              </a:rPr>
              <a:t>Connects stranded islands of information with universal protocol translation</a:t>
            </a:r>
          </a:p>
          <a:p>
            <a:pPr marL="227013" indent="-227013" algn="l">
              <a:spcBef>
                <a:spcPct val="20000"/>
              </a:spcBef>
              <a:buFontTx/>
              <a:buChar char="•"/>
            </a:pPr>
            <a:r>
              <a:rPr lang="en-US" b="1">
                <a:solidFill>
                  <a:schemeClr val="bg2"/>
                </a:solidFill>
              </a:rPr>
              <a:t>Centralizes access to all devices for security and efficiency</a:t>
            </a:r>
          </a:p>
          <a:p>
            <a:pPr marL="227013" indent="-227013" algn="l">
              <a:spcBef>
                <a:spcPct val="20000"/>
              </a:spcBef>
              <a:buFontTx/>
              <a:buChar char="•"/>
            </a:pPr>
            <a:r>
              <a:rPr lang="en-US" b="1">
                <a:solidFill>
                  <a:schemeClr val="bg2"/>
                </a:solidFill>
              </a:rPr>
              <a:t>Eliminates redundant communication infrastructure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rc 2"/>
          <p:cNvSpPr>
            <a:spLocks/>
          </p:cNvSpPr>
          <p:nvPr/>
        </p:nvSpPr>
        <p:spPr bwMode="auto">
          <a:xfrm>
            <a:off x="762000" y="1828800"/>
            <a:ext cx="7394575" cy="3797300"/>
          </a:xfrm>
          <a:custGeom>
            <a:avLst/>
            <a:gdLst>
              <a:gd name="T0" fmla="*/ 0 w 21784"/>
              <a:gd name="T1" fmla="*/ 174 h 21793"/>
              <a:gd name="T2" fmla="*/ 7394236 w 21784"/>
              <a:gd name="T3" fmla="*/ 3797300 h 21793"/>
              <a:gd name="T4" fmla="*/ 62459 w 21784"/>
              <a:gd name="T5" fmla="*/ 3763671 h 21793"/>
              <a:gd name="T6" fmla="*/ 0 60000 65536"/>
              <a:gd name="T7" fmla="*/ 0 60000 65536"/>
              <a:gd name="T8" fmla="*/ 0 60000 65536"/>
              <a:gd name="T9" fmla="*/ 0 w 21784"/>
              <a:gd name="T10" fmla="*/ 0 h 21793"/>
              <a:gd name="T11" fmla="*/ 21784 w 21784"/>
              <a:gd name="T12" fmla="*/ 21793 h 21793"/>
            </a:gdLst>
            <a:ahLst/>
            <a:cxnLst>
              <a:cxn ang="T6">
                <a:pos x="T0" y="T1"/>
              </a:cxn>
              <a:cxn ang="T7">
                <a:pos x="T2" y="T3"/>
              </a:cxn>
              <a:cxn ang="T8">
                <a:pos x="T4" y="T5"/>
              </a:cxn>
            </a:cxnLst>
            <a:rect l="T9" t="T10" r="T11" b="T12"/>
            <a:pathLst>
              <a:path w="21784" h="21793" fill="none" extrusionOk="0">
                <a:moveTo>
                  <a:pt x="-1" y="0"/>
                </a:moveTo>
                <a:cubicBezTo>
                  <a:pt x="61" y="0"/>
                  <a:pt x="122" y="-1"/>
                  <a:pt x="184" y="0"/>
                </a:cubicBezTo>
                <a:cubicBezTo>
                  <a:pt x="12113" y="0"/>
                  <a:pt x="21784" y="9670"/>
                  <a:pt x="21784" y="21600"/>
                </a:cubicBezTo>
                <a:cubicBezTo>
                  <a:pt x="21784" y="21664"/>
                  <a:pt x="21783" y="21728"/>
                  <a:pt x="21783" y="21793"/>
                </a:cubicBezTo>
              </a:path>
              <a:path w="21784" h="21793" stroke="0" extrusionOk="0">
                <a:moveTo>
                  <a:pt x="-1" y="0"/>
                </a:moveTo>
                <a:cubicBezTo>
                  <a:pt x="61" y="0"/>
                  <a:pt x="122" y="-1"/>
                  <a:pt x="184" y="0"/>
                </a:cubicBezTo>
                <a:cubicBezTo>
                  <a:pt x="12113" y="0"/>
                  <a:pt x="21784" y="9670"/>
                  <a:pt x="21784" y="21600"/>
                </a:cubicBezTo>
                <a:cubicBezTo>
                  <a:pt x="21784" y="21664"/>
                  <a:pt x="21783" y="21728"/>
                  <a:pt x="21783" y="21793"/>
                </a:cubicBezTo>
                <a:lnTo>
                  <a:pt x="184" y="21600"/>
                </a:lnTo>
                <a:close/>
              </a:path>
            </a:pathLst>
          </a:custGeom>
          <a:solidFill>
            <a:srgbClr val="DDE0FF">
              <a:alpha val="79999"/>
            </a:srgbClr>
          </a:solidFill>
          <a:ln w="9525">
            <a:solidFill>
              <a:srgbClr val="C0C0C0"/>
            </a:solidFill>
            <a:round/>
            <a:headEnd/>
            <a:tailEnd/>
          </a:ln>
        </p:spPr>
        <p:txBody>
          <a:bodyPr wrap="none" anchor="ctr"/>
          <a:lstStyle/>
          <a:p>
            <a:endParaRPr lang="en-US"/>
          </a:p>
        </p:txBody>
      </p:sp>
      <p:sp>
        <p:nvSpPr>
          <p:cNvPr id="12291" name="Arc 3"/>
          <p:cNvSpPr>
            <a:spLocks/>
          </p:cNvSpPr>
          <p:nvPr/>
        </p:nvSpPr>
        <p:spPr bwMode="auto">
          <a:xfrm>
            <a:off x="760413" y="2697163"/>
            <a:ext cx="4630737" cy="2894012"/>
          </a:xfrm>
          <a:custGeom>
            <a:avLst/>
            <a:gdLst>
              <a:gd name="T0" fmla="*/ 30872 w 21600"/>
              <a:gd name="T1" fmla="*/ 0 h 21661"/>
              <a:gd name="T2" fmla="*/ 4630737 w 21600"/>
              <a:gd name="T3" fmla="*/ 2894012 h 21661"/>
              <a:gd name="T4" fmla="*/ 0 w 21600"/>
              <a:gd name="T5" fmla="*/ 2885862 h 21661"/>
              <a:gd name="T6" fmla="*/ 0 60000 65536"/>
              <a:gd name="T7" fmla="*/ 0 60000 65536"/>
              <a:gd name="T8" fmla="*/ 0 60000 65536"/>
              <a:gd name="T9" fmla="*/ 0 w 21600"/>
              <a:gd name="T10" fmla="*/ 0 h 21661"/>
              <a:gd name="T11" fmla="*/ 21600 w 21600"/>
              <a:gd name="T12" fmla="*/ 21661 h 21661"/>
            </a:gdLst>
            <a:ahLst/>
            <a:cxnLst>
              <a:cxn ang="T6">
                <a:pos x="T0" y="T1"/>
              </a:cxn>
              <a:cxn ang="T7">
                <a:pos x="T2" y="T3"/>
              </a:cxn>
              <a:cxn ang="T8">
                <a:pos x="T4" y="T5"/>
              </a:cxn>
            </a:cxnLst>
            <a:rect l="T9" t="T10" r="T11" b="T12"/>
            <a:pathLst>
              <a:path w="21600" h="21661" fill="none" extrusionOk="0">
                <a:moveTo>
                  <a:pt x="143" y="0"/>
                </a:moveTo>
                <a:cubicBezTo>
                  <a:pt x="12016" y="79"/>
                  <a:pt x="21600" y="9726"/>
                  <a:pt x="21600" y="21600"/>
                </a:cubicBezTo>
                <a:cubicBezTo>
                  <a:pt x="21600" y="21620"/>
                  <a:pt x="21599" y="21640"/>
                  <a:pt x="21599" y="21660"/>
                </a:cubicBezTo>
              </a:path>
              <a:path w="21600" h="21661" stroke="0" extrusionOk="0">
                <a:moveTo>
                  <a:pt x="143" y="0"/>
                </a:moveTo>
                <a:cubicBezTo>
                  <a:pt x="12016" y="79"/>
                  <a:pt x="21600" y="9726"/>
                  <a:pt x="21600" y="21600"/>
                </a:cubicBezTo>
                <a:cubicBezTo>
                  <a:pt x="21600" y="21620"/>
                  <a:pt x="21599" y="21640"/>
                  <a:pt x="21599" y="21660"/>
                </a:cubicBezTo>
                <a:lnTo>
                  <a:pt x="0" y="21600"/>
                </a:lnTo>
                <a:close/>
              </a:path>
            </a:pathLst>
          </a:custGeom>
          <a:solidFill>
            <a:srgbClr val="CCECFF">
              <a:alpha val="79999"/>
            </a:srgbClr>
          </a:solidFill>
          <a:ln w="9525">
            <a:solidFill>
              <a:srgbClr val="B2B2B2"/>
            </a:solidFill>
            <a:round/>
            <a:headEnd/>
            <a:tailEnd/>
          </a:ln>
        </p:spPr>
        <p:txBody>
          <a:bodyPr wrap="none" anchor="ctr"/>
          <a:lstStyle/>
          <a:p>
            <a:endParaRPr lang="en-US"/>
          </a:p>
        </p:txBody>
      </p:sp>
      <p:sp>
        <p:nvSpPr>
          <p:cNvPr id="12292" name="Line 4"/>
          <p:cNvSpPr>
            <a:spLocks noChangeShapeType="1"/>
          </p:cNvSpPr>
          <p:nvPr/>
        </p:nvSpPr>
        <p:spPr bwMode="auto">
          <a:xfrm flipV="1">
            <a:off x="733425" y="5607050"/>
            <a:ext cx="7764463" cy="9525"/>
          </a:xfrm>
          <a:prstGeom prst="line">
            <a:avLst/>
          </a:prstGeom>
          <a:noFill/>
          <a:ln w="12700">
            <a:solidFill>
              <a:srgbClr val="000000"/>
            </a:solidFill>
            <a:round/>
            <a:headEnd/>
            <a:tailEnd type="triangle" w="med" len="med"/>
          </a:ln>
        </p:spPr>
        <p:txBody>
          <a:bodyPr/>
          <a:lstStyle/>
          <a:p>
            <a:endParaRPr lang="en-US"/>
          </a:p>
        </p:txBody>
      </p:sp>
      <p:sp>
        <p:nvSpPr>
          <p:cNvPr id="12293" name="Line 5"/>
          <p:cNvSpPr>
            <a:spLocks noChangeShapeType="1"/>
          </p:cNvSpPr>
          <p:nvPr/>
        </p:nvSpPr>
        <p:spPr bwMode="auto">
          <a:xfrm flipV="1">
            <a:off x="757238" y="1524000"/>
            <a:ext cx="4762" cy="4078288"/>
          </a:xfrm>
          <a:prstGeom prst="line">
            <a:avLst/>
          </a:prstGeom>
          <a:noFill/>
          <a:ln w="12700">
            <a:solidFill>
              <a:schemeClr val="tx1"/>
            </a:solidFill>
            <a:round/>
            <a:headEnd/>
            <a:tailEnd type="triangle" w="med" len="med"/>
          </a:ln>
        </p:spPr>
        <p:txBody>
          <a:bodyPr/>
          <a:lstStyle/>
          <a:p>
            <a:endParaRPr lang="en-US"/>
          </a:p>
        </p:txBody>
      </p:sp>
      <p:sp>
        <p:nvSpPr>
          <p:cNvPr id="12294" name="Arc 6"/>
          <p:cNvSpPr>
            <a:spLocks/>
          </p:cNvSpPr>
          <p:nvPr/>
        </p:nvSpPr>
        <p:spPr bwMode="auto">
          <a:xfrm>
            <a:off x="773113" y="3784600"/>
            <a:ext cx="2762250" cy="1814513"/>
          </a:xfrm>
          <a:custGeom>
            <a:avLst/>
            <a:gdLst>
              <a:gd name="T0" fmla="*/ 0 w 21600"/>
              <a:gd name="T1" fmla="*/ 0 h 21600"/>
              <a:gd name="T2" fmla="*/ 2762250 w 21600"/>
              <a:gd name="T3" fmla="*/ 1807541 h 21600"/>
              <a:gd name="T4" fmla="*/ 0 w 21600"/>
              <a:gd name="T5" fmla="*/ 1814513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896" y="0"/>
                  <a:pt x="21554" y="9620"/>
                  <a:pt x="21599" y="21517"/>
                </a:cubicBezTo>
              </a:path>
              <a:path w="21600" h="21600" stroke="0" extrusionOk="0">
                <a:moveTo>
                  <a:pt x="-1" y="0"/>
                </a:moveTo>
                <a:cubicBezTo>
                  <a:pt x="11896" y="0"/>
                  <a:pt x="21554" y="9620"/>
                  <a:pt x="21599" y="21517"/>
                </a:cubicBezTo>
                <a:lnTo>
                  <a:pt x="0" y="21600"/>
                </a:lnTo>
                <a:close/>
              </a:path>
            </a:pathLst>
          </a:custGeom>
          <a:solidFill>
            <a:srgbClr val="DCEFF0">
              <a:alpha val="79999"/>
            </a:srgbClr>
          </a:solidFill>
          <a:ln w="9525">
            <a:solidFill>
              <a:srgbClr val="B2B2B2"/>
            </a:solidFill>
            <a:round/>
            <a:headEnd/>
            <a:tailEnd/>
          </a:ln>
        </p:spPr>
        <p:txBody>
          <a:bodyPr wrap="none" anchor="ctr"/>
          <a:lstStyle/>
          <a:p>
            <a:endParaRPr lang="en-US"/>
          </a:p>
        </p:txBody>
      </p:sp>
      <p:sp>
        <p:nvSpPr>
          <p:cNvPr id="12295" name="Text Box 7"/>
          <p:cNvSpPr txBox="1">
            <a:spLocks noChangeArrowheads="1"/>
          </p:cNvSpPr>
          <p:nvPr/>
        </p:nvSpPr>
        <p:spPr bwMode="auto">
          <a:xfrm>
            <a:off x="1493838" y="5243513"/>
            <a:ext cx="1123950" cy="366712"/>
          </a:xfrm>
          <a:prstGeom prst="rect">
            <a:avLst/>
          </a:prstGeom>
          <a:noFill/>
          <a:ln w="9525">
            <a:noFill/>
            <a:miter lim="800000"/>
            <a:headEnd/>
            <a:tailEnd/>
          </a:ln>
        </p:spPr>
        <p:txBody>
          <a:bodyPr wrap="none">
            <a:spAutoFit/>
          </a:bodyPr>
          <a:lstStyle/>
          <a:p>
            <a:pPr algn="ctr" eaLnBrk="0" hangingPunct="0">
              <a:spcBef>
                <a:spcPct val="0"/>
              </a:spcBef>
              <a:spcAft>
                <a:spcPct val="0"/>
              </a:spcAft>
              <a:buClrTx/>
              <a:buFontTx/>
              <a:buNone/>
            </a:pPr>
            <a:r>
              <a:rPr lang="en-US" sz="1800" b="1">
                <a:solidFill>
                  <a:srgbClr val="A50021"/>
                </a:solidFill>
              </a:rPr>
              <a:t>Reactive</a:t>
            </a:r>
          </a:p>
        </p:txBody>
      </p:sp>
      <p:sp>
        <p:nvSpPr>
          <p:cNvPr id="12296" name="Text Box 8"/>
          <p:cNvSpPr txBox="1">
            <a:spLocks noChangeArrowheads="1"/>
          </p:cNvSpPr>
          <p:nvPr/>
        </p:nvSpPr>
        <p:spPr bwMode="auto">
          <a:xfrm>
            <a:off x="3806825" y="5241925"/>
            <a:ext cx="1212850" cy="366713"/>
          </a:xfrm>
          <a:prstGeom prst="rect">
            <a:avLst/>
          </a:prstGeom>
          <a:noFill/>
          <a:ln w="9525">
            <a:noFill/>
            <a:miter lim="800000"/>
            <a:headEnd/>
            <a:tailEnd/>
          </a:ln>
        </p:spPr>
        <p:txBody>
          <a:bodyPr wrap="none">
            <a:spAutoFit/>
          </a:bodyPr>
          <a:lstStyle/>
          <a:p>
            <a:pPr algn="ctr" eaLnBrk="0" hangingPunct="0">
              <a:spcBef>
                <a:spcPct val="0"/>
              </a:spcBef>
              <a:spcAft>
                <a:spcPct val="0"/>
              </a:spcAft>
              <a:buClrTx/>
              <a:buFontTx/>
              <a:buNone/>
            </a:pPr>
            <a:r>
              <a:rPr lang="en-US" sz="1800" b="1">
                <a:solidFill>
                  <a:srgbClr val="A50021"/>
                </a:solidFill>
              </a:rPr>
              <a:t>Proactive</a:t>
            </a:r>
          </a:p>
        </p:txBody>
      </p:sp>
      <p:sp>
        <p:nvSpPr>
          <p:cNvPr id="12297" name="Text Box 9"/>
          <p:cNvSpPr txBox="1">
            <a:spLocks noChangeArrowheads="1"/>
          </p:cNvSpPr>
          <p:nvPr/>
        </p:nvSpPr>
        <p:spPr bwMode="auto">
          <a:xfrm>
            <a:off x="5646738" y="5230813"/>
            <a:ext cx="2533650" cy="366712"/>
          </a:xfrm>
          <a:prstGeom prst="rect">
            <a:avLst/>
          </a:prstGeom>
          <a:noFill/>
          <a:ln w="9525">
            <a:noFill/>
            <a:miter lim="800000"/>
            <a:headEnd/>
            <a:tailEnd/>
          </a:ln>
        </p:spPr>
        <p:txBody>
          <a:bodyPr>
            <a:spAutoFit/>
          </a:bodyPr>
          <a:lstStyle/>
          <a:p>
            <a:pPr algn="ctr" eaLnBrk="0" hangingPunct="0">
              <a:spcBef>
                <a:spcPct val="0"/>
              </a:spcBef>
              <a:spcAft>
                <a:spcPct val="0"/>
              </a:spcAft>
              <a:buClrTx/>
              <a:buFontTx/>
              <a:buNone/>
            </a:pPr>
            <a:r>
              <a:rPr lang="en-US" sz="1800" b="1">
                <a:solidFill>
                  <a:srgbClr val="A50021"/>
                </a:solidFill>
              </a:rPr>
              <a:t>Diagnostic/Analytic</a:t>
            </a:r>
          </a:p>
        </p:txBody>
      </p:sp>
      <p:sp>
        <p:nvSpPr>
          <p:cNvPr id="12298" name="AutoShape 10"/>
          <p:cNvSpPr>
            <a:spLocks noChangeArrowheads="1"/>
          </p:cNvSpPr>
          <p:nvPr/>
        </p:nvSpPr>
        <p:spPr bwMode="auto">
          <a:xfrm rot="-1816218">
            <a:off x="590550" y="3090863"/>
            <a:ext cx="6024563" cy="1093787"/>
          </a:xfrm>
          <a:prstGeom prst="rightArrow">
            <a:avLst>
              <a:gd name="adj1" fmla="val 50000"/>
              <a:gd name="adj2" fmla="val 137700"/>
            </a:avLst>
          </a:prstGeom>
          <a:solidFill>
            <a:srgbClr val="FFFF99">
              <a:alpha val="67058"/>
            </a:srgbClr>
          </a:solidFill>
          <a:ln w="9525">
            <a:solidFill>
              <a:schemeClr val="bg2"/>
            </a:solidFill>
            <a:miter lim="800000"/>
            <a:headEnd/>
            <a:tailEnd/>
          </a:ln>
        </p:spPr>
        <p:txBody>
          <a:bodyPr wrap="none" anchor="ctr"/>
          <a:lstStyle/>
          <a:p>
            <a:endParaRPr lang="en-US"/>
          </a:p>
        </p:txBody>
      </p:sp>
      <p:sp>
        <p:nvSpPr>
          <p:cNvPr id="12299" name="Text Box 11"/>
          <p:cNvSpPr txBox="1">
            <a:spLocks noChangeArrowheads="1"/>
          </p:cNvSpPr>
          <p:nvPr/>
        </p:nvSpPr>
        <p:spPr bwMode="auto">
          <a:xfrm>
            <a:off x="1801813" y="4603750"/>
            <a:ext cx="2571750" cy="366713"/>
          </a:xfrm>
          <a:prstGeom prst="rect">
            <a:avLst/>
          </a:prstGeom>
          <a:noFill/>
          <a:ln w="9525">
            <a:noFill/>
            <a:miter lim="800000"/>
            <a:headEnd/>
            <a:tailEnd/>
          </a:ln>
        </p:spPr>
        <p:txBody>
          <a:bodyPr wrap="none">
            <a:spAutoFit/>
          </a:bodyPr>
          <a:lstStyle/>
          <a:p>
            <a:pPr eaLnBrk="0" hangingPunct="0">
              <a:spcBef>
                <a:spcPct val="0"/>
              </a:spcBef>
              <a:spcAft>
                <a:spcPct val="0"/>
              </a:spcAft>
              <a:buClrTx/>
              <a:buFontTx/>
              <a:buNone/>
            </a:pPr>
            <a:r>
              <a:rPr lang="en-US" sz="1800" b="1">
                <a:solidFill>
                  <a:srgbClr val="14579E"/>
                </a:solidFill>
              </a:rPr>
              <a:t>Reactive Maintenance</a:t>
            </a:r>
          </a:p>
        </p:txBody>
      </p:sp>
      <p:sp>
        <p:nvSpPr>
          <p:cNvPr id="12300" name="Text Box 12"/>
          <p:cNvSpPr txBox="1">
            <a:spLocks noChangeArrowheads="1"/>
          </p:cNvSpPr>
          <p:nvPr/>
        </p:nvSpPr>
        <p:spPr bwMode="auto">
          <a:xfrm>
            <a:off x="1801813" y="4916488"/>
            <a:ext cx="2214562" cy="304800"/>
          </a:xfrm>
          <a:prstGeom prst="rect">
            <a:avLst/>
          </a:prstGeom>
          <a:noFill/>
          <a:ln w="9525">
            <a:noFill/>
            <a:miter lim="800000"/>
            <a:headEnd/>
            <a:tailEnd/>
          </a:ln>
        </p:spPr>
        <p:txBody>
          <a:bodyPr wrap="none">
            <a:spAutoFit/>
          </a:bodyPr>
          <a:lstStyle/>
          <a:p>
            <a:pPr eaLnBrk="0" hangingPunct="0">
              <a:spcBef>
                <a:spcPct val="0"/>
              </a:spcBef>
              <a:spcAft>
                <a:spcPct val="0"/>
              </a:spcAft>
              <a:buClrTx/>
              <a:buFontTx/>
              <a:buNone/>
            </a:pPr>
            <a:r>
              <a:rPr lang="en-US" sz="1400">
                <a:solidFill>
                  <a:srgbClr val="000000"/>
                </a:solidFill>
              </a:rPr>
              <a:t>Service assets as needed</a:t>
            </a:r>
          </a:p>
        </p:txBody>
      </p:sp>
      <p:sp>
        <p:nvSpPr>
          <p:cNvPr id="12301" name="Text Box 13"/>
          <p:cNvSpPr txBox="1">
            <a:spLocks noChangeArrowheads="1"/>
          </p:cNvSpPr>
          <p:nvPr/>
        </p:nvSpPr>
        <p:spPr bwMode="auto">
          <a:xfrm>
            <a:off x="4052888" y="3289300"/>
            <a:ext cx="2787650" cy="366713"/>
          </a:xfrm>
          <a:prstGeom prst="rect">
            <a:avLst/>
          </a:prstGeom>
          <a:noFill/>
          <a:ln w="9525">
            <a:noFill/>
            <a:miter lim="800000"/>
            <a:headEnd/>
            <a:tailEnd/>
          </a:ln>
        </p:spPr>
        <p:txBody>
          <a:bodyPr wrap="none">
            <a:spAutoFit/>
          </a:bodyPr>
          <a:lstStyle/>
          <a:p>
            <a:pPr eaLnBrk="0" hangingPunct="0">
              <a:spcBef>
                <a:spcPct val="0"/>
              </a:spcBef>
              <a:spcAft>
                <a:spcPct val="0"/>
              </a:spcAft>
              <a:buClrTx/>
              <a:buFontTx/>
              <a:buNone/>
            </a:pPr>
            <a:r>
              <a:rPr lang="en-US" sz="1800" b="1">
                <a:solidFill>
                  <a:srgbClr val="14579E"/>
                </a:solidFill>
              </a:rPr>
              <a:t>Preventive Maintenance</a:t>
            </a:r>
          </a:p>
        </p:txBody>
      </p:sp>
      <p:sp>
        <p:nvSpPr>
          <p:cNvPr id="12302" name="Text Box 14"/>
          <p:cNvSpPr txBox="1">
            <a:spLocks noChangeArrowheads="1"/>
          </p:cNvSpPr>
          <p:nvPr/>
        </p:nvSpPr>
        <p:spPr bwMode="auto">
          <a:xfrm>
            <a:off x="5041900" y="2659063"/>
            <a:ext cx="3448050" cy="366712"/>
          </a:xfrm>
          <a:prstGeom prst="rect">
            <a:avLst/>
          </a:prstGeom>
          <a:noFill/>
          <a:ln w="9525">
            <a:noFill/>
            <a:miter lim="800000"/>
            <a:headEnd/>
            <a:tailEnd/>
          </a:ln>
        </p:spPr>
        <p:txBody>
          <a:bodyPr wrap="none">
            <a:spAutoFit/>
          </a:bodyPr>
          <a:lstStyle/>
          <a:p>
            <a:pPr eaLnBrk="0" hangingPunct="0">
              <a:spcBef>
                <a:spcPct val="0"/>
              </a:spcBef>
              <a:spcAft>
                <a:spcPct val="0"/>
              </a:spcAft>
              <a:buClrTx/>
              <a:buFontTx/>
              <a:buNone/>
            </a:pPr>
            <a:r>
              <a:rPr lang="en-US" sz="1800" b="1">
                <a:solidFill>
                  <a:srgbClr val="14579E"/>
                </a:solidFill>
              </a:rPr>
              <a:t>Condition Based Maintenance</a:t>
            </a:r>
          </a:p>
        </p:txBody>
      </p:sp>
      <p:sp>
        <p:nvSpPr>
          <p:cNvPr id="12303" name="Text Box 15"/>
          <p:cNvSpPr txBox="1">
            <a:spLocks noChangeArrowheads="1"/>
          </p:cNvSpPr>
          <p:nvPr/>
        </p:nvSpPr>
        <p:spPr bwMode="auto">
          <a:xfrm>
            <a:off x="4033838" y="3536950"/>
            <a:ext cx="3360737" cy="304800"/>
          </a:xfrm>
          <a:prstGeom prst="rect">
            <a:avLst/>
          </a:prstGeom>
          <a:noFill/>
          <a:ln w="9525">
            <a:noFill/>
            <a:miter lim="800000"/>
            <a:headEnd/>
            <a:tailEnd/>
          </a:ln>
        </p:spPr>
        <p:txBody>
          <a:bodyPr>
            <a:spAutoFit/>
          </a:bodyPr>
          <a:lstStyle/>
          <a:p>
            <a:pPr eaLnBrk="0" hangingPunct="0">
              <a:spcBef>
                <a:spcPct val="0"/>
              </a:spcBef>
              <a:spcAft>
                <a:spcPct val="0"/>
              </a:spcAft>
              <a:buClrTx/>
              <a:buFontTx/>
              <a:buNone/>
            </a:pPr>
            <a:r>
              <a:rPr lang="en-US" sz="1400">
                <a:solidFill>
                  <a:srgbClr val="000000"/>
                </a:solidFill>
              </a:rPr>
              <a:t>Maintenance at a specific frequency</a:t>
            </a:r>
          </a:p>
        </p:txBody>
      </p:sp>
      <p:sp>
        <p:nvSpPr>
          <p:cNvPr id="12304" name="Text Box 16"/>
          <p:cNvSpPr txBox="1">
            <a:spLocks noChangeArrowheads="1"/>
          </p:cNvSpPr>
          <p:nvPr/>
        </p:nvSpPr>
        <p:spPr bwMode="auto">
          <a:xfrm>
            <a:off x="5072063" y="2919413"/>
            <a:ext cx="3662362" cy="304800"/>
          </a:xfrm>
          <a:prstGeom prst="rect">
            <a:avLst/>
          </a:prstGeom>
          <a:noFill/>
          <a:ln w="9525">
            <a:noFill/>
            <a:miter lim="800000"/>
            <a:headEnd/>
            <a:tailEnd/>
          </a:ln>
        </p:spPr>
        <p:txBody>
          <a:bodyPr wrap="none">
            <a:spAutoFit/>
          </a:bodyPr>
          <a:lstStyle/>
          <a:p>
            <a:pPr eaLnBrk="0" hangingPunct="0">
              <a:spcBef>
                <a:spcPct val="0"/>
              </a:spcBef>
              <a:spcAft>
                <a:spcPct val="0"/>
              </a:spcAft>
              <a:buClrTx/>
              <a:buFontTx/>
              <a:buNone/>
            </a:pPr>
            <a:r>
              <a:rPr lang="en-US" sz="1400">
                <a:solidFill>
                  <a:srgbClr val="000000"/>
                </a:solidFill>
              </a:rPr>
              <a:t>Maintain when a potential failure is identified</a:t>
            </a:r>
          </a:p>
        </p:txBody>
      </p:sp>
      <p:sp>
        <p:nvSpPr>
          <p:cNvPr id="12305" name="AutoShape 17"/>
          <p:cNvSpPr>
            <a:spLocks noChangeArrowheads="1"/>
          </p:cNvSpPr>
          <p:nvPr/>
        </p:nvSpPr>
        <p:spPr bwMode="auto">
          <a:xfrm>
            <a:off x="1514475" y="4702175"/>
            <a:ext cx="176213" cy="193675"/>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12306" name="AutoShape 18"/>
          <p:cNvSpPr>
            <a:spLocks noChangeArrowheads="1"/>
          </p:cNvSpPr>
          <p:nvPr/>
        </p:nvSpPr>
        <p:spPr bwMode="auto">
          <a:xfrm>
            <a:off x="3816350" y="3382963"/>
            <a:ext cx="174625" cy="192087"/>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12307" name="AutoShape 19"/>
          <p:cNvSpPr>
            <a:spLocks noChangeArrowheads="1"/>
          </p:cNvSpPr>
          <p:nvPr/>
        </p:nvSpPr>
        <p:spPr bwMode="auto">
          <a:xfrm>
            <a:off x="4813300" y="2786063"/>
            <a:ext cx="176213" cy="193675"/>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12308" name="Rectangle 20"/>
          <p:cNvSpPr>
            <a:spLocks noChangeArrowheads="1"/>
          </p:cNvSpPr>
          <p:nvPr/>
        </p:nvSpPr>
        <p:spPr bwMode="auto">
          <a:xfrm>
            <a:off x="1676400" y="5627688"/>
            <a:ext cx="804863" cy="336550"/>
          </a:xfrm>
          <a:prstGeom prst="rect">
            <a:avLst/>
          </a:prstGeom>
          <a:noFill/>
          <a:ln w="9525">
            <a:noFill/>
            <a:miter lim="800000"/>
            <a:headEnd/>
            <a:tailEnd/>
          </a:ln>
        </p:spPr>
        <p:txBody>
          <a:bodyPr wrap="none">
            <a:spAutoFit/>
          </a:bodyPr>
          <a:lstStyle/>
          <a:p>
            <a:pPr eaLnBrk="0" hangingPunct="0">
              <a:spcBef>
                <a:spcPct val="0"/>
              </a:spcBef>
              <a:spcAft>
                <a:spcPct val="0"/>
              </a:spcAft>
              <a:buClrTx/>
              <a:buFontTx/>
              <a:buNone/>
            </a:pPr>
            <a:r>
              <a:rPr lang="en-US" sz="1600" b="1">
                <a:solidFill>
                  <a:srgbClr val="000000"/>
                </a:solidFill>
              </a:rPr>
              <a:t>1980’s</a:t>
            </a:r>
          </a:p>
        </p:txBody>
      </p:sp>
      <p:sp>
        <p:nvSpPr>
          <p:cNvPr id="12309" name="Rectangle 21"/>
          <p:cNvSpPr>
            <a:spLocks noChangeArrowheads="1"/>
          </p:cNvSpPr>
          <p:nvPr/>
        </p:nvSpPr>
        <p:spPr bwMode="auto">
          <a:xfrm>
            <a:off x="4116388" y="5627688"/>
            <a:ext cx="804862" cy="336550"/>
          </a:xfrm>
          <a:prstGeom prst="rect">
            <a:avLst/>
          </a:prstGeom>
          <a:noFill/>
          <a:ln w="9525">
            <a:noFill/>
            <a:miter lim="800000"/>
            <a:headEnd/>
            <a:tailEnd/>
          </a:ln>
        </p:spPr>
        <p:txBody>
          <a:bodyPr wrap="none">
            <a:spAutoFit/>
          </a:bodyPr>
          <a:lstStyle/>
          <a:p>
            <a:pPr eaLnBrk="0" hangingPunct="0">
              <a:spcBef>
                <a:spcPct val="0"/>
              </a:spcBef>
              <a:spcAft>
                <a:spcPct val="0"/>
              </a:spcAft>
              <a:buClrTx/>
              <a:buFontTx/>
              <a:buNone/>
            </a:pPr>
            <a:r>
              <a:rPr lang="en-US" sz="1600" b="1">
                <a:solidFill>
                  <a:srgbClr val="000000"/>
                </a:solidFill>
              </a:rPr>
              <a:t>1990’s</a:t>
            </a:r>
          </a:p>
        </p:txBody>
      </p:sp>
      <p:sp>
        <p:nvSpPr>
          <p:cNvPr id="12310" name="Rectangle 22"/>
          <p:cNvSpPr>
            <a:spLocks noChangeArrowheads="1"/>
          </p:cNvSpPr>
          <p:nvPr/>
        </p:nvSpPr>
        <p:spPr bwMode="auto">
          <a:xfrm>
            <a:off x="5980113" y="5638800"/>
            <a:ext cx="1414462" cy="336550"/>
          </a:xfrm>
          <a:prstGeom prst="rect">
            <a:avLst/>
          </a:prstGeom>
          <a:noFill/>
          <a:ln w="9525">
            <a:noFill/>
            <a:miter lim="800000"/>
            <a:headEnd/>
            <a:tailEnd/>
          </a:ln>
        </p:spPr>
        <p:txBody>
          <a:bodyPr wrap="none">
            <a:spAutoFit/>
          </a:bodyPr>
          <a:lstStyle/>
          <a:p>
            <a:pPr eaLnBrk="0" hangingPunct="0">
              <a:spcBef>
                <a:spcPct val="0"/>
              </a:spcBef>
              <a:spcAft>
                <a:spcPct val="0"/>
              </a:spcAft>
              <a:buClrTx/>
              <a:buFontTx/>
              <a:buNone/>
            </a:pPr>
            <a:r>
              <a:rPr lang="en-US" sz="1600" b="1">
                <a:solidFill>
                  <a:srgbClr val="000000"/>
                </a:solidFill>
              </a:rPr>
              <a:t>21st Century</a:t>
            </a:r>
          </a:p>
        </p:txBody>
      </p:sp>
      <p:sp>
        <p:nvSpPr>
          <p:cNvPr id="12311" name="Text Box 23"/>
          <p:cNvSpPr txBox="1">
            <a:spLocks noChangeArrowheads="1"/>
          </p:cNvSpPr>
          <p:nvPr/>
        </p:nvSpPr>
        <p:spPr bwMode="auto">
          <a:xfrm>
            <a:off x="2951163" y="3987800"/>
            <a:ext cx="3333750" cy="366713"/>
          </a:xfrm>
          <a:prstGeom prst="rect">
            <a:avLst/>
          </a:prstGeom>
          <a:noFill/>
          <a:ln w="9525">
            <a:noFill/>
            <a:miter lim="800000"/>
            <a:headEnd/>
            <a:tailEnd/>
          </a:ln>
        </p:spPr>
        <p:txBody>
          <a:bodyPr wrap="none">
            <a:spAutoFit/>
          </a:bodyPr>
          <a:lstStyle/>
          <a:p>
            <a:pPr eaLnBrk="0" hangingPunct="0">
              <a:spcBef>
                <a:spcPct val="0"/>
              </a:spcBef>
              <a:spcAft>
                <a:spcPct val="0"/>
              </a:spcAft>
              <a:buClrTx/>
              <a:buFontTx/>
              <a:buNone/>
            </a:pPr>
            <a:r>
              <a:rPr lang="en-US" sz="1800" b="1">
                <a:solidFill>
                  <a:srgbClr val="14579E"/>
                </a:solidFill>
              </a:rPr>
              <a:t>Calendar based Maintenance</a:t>
            </a:r>
          </a:p>
        </p:txBody>
      </p:sp>
      <p:sp>
        <p:nvSpPr>
          <p:cNvPr id="12312" name="Text Box 24"/>
          <p:cNvSpPr txBox="1">
            <a:spLocks noChangeArrowheads="1"/>
          </p:cNvSpPr>
          <p:nvPr/>
        </p:nvSpPr>
        <p:spPr bwMode="auto">
          <a:xfrm>
            <a:off x="2941638" y="4286250"/>
            <a:ext cx="3360737" cy="304800"/>
          </a:xfrm>
          <a:prstGeom prst="rect">
            <a:avLst/>
          </a:prstGeom>
          <a:noFill/>
          <a:ln w="9525">
            <a:noFill/>
            <a:miter lim="800000"/>
            <a:headEnd/>
            <a:tailEnd/>
          </a:ln>
        </p:spPr>
        <p:txBody>
          <a:bodyPr>
            <a:spAutoFit/>
          </a:bodyPr>
          <a:lstStyle/>
          <a:p>
            <a:pPr eaLnBrk="0" hangingPunct="0">
              <a:spcBef>
                <a:spcPct val="0"/>
              </a:spcBef>
              <a:spcAft>
                <a:spcPct val="0"/>
              </a:spcAft>
              <a:buClrTx/>
              <a:buFontTx/>
              <a:buNone/>
            </a:pPr>
            <a:r>
              <a:rPr lang="en-US" sz="1400" dirty="0">
                <a:solidFill>
                  <a:srgbClr val="000000"/>
                </a:solidFill>
              </a:rPr>
              <a:t>Maintenance at a fixed frequency</a:t>
            </a:r>
          </a:p>
        </p:txBody>
      </p:sp>
      <p:sp>
        <p:nvSpPr>
          <p:cNvPr id="12313" name="AutoShape 25"/>
          <p:cNvSpPr>
            <a:spLocks noChangeArrowheads="1"/>
          </p:cNvSpPr>
          <p:nvPr/>
        </p:nvSpPr>
        <p:spPr bwMode="auto">
          <a:xfrm>
            <a:off x="2660650" y="4068763"/>
            <a:ext cx="174625" cy="192087"/>
          </a:xfrm>
          <a:prstGeom prst="flowChartDecision">
            <a:avLst/>
          </a:prstGeom>
          <a:solidFill>
            <a:schemeClr val="accent1"/>
          </a:solidFill>
          <a:ln w="9525">
            <a:solidFill>
              <a:schemeClr val="tx1"/>
            </a:solidFill>
            <a:miter lim="800000"/>
            <a:headEnd/>
            <a:tailEnd/>
          </a:ln>
        </p:spPr>
        <p:txBody>
          <a:bodyPr wrap="none" anchor="ctr"/>
          <a:lstStyle/>
          <a:p>
            <a:endParaRPr lang="en-US"/>
          </a:p>
        </p:txBody>
      </p:sp>
      <p:sp>
        <p:nvSpPr>
          <p:cNvPr id="1073178" name="Rectangle 26"/>
          <p:cNvSpPr>
            <a:spLocks noGrp="1" noChangeArrowheads="1"/>
          </p:cNvSpPr>
          <p:nvPr>
            <p:ph type="title"/>
          </p:nvPr>
        </p:nvSpPr>
        <p:spPr/>
        <p:txBody>
          <a:bodyPr/>
          <a:lstStyle/>
          <a:p>
            <a:pPr eaLnBrk="1" hangingPunct="1">
              <a:defRPr/>
            </a:pPr>
            <a:r>
              <a:rPr lang="en-US" altLang="zh-CN" smtClean="0">
                <a:ea typeface="宋体"/>
                <a:cs typeface="宋体"/>
              </a:rPr>
              <a:t>Evolution of Asset Maintenance</a:t>
            </a:r>
            <a:endParaRPr lang="en-US"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0"/>
          <p:cNvSpPr>
            <a:spLocks noChangeArrowheads="1"/>
          </p:cNvSpPr>
          <p:nvPr/>
        </p:nvSpPr>
        <p:spPr bwMode="auto">
          <a:xfrm>
            <a:off x="4800600" y="3429000"/>
            <a:ext cx="3429000" cy="2667000"/>
          </a:xfrm>
          <a:prstGeom prst="rect">
            <a:avLst/>
          </a:prstGeom>
          <a:gradFill rotWithShape="0">
            <a:gsLst>
              <a:gs pos="0">
                <a:srgbClr val="3B5381"/>
              </a:gs>
              <a:gs pos="100000">
                <a:srgbClr val="CC3300"/>
              </a:gs>
            </a:gsLst>
            <a:lin ang="0" scaled="1"/>
          </a:gradFill>
          <a:ln w="9525">
            <a:noFill/>
            <a:miter lim="800000"/>
            <a:headEnd/>
            <a:tailEnd/>
          </a:ln>
        </p:spPr>
        <p:txBody>
          <a:bodyPr wrap="none" anchor="ctr"/>
          <a:lstStyle/>
          <a:p>
            <a:endParaRPr lang="en-US"/>
          </a:p>
        </p:txBody>
      </p:sp>
      <p:sp>
        <p:nvSpPr>
          <p:cNvPr id="40963" name="Text Box 21"/>
          <p:cNvSpPr txBox="1">
            <a:spLocks noChangeArrowheads="1"/>
          </p:cNvSpPr>
          <p:nvPr/>
        </p:nvSpPr>
        <p:spPr bwMode="auto">
          <a:xfrm>
            <a:off x="6477000" y="3444875"/>
            <a:ext cx="1689100" cy="822325"/>
          </a:xfrm>
          <a:prstGeom prst="rect">
            <a:avLst/>
          </a:prstGeom>
          <a:noFill/>
          <a:ln w="9525">
            <a:noFill/>
            <a:miter lim="800000"/>
            <a:headEnd/>
            <a:tailEnd/>
          </a:ln>
        </p:spPr>
        <p:txBody>
          <a:bodyPr wrap="none">
            <a:spAutoFit/>
          </a:bodyPr>
          <a:lstStyle/>
          <a:p>
            <a:pPr algn="r"/>
            <a:r>
              <a:rPr lang="en-US">
                <a:solidFill>
                  <a:schemeClr val="bg1"/>
                </a:solidFill>
                <a:latin typeface="Times New Roman" pitchFamily="18" charset="0"/>
              </a:rPr>
              <a:t>Degradation</a:t>
            </a:r>
          </a:p>
          <a:p>
            <a:pPr algn="r"/>
            <a:r>
              <a:rPr lang="en-US">
                <a:solidFill>
                  <a:schemeClr val="bg1"/>
                </a:solidFill>
                <a:latin typeface="Times New Roman" pitchFamily="18" charset="0"/>
              </a:rPr>
              <a:t>Failures</a:t>
            </a:r>
          </a:p>
        </p:txBody>
      </p:sp>
      <p:sp>
        <p:nvSpPr>
          <p:cNvPr id="40964" name="Rectangle 17"/>
          <p:cNvSpPr>
            <a:spLocks noChangeArrowheads="1"/>
          </p:cNvSpPr>
          <p:nvPr/>
        </p:nvSpPr>
        <p:spPr bwMode="auto">
          <a:xfrm>
            <a:off x="1828800" y="3429000"/>
            <a:ext cx="2971800" cy="2667000"/>
          </a:xfrm>
          <a:prstGeom prst="rect">
            <a:avLst/>
          </a:prstGeom>
          <a:gradFill rotWithShape="0">
            <a:gsLst>
              <a:gs pos="0">
                <a:srgbClr val="CC3300"/>
              </a:gs>
              <a:gs pos="100000">
                <a:srgbClr val="3B5381"/>
              </a:gs>
            </a:gsLst>
            <a:lin ang="0" scaled="1"/>
          </a:gradFill>
          <a:ln w="9525">
            <a:noFill/>
            <a:miter lim="800000"/>
            <a:headEnd/>
            <a:tailEnd/>
          </a:ln>
        </p:spPr>
        <p:txBody>
          <a:bodyPr wrap="none" anchor="ctr"/>
          <a:lstStyle/>
          <a:p>
            <a:endParaRPr lang="en-US"/>
          </a:p>
        </p:txBody>
      </p:sp>
      <p:sp>
        <p:nvSpPr>
          <p:cNvPr id="40965" name="Rectangle 2"/>
          <p:cNvSpPr>
            <a:spLocks noGrp="1" noChangeArrowheads="1"/>
          </p:cNvSpPr>
          <p:nvPr>
            <p:ph type="title"/>
          </p:nvPr>
        </p:nvSpPr>
        <p:spPr>
          <a:xfrm>
            <a:off x="457200" y="76200"/>
            <a:ext cx="6858000" cy="1143000"/>
          </a:xfrm>
        </p:spPr>
        <p:txBody>
          <a:bodyPr/>
          <a:lstStyle/>
          <a:p>
            <a:r>
              <a:rPr lang="en-US" smtClean="0"/>
              <a:t>Equipment Failure Timing</a:t>
            </a:r>
          </a:p>
        </p:txBody>
      </p:sp>
      <p:sp>
        <p:nvSpPr>
          <p:cNvPr id="40966" name="Rectangle 3"/>
          <p:cNvSpPr>
            <a:spLocks noGrp="1" noChangeArrowheads="1"/>
          </p:cNvSpPr>
          <p:nvPr>
            <p:ph type="body" idx="1"/>
          </p:nvPr>
        </p:nvSpPr>
        <p:spPr>
          <a:xfrm>
            <a:off x="482600" y="1219200"/>
            <a:ext cx="8229600" cy="1905000"/>
          </a:xfrm>
        </p:spPr>
        <p:txBody>
          <a:bodyPr>
            <a:normAutofit fontScale="92500" lnSpcReduction="10000"/>
          </a:bodyPr>
          <a:lstStyle/>
          <a:p>
            <a:pPr>
              <a:lnSpc>
                <a:spcPct val="100000"/>
              </a:lnSpc>
            </a:pPr>
            <a:r>
              <a:rPr lang="en-US" smtClean="0"/>
              <a:t>Initial failures (installation problems, infant mortality of installed components).</a:t>
            </a:r>
          </a:p>
          <a:p>
            <a:pPr>
              <a:lnSpc>
                <a:spcPct val="100000"/>
              </a:lnSpc>
            </a:pPr>
            <a:r>
              <a:rPr lang="en-US" smtClean="0"/>
              <a:t>Degradation over time (temperature, corrosion, dirt, surge)</a:t>
            </a:r>
          </a:p>
        </p:txBody>
      </p:sp>
      <p:sp>
        <p:nvSpPr>
          <p:cNvPr id="40967" name="Line 4"/>
          <p:cNvSpPr>
            <a:spLocks noChangeShapeType="1"/>
          </p:cNvSpPr>
          <p:nvPr/>
        </p:nvSpPr>
        <p:spPr bwMode="auto">
          <a:xfrm>
            <a:off x="1752600" y="3429000"/>
            <a:ext cx="0" cy="2743200"/>
          </a:xfrm>
          <a:prstGeom prst="line">
            <a:avLst/>
          </a:prstGeom>
          <a:noFill/>
          <a:ln w="9525">
            <a:solidFill>
              <a:schemeClr val="bg1"/>
            </a:solidFill>
            <a:round/>
            <a:headEnd/>
            <a:tailEnd/>
          </a:ln>
        </p:spPr>
        <p:txBody>
          <a:bodyPr/>
          <a:lstStyle/>
          <a:p>
            <a:endParaRPr lang="en-US"/>
          </a:p>
        </p:txBody>
      </p:sp>
      <p:sp>
        <p:nvSpPr>
          <p:cNvPr id="40968" name="Line 5"/>
          <p:cNvSpPr>
            <a:spLocks noChangeShapeType="1"/>
          </p:cNvSpPr>
          <p:nvPr/>
        </p:nvSpPr>
        <p:spPr bwMode="auto">
          <a:xfrm>
            <a:off x="1752600" y="6172200"/>
            <a:ext cx="6553200" cy="0"/>
          </a:xfrm>
          <a:prstGeom prst="line">
            <a:avLst/>
          </a:prstGeom>
          <a:noFill/>
          <a:ln w="9525">
            <a:solidFill>
              <a:schemeClr val="bg1"/>
            </a:solidFill>
            <a:round/>
            <a:headEnd/>
            <a:tailEnd/>
          </a:ln>
        </p:spPr>
        <p:txBody>
          <a:bodyPr/>
          <a:lstStyle/>
          <a:p>
            <a:endParaRPr lang="en-US"/>
          </a:p>
        </p:txBody>
      </p:sp>
      <p:sp>
        <p:nvSpPr>
          <p:cNvPr id="40969" name="Text Box 6"/>
          <p:cNvSpPr txBox="1">
            <a:spLocks noChangeArrowheads="1"/>
          </p:cNvSpPr>
          <p:nvPr/>
        </p:nvSpPr>
        <p:spPr bwMode="auto">
          <a:xfrm>
            <a:off x="6232525" y="6172200"/>
            <a:ext cx="825500" cy="457200"/>
          </a:xfrm>
          <a:prstGeom prst="rect">
            <a:avLst/>
          </a:prstGeom>
          <a:noFill/>
          <a:ln w="9525">
            <a:noFill/>
            <a:miter lim="800000"/>
            <a:headEnd/>
            <a:tailEnd/>
          </a:ln>
        </p:spPr>
        <p:txBody>
          <a:bodyPr wrap="none">
            <a:spAutoFit/>
          </a:bodyPr>
          <a:lstStyle/>
          <a:p>
            <a:r>
              <a:rPr lang="en-US">
                <a:solidFill>
                  <a:schemeClr val="bg1"/>
                </a:solidFill>
                <a:latin typeface="Times New Roman" pitchFamily="18" charset="0"/>
              </a:rPr>
              <a:t>Time</a:t>
            </a:r>
          </a:p>
        </p:txBody>
      </p:sp>
      <p:sp>
        <p:nvSpPr>
          <p:cNvPr id="40970" name="Line 7"/>
          <p:cNvSpPr>
            <a:spLocks noChangeShapeType="1"/>
          </p:cNvSpPr>
          <p:nvPr/>
        </p:nvSpPr>
        <p:spPr bwMode="auto">
          <a:xfrm>
            <a:off x="7162800" y="6400800"/>
            <a:ext cx="914400" cy="0"/>
          </a:xfrm>
          <a:prstGeom prst="line">
            <a:avLst/>
          </a:prstGeom>
          <a:noFill/>
          <a:ln w="9525">
            <a:solidFill>
              <a:schemeClr val="bg1"/>
            </a:solidFill>
            <a:round/>
            <a:headEnd/>
            <a:tailEnd type="triangle" w="med" len="med"/>
          </a:ln>
        </p:spPr>
        <p:txBody>
          <a:bodyPr/>
          <a:lstStyle/>
          <a:p>
            <a:endParaRPr lang="en-US"/>
          </a:p>
        </p:txBody>
      </p:sp>
      <p:sp>
        <p:nvSpPr>
          <p:cNvPr id="40971" name="Text Box 8"/>
          <p:cNvSpPr txBox="1">
            <a:spLocks noChangeArrowheads="1"/>
          </p:cNvSpPr>
          <p:nvPr/>
        </p:nvSpPr>
        <p:spPr bwMode="auto">
          <a:xfrm>
            <a:off x="152400" y="3962400"/>
            <a:ext cx="1519238" cy="1187450"/>
          </a:xfrm>
          <a:prstGeom prst="rect">
            <a:avLst/>
          </a:prstGeom>
          <a:noFill/>
          <a:ln w="9525">
            <a:noFill/>
            <a:miter lim="800000"/>
            <a:headEnd/>
            <a:tailEnd/>
          </a:ln>
        </p:spPr>
        <p:txBody>
          <a:bodyPr wrap="none">
            <a:spAutoFit/>
          </a:bodyPr>
          <a:lstStyle/>
          <a:p>
            <a:pPr algn="r"/>
            <a:r>
              <a:rPr lang="en-US">
                <a:solidFill>
                  <a:schemeClr val="bg1"/>
                </a:solidFill>
                <a:latin typeface="Times New Roman" pitchFamily="18" charset="0"/>
              </a:rPr>
              <a:t>Likelihood</a:t>
            </a:r>
          </a:p>
          <a:p>
            <a:pPr algn="r"/>
            <a:r>
              <a:rPr lang="en-US">
                <a:solidFill>
                  <a:schemeClr val="bg1"/>
                </a:solidFill>
                <a:latin typeface="Times New Roman" pitchFamily="18" charset="0"/>
              </a:rPr>
              <a:t>Of</a:t>
            </a:r>
          </a:p>
          <a:p>
            <a:pPr algn="r"/>
            <a:r>
              <a:rPr lang="en-US">
                <a:solidFill>
                  <a:schemeClr val="bg1"/>
                </a:solidFill>
                <a:latin typeface="Times New Roman" pitchFamily="18" charset="0"/>
              </a:rPr>
              <a:t>Failure</a:t>
            </a:r>
          </a:p>
        </p:txBody>
      </p:sp>
      <p:sp>
        <p:nvSpPr>
          <p:cNvPr id="40972" name="Arc 9"/>
          <p:cNvSpPr>
            <a:spLocks/>
          </p:cNvSpPr>
          <p:nvPr/>
        </p:nvSpPr>
        <p:spPr bwMode="auto">
          <a:xfrm flipH="1" flipV="1">
            <a:off x="1981200" y="3581400"/>
            <a:ext cx="838200" cy="857250"/>
          </a:xfrm>
          <a:custGeom>
            <a:avLst/>
            <a:gdLst>
              <a:gd name="T0" fmla="*/ 781738 w 21600"/>
              <a:gd name="T1" fmla="*/ 0 h 7793"/>
              <a:gd name="T2" fmla="*/ 838200 w 21600"/>
              <a:gd name="T3" fmla="*/ 857250 h 7793"/>
              <a:gd name="T4" fmla="*/ 0 w 21600"/>
              <a:gd name="T5" fmla="*/ 857250 h 7793"/>
              <a:gd name="T6" fmla="*/ 0 60000 65536"/>
              <a:gd name="T7" fmla="*/ 0 60000 65536"/>
              <a:gd name="T8" fmla="*/ 0 60000 65536"/>
              <a:gd name="T9" fmla="*/ 0 w 21600"/>
              <a:gd name="T10" fmla="*/ 0 h 7793"/>
              <a:gd name="T11" fmla="*/ 21600 w 21600"/>
              <a:gd name="T12" fmla="*/ 7793 h 7793"/>
            </a:gdLst>
            <a:ahLst/>
            <a:cxnLst>
              <a:cxn ang="T6">
                <a:pos x="T0" y="T1"/>
              </a:cxn>
              <a:cxn ang="T7">
                <a:pos x="T2" y="T3"/>
              </a:cxn>
              <a:cxn ang="T8">
                <a:pos x="T4" y="T5"/>
              </a:cxn>
            </a:cxnLst>
            <a:rect l="T9" t="T10" r="T11" b="T12"/>
            <a:pathLst>
              <a:path w="21600" h="7793" fill="none" extrusionOk="0">
                <a:moveTo>
                  <a:pt x="20145" y="-1"/>
                </a:moveTo>
                <a:cubicBezTo>
                  <a:pt x="21106" y="2485"/>
                  <a:pt x="21600" y="5127"/>
                  <a:pt x="21600" y="7793"/>
                </a:cubicBezTo>
              </a:path>
              <a:path w="21600" h="7793" stroke="0" extrusionOk="0">
                <a:moveTo>
                  <a:pt x="20145" y="-1"/>
                </a:moveTo>
                <a:cubicBezTo>
                  <a:pt x="21106" y="2485"/>
                  <a:pt x="21600" y="5127"/>
                  <a:pt x="21600" y="7793"/>
                </a:cubicBezTo>
                <a:lnTo>
                  <a:pt x="0" y="7793"/>
                </a:lnTo>
                <a:close/>
              </a:path>
            </a:pathLst>
          </a:custGeom>
          <a:noFill/>
          <a:ln w="9525">
            <a:solidFill>
              <a:schemeClr val="bg1"/>
            </a:solidFill>
            <a:round/>
            <a:headEnd/>
            <a:tailEnd/>
          </a:ln>
        </p:spPr>
        <p:txBody>
          <a:bodyPr wrap="none" anchor="ctr"/>
          <a:lstStyle/>
          <a:p>
            <a:endParaRPr lang="en-US"/>
          </a:p>
        </p:txBody>
      </p:sp>
      <p:sp>
        <p:nvSpPr>
          <p:cNvPr id="40973" name="Arc 10"/>
          <p:cNvSpPr>
            <a:spLocks/>
          </p:cNvSpPr>
          <p:nvPr/>
        </p:nvSpPr>
        <p:spPr bwMode="auto">
          <a:xfrm flipV="1">
            <a:off x="6400800" y="5410200"/>
            <a:ext cx="1676400" cy="685800"/>
          </a:xfrm>
          <a:custGeom>
            <a:avLst/>
            <a:gdLst>
              <a:gd name="T0" fmla="*/ 0 w 19358"/>
              <a:gd name="T1" fmla="*/ 0 h 21600"/>
              <a:gd name="T2" fmla="*/ 1676400 w 19358"/>
              <a:gd name="T3" fmla="*/ 381571 h 21600"/>
              <a:gd name="T4" fmla="*/ 0 w 19358"/>
              <a:gd name="T5" fmla="*/ 685800 h 21600"/>
              <a:gd name="T6" fmla="*/ 0 60000 65536"/>
              <a:gd name="T7" fmla="*/ 0 60000 65536"/>
              <a:gd name="T8" fmla="*/ 0 60000 65536"/>
              <a:gd name="T9" fmla="*/ 0 w 19358"/>
              <a:gd name="T10" fmla="*/ 0 h 21600"/>
              <a:gd name="T11" fmla="*/ 19358 w 19358"/>
              <a:gd name="T12" fmla="*/ 21600 h 21600"/>
            </a:gdLst>
            <a:ahLst/>
            <a:cxnLst>
              <a:cxn ang="T6">
                <a:pos x="T0" y="T1"/>
              </a:cxn>
              <a:cxn ang="T7">
                <a:pos x="T2" y="T3"/>
              </a:cxn>
              <a:cxn ang="T8">
                <a:pos x="T4" y="T5"/>
              </a:cxn>
            </a:cxnLst>
            <a:rect l="T9" t="T10" r="T11" b="T12"/>
            <a:pathLst>
              <a:path w="19358" h="21600" fill="none" extrusionOk="0">
                <a:moveTo>
                  <a:pt x="-1" y="0"/>
                </a:moveTo>
                <a:cubicBezTo>
                  <a:pt x="8212" y="0"/>
                  <a:pt x="15714" y="4657"/>
                  <a:pt x="19358" y="12017"/>
                </a:cubicBezTo>
              </a:path>
              <a:path w="19358" h="21600" stroke="0" extrusionOk="0">
                <a:moveTo>
                  <a:pt x="-1" y="0"/>
                </a:moveTo>
                <a:cubicBezTo>
                  <a:pt x="8212" y="0"/>
                  <a:pt x="15714" y="4657"/>
                  <a:pt x="19358" y="12017"/>
                </a:cubicBezTo>
                <a:lnTo>
                  <a:pt x="0" y="21600"/>
                </a:lnTo>
                <a:close/>
              </a:path>
            </a:pathLst>
          </a:custGeom>
          <a:noFill/>
          <a:ln w="9525">
            <a:solidFill>
              <a:schemeClr val="bg1"/>
            </a:solidFill>
            <a:round/>
            <a:headEnd/>
            <a:tailEnd/>
          </a:ln>
        </p:spPr>
        <p:txBody>
          <a:bodyPr wrap="none" anchor="ctr"/>
          <a:lstStyle/>
          <a:p>
            <a:endParaRPr lang="en-US"/>
          </a:p>
        </p:txBody>
      </p:sp>
      <p:sp>
        <p:nvSpPr>
          <p:cNvPr id="40974" name="Arc 11"/>
          <p:cNvSpPr>
            <a:spLocks/>
          </p:cNvSpPr>
          <p:nvPr/>
        </p:nvSpPr>
        <p:spPr bwMode="auto">
          <a:xfrm flipH="1" flipV="1">
            <a:off x="2133600" y="5257800"/>
            <a:ext cx="1862138" cy="838200"/>
          </a:xfrm>
          <a:custGeom>
            <a:avLst/>
            <a:gdLst>
              <a:gd name="T0" fmla="*/ 0 w 21584"/>
              <a:gd name="T1" fmla="*/ 0 h 21600"/>
              <a:gd name="T2" fmla="*/ 1862138 w 21584"/>
              <a:gd name="T3" fmla="*/ 806224 h 21600"/>
              <a:gd name="T4" fmla="*/ 0 w 21584"/>
              <a:gd name="T5" fmla="*/ 838200 h 21600"/>
              <a:gd name="T6" fmla="*/ 0 60000 65536"/>
              <a:gd name="T7" fmla="*/ 0 60000 65536"/>
              <a:gd name="T8" fmla="*/ 0 60000 65536"/>
              <a:gd name="T9" fmla="*/ 0 w 21584"/>
              <a:gd name="T10" fmla="*/ 0 h 21600"/>
              <a:gd name="T11" fmla="*/ 21584 w 21584"/>
              <a:gd name="T12" fmla="*/ 21600 h 21600"/>
            </a:gdLst>
            <a:ahLst/>
            <a:cxnLst>
              <a:cxn ang="T6">
                <a:pos x="T0" y="T1"/>
              </a:cxn>
              <a:cxn ang="T7">
                <a:pos x="T2" y="T3"/>
              </a:cxn>
              <a:cxn ang="T8">
                <a:pos x="T4" y="T5"/>
              </a:cxn>
            </a:cxnLst>
            <a:rect l="T9" t="T10" r="T11" b="T12"/>
            <a:pathLst>
              <a:path w="21584" h="21600" fill="none" extrusionOk="0">
                <a:moveTo>
                  <a:pt x="-1" y="0"/>
                </a:moveTo>
                <a:cubicBezTo>
                  <a:pt x="11608" y="0"/>
                  <a:pt x="21141" y="9175"/>
                  <a:pt x="21584" y="20775"/>
                </a:cubicBezTo>
              </a:path>
              <a:path w="21584" h="21600" stroke="0" extrusionOk="0">
                <a:moveTo>
                  <a:pt x="-1" y="0"/>
                </a:moveTo>
                <a:cubicBezTo>
                  <a:pt x="11608" y="0"/>
                  <a:pt x="21141" y="9175"/>
                  <a:pt x="21584" y="20775"/>
                </a:cubicBezTo>
                <a:lnTo>
                  <a:pt x="0" y="21600"/>
                </a:lnTo>
                <a:close/>
              </a:path>
            </a:pathLst>
          </a:custGeom>
          <a:noFill/>
          <a:ln w="9525">
            <a:solidFill>
              <a:schemeClr val="bg1"/>
            </a:solidFill>
            <a:round/>
            <a:headEnd/>
            <a:tailEnd/>
          </a:ln>
        </p:spPr>
        <p:txBody>
          <a:bodyPr wrap="none" anchor="ctr"/>
          <a:lstStyle/>
          <a:p>
            <a:endParaRPr lang="en-US"/>
          </a:p>
        </p:txBody>
      </p:sp>
      <p:sp>
        <p:nvSpPr>
          <p:cNvPr id="40975" name="Line 12"/>
          <p:cNvSpPr>
            <a:spLocks noChangeShapeType="1"/>
          </p:cNvSpPr>
          <p:nvPr/>
        </p:nvSpPr>
        <p:spPr bwMode="auto">
          <a:xfrm>
            <a:off x="3962400" y="6096000"/>
            <a:ext cx="2438400" cy="0"/>
          </a:xfrm>
          <a:prstGeom prst="line">
            <a:avLst/>
          </a:prstGeom>
          <a:noFill/>
          <a:ln w="9525">
            <a:solidFill>
              <a:schemeClr val="bg1"/>
            </a:solidFill>
            <a:round/>
            <a:headEnd/>
            <a:tailEnd/>
          </a:ln>
        </p:spPr>
        <p:txBody>
          <a:bodyPr/>
          <a:lstStyle/>
          <a:p>
            <a:endParaRPr lang="en-US"/>
          </a:p>
        </p:txBody>
      </p:sp>
      <p:sp>
        <p:nvSpPr>
          <p:cNvPr id="40976" name="Line 14"/>
          <p:cNvSpPr>
            <a:spLocks noChangeShapeType="1"/>
          </p:cNvSpPr>
          <p:nvPr/>
        </p:nvSpPr>
        <p:spPr bwMode="auto">
          <a:xfrm>
            <a:off x="2039938" y="4440238"/>
            <a:ext cx="93662" cy="850900"/>
          </a:xfrm>
          <a:prstGeom prst="line">
            <a:avLst/>
          </a:prstGeom>
          <a:noFill/>
          <a:ln w="9525">
            <a:solidFill>
              <a:schemeClr val="bg1"/>
            </a:solidFill>
            <a:round/>
            <a:headEnd/>
            <a:tailEnd/>
          </a:ln>
        </p:spPr>
        <p:txBody>
          <a:bodyPr/>
          <a:lstStyle/>
          <a:p>
            <a:endParaRPr lang="en-US"/>
          </a:p>
        </p:txBody>
      </p:sp>
      <p:sp>
        <p:nvSpPr>
          <p:cNvPr id="40977" name="Text Box 18"/>
          <p:cNvSpPr txBox="1">
            <a:spLocks noChangeArrowheads="1"/>
          </p:cNvSpPr>
          <p:nvPr/>
        </p:nvSpPr>
        <p:spPr bwMode="auto">
          <a:xfrm>
            <a:off x="2209800" y="3444875"/>
            <a:ext cx="1165225" cy="822325"/>
          </a:xfrm>
          <a:prstGeom prst="rect">
            <a:avLst/>
          </a:prstGeom>
          <a:noFill/>
          <a:ln w="9525">
            <a:noFill/>
            <a:miter lim="800000"/>
            <a:headEnd/>
            <a:tailEnd/>
          </a:ln>
        </p:spPr>
        <p:txBody>
          <a:bodyPr wrap="none">
            <a:spAutoFit/>
          </a:bodyPr>
          <a:lstStyle/>
          <a:p>
            <a:r>
              <a:rPr lang="en-US">
                <a:solidFill>
                  <a:schemeClr val="bg1"/>
                </a:solidFill>
                <a:latin typeface="Times New Roman" pitchFamily="18" charset="0"/>
              </a:rPr>
              <a:t>Initial </a:t>
            </a:r>
          </a:p>
          <a:p>
            <a:r>
              <a:rPr lang="en-US">
                <a:solidFill>
                  <a:schemeClr val="bg1"/>
                </a:solidFill>
                <a:latin typeface="Times New Roman" pitchFamily="18" charset="0"/>
              </a:rPr>
              <a:t>Failures</a:t>
            </a:r>
          </a:p>
        </p:txBody>
      </p:sp>
      <p:sp>
        <p:nvSpPr>
          <p:cNvPr id="40978" name="Line 19"/>
          <p:cNvSpPr>
            <a:spLocks noChangeShapeType="1"/>
          </p:cNvSpPr>
          <p:nvPr/>
        </p:nvSpPr>
        <p:spPr bwMode="auto">
          <a:xfrm flipV="1">
            <a:off x="1371600" y="3429000"/>
            <a:ext cx="0" cy="533400"/>
          </a:xfrm>
          <a:prstGeom prst="line">
            <a:avLst/>
          </a:prstGeom>
          <a:noFill/>
          <a:ln w="9525">
            <a:solidFill>
              <a:schemeClr val="bg1"/>
            </a:solidFill>
            <a:round/>
            <a:headEnd/>
            <a:tailEnd type="triangle" w="med" len="med"/>
          </a:ln>
        </p:spPr>
        <p:txBody>
          <a:bodyPr/>
          <a:lstStyle/>
          <a:p>
            <a:endParaRPr lang="en-US"/>
          </a:p>
        </p:txBody>
      </p:sp>
      <p:sp>
        <p:nvSpPr>
          <p:cNvPr id="40979" name="Line 22"/>
          <p:cNvSpPr>
            <a:spLocks noChangeShapeType="1"/>
          </p:cNvSpPr>
          <p:nvPr/>
        </p:nvSpPr>
        <p:spPr bwMode="auto">
          <a:xfrm>
            <a:off x="1752600" y="5943600"/>
            <a:ext cx="6553200" cy="0"/>
          </a:xfrm>
          <a:prstGeom prst="line">
            <a:avLst/>
          </a:prstGeom>
          <a:noFill/>
          <a:ln w="9525">
            <a:solidFill>
              <a:schemeClr val="bg1"/>
            </a:solidFill>
            <a:prstDash val="dash"/>
            <a:round/>
            <a:headEnd/>
            <a:tailEnd/>
          </a:ln>
        </p:spPr>
        <p:txBody>
          <a:bodyPr/>
          <a:lstStyle/>
          <a:p>
            <a:endParaRPr lang="en-US"/>
          </a:p>
        </p:txBody>
      </p:sp>
      <p:sp>
        <p:nvSpPr>
          <p:cNvPr id="40980" name="Line 23"/>
          <p:cNvSpPr>
            <a:spLocks noChangeShapeType="1"/>
          </p:cNvSpPr>
          <p:nvPr/>
        </p:nvSpPr>
        <p:spPr bwMode="auto">
          <a:xfrm flipV="1">
            <a:off x="1752600" y="5575300"/>
            <a:ext cx="520700" cy="520700"/>
          </a:xfrm>
          <a:prstGeom prst="line">
            <a:avLst/>
          </a:prstGeom>
          <a:noFill/>
          <a:ln w="9525">
            <a:solidFill>
              <a:schemeClr val="bg1"/>
            </a:solidFill>
            <a:round/>
            <a:headEnd/>
            <a:tailEnd/>
          </a:ln>
        </p:spPr>
        <p:txBody>
          <a:bodyPr/>
          <a:lstStyle/>
          <a:p>
            <a:endParaRPr lang="en-US"/>
          </a:p>
        </p:txBody>
      </p:sp>
      <p:sp>
        <p:nvSpPr>
          <p:cNvPr id="40981" name="Line 24"/>
          <p:cNvSpPr>
            <a:spLocks noChangeShapeType="1"/>
          </p:cNvSpPr>
          <p:nvPr/>
        </p:nvSpPr>
        <p:spPr bwMode="auto">
          <a:xfrm flipV="1">
            <a:off x="1752600" y="5619750"/>
            <a:ext cx="552450" cy="552450"/>
          </a:xfrm>
          <a:prstGeom prst="line">
            <a:avLst/>
          </a:prstGeom>
          <a:noFill/>
          <a:ln w="9525">
            <a:solidFill>
              <a:schemeClr val="bg1"/>
            </a:solidFill>
            <a:round/>
            <a:headEnd/>
            <a:tailEnd/>
          </a:ln>
        </p:spPr>
        <p:txBody>
          <a:bodyPr/>
          <a:lstStyle/>
          <a:p>
            <a:endParaRPr lang="en-US"/>
          </a:p>
        </p:txBody>
      </p:sp>
      <p:sp>
        <p:nvSpPr>
          <p:cNvPr id="40982" name="Line 25"/>
          <p:cNvSpPr>
            <a:spLocks noChangeShapeType="1"/>
          </p:cNvSpPr>
          <p:nvPr/>
        </p:nvSpPr>
        <p:spPr bwMode="auto">
          <a:xfrm flipV="1">
            <a:off x="1828800" y="5653088"/>
            <a:ext cx="519113" cy="519112"/>
          </a:xfrm>
          <a:prstGeom prst="line">
            <a:avLst/>
          </a:prstGeom>
          <a:noFill/>
          <a:ln w="9525">
            <a:solidFill>
              <a:schemeClr val="bg1"/>
            </a:solidFill>
            <a:round/>
            <a:headEnd/>
            <a:tailEnd/>
          </a:ln>
        </p:spPr>
        <p:txBody>
          <a:bodyPr/>
          <a:lstStyle/>
          <a:p>
            <a:endParaRPr lang="en-US"/>
          </a:p>
        </p:txBody>
      </p:sp>
      <p:sp>
        <p:nvSpPr>
          <p:cNvPr id="40983" name="Line 26"/>
          <p:cNvSpPr>
            <a:spLocks noChangeShapeType="1"/>
          </p:cNvSpPr>
          <p:nvPr/>
        </p:nvSpPr>
        <p:spPr bwMode="auto">
          <a:xfrm flipV="1">
            <a:off x="1905000" y="5686425"/>
            <a:ext cx="485775" cy="485775"/>
          </a:xfrm>
          <a:prstGeom prst="line">
            <a:avLst/>
          </a:prstGeom>
          <a:noFill/>
          <a:ln w="9525">
            <a:solidFill>
              <a:schemeClr val="bg1"/>
            </a:solidFill>
            <a:round/>
            <a:headEnd/>
            <a:tailEnd/>
          </a:ln>
        </p:spPr>
        <p:txBody>
          <a:bodyPr/>
          <a:lstStyle/>
          <a:p>
            <a:endParaRPr lang="en-US"/>
          </a:p>
        </p:txBody>
      </p:sp>
      <p:sp>
        <p:nvSpPr>
          <p:cNvPr id="40984" name="Line 27"/>
          <p:cNvSpPr>
            <a:spLocks noChangeShapeType="1"/>
          </p:cNvSpPr>
          <p:nvPr/>
        </p:nvSpPr>
        <p:spPr bwMode="auto">
          <a:xfrm flipV="1">
            <a:off x="1981200" y="5721350"/>
            <a:ext cx="450850" cy="450850"/>
          </a:xfrm>
          <a:prstGeom prst="line">
            <a:avLst/>
          </a:prstGeom>
          <a:noFill/>
          <a:ln w="9525">
            <a:solidFill>
              <a:schemeClr val="bg1"/>
            </a:solidFill>
            <a:round/>
            <a:headEnd/>
            <a:tailEnd/>
          </a:ln>
        </p:spPr>
        <p:txBody>
          <a:bodyPr/>
          <a:lstStyle/>
          <a:p>
            <a:endParaRPr lang="en-US"/>
          </a:p>
        </p:txBody>
      </p:sp>
      <p:sp>
        <p:nvSpPr>
          <p:cNvPr id="40985" name="Line 28"/>
          <p:cNvSpPr>
            <a:spLocks noChangeShapeType="1"/>
          </p:cNvSpPr>
          <p:nvPr/>
        </p:nvSpPr>
        <p:spPr bwMode="auto">
          <a:xfrm flipV="1">
            <a:off x="2057400" y="5753100"/>
            <a:ext cx="419100" cy="419100"/>
          </a:xfrm>
          <a:prstGeom prst="line">
            <a:avLst/>
          </a:prstGeom>
          <a:noFill/>
          <a:ln w="9525">
            <a:solidFill>
              <a:schemeClr val="bg1"/>
            </a:solidFill>
            <a:round/>
            <a:headEnd/>
            <a:tailEnd/>
          </a:ln>
        </p:spPr>
        <p:txBody>
          <a:bodyPr/>
          <a:lstStyle/>
          <a:p>
            <a:endParaRPr lang="en-US"/>
          </a:p>
        </p:txBody>
      </p:sp>
      <p:sp>
        <p:nvSpPr>
          <p:cNvPr id="40986" name="Line 31"/>
          <p:cNvSpPr>
            <a:spLocks noChangeShapeType="1"/>
          </p:cNvSpPr>
          <p:nvPr/>
        </p:nvSpPr>
        <p:spPr bwMode="auto">
          <a:xfrm flipV="1">
            <a:off x="2133600" y="5781675"/>
            <a:ext cx="390525" cy="390525"/>
          </a:xfrm>
          <a:prstGeom prst="line">
            <a:avLst/>
          </a:prstGeom>
          <a:noFill/>
          <a:ln w="9525">
            <a:solidFill>
              <a:schemeClr val="bg1"/>
            </a:solidFill>
            <a:round/>
            <a:headEnd/>
            <a:tailEnd/>
          </a:ln>
        </p:spPr>
        <p:txBody>
          <a:bodyPr/>
          <a:lstStyle/>
          <a:p>
            <a:endParaRPr lang="en-US"/>
          </a:p>
        </p:txBody>
      </p:sp>
      <p:sp>
        <p:nvSpPr>
          <p:cNvPr id="40987" name="Line 32"/>
          <p:cNvSpPr>
            <a:spLocks noChangeShapeType="1"/>
          </p:cNvSpPr>
          <p:nvPr/>
        </p:nvSpPr>
        <p:spPr bwMode="auto">
          <a:xfrm flipV="1">
            <a:off x="2209800" y="5805488"/>
            <a:ext cx="366713" cy="366712"/>
          </a:xfrm>
          <a:prstGeom prst="line">
            <a:avLst/>
          </a:prstGeom>
          <a:noFill/>
          <a:ln w="9525">
            <a:solidFill>
              <a:schemeClr val="bg1"/>
            </a:solidFill>
            <a:round/>
            <a:headEnd/>
            <a:tailEnd/>
          </a:ln>
        </p:spPr>
        <p:txBody>
          <a:bodyPr/>
          <a:lstStyle/>
          <a:p>
            <a:endParaRPr lang="en-US"/>
          </a:p>
        </p:txBody>
      </p:sp>
      <p:sp>
        <p:nvSpPr>
          <p:cNvPr id="40988" name="Line 33"/>
          <p:cNvSpPr>
            <a:spLocks noChangeShapeType="1"/>
          </p:cNvSpPr>
          <p:nvPr/>
        </p:nvSpPr>
        <p:spPr bwMode="auto">
          <a:xfrm flipV="1">
            <a:off x="2286000" y="5834063"/>
            <a:ext cx="338138" cy="338137"/>
          </a:xfrm>
          <a:prstGeom prst="line">
            <a:avLst/>
          </a:prstGeom>
          <a:noFill/>
          <a:ln w="9525">
            <a:solidFill>
              <a:schemeClr val="bg1"/>
            </a:solidFill>
            <a:round/>
            <a:headEnd/>
            <a:tailEnd/>
          </a:ln>
        </p:spPr>
        <p:txBody>
          <a:bodyPr/>
          <a:lstStyle/>
          <a:p>
            <a:endParaRPr lang="en-US"/>
          </a:p>
        </p:txBody>
      </p:sp>
      <p:sp>
        <p:nvSpPr>
          <p:cNvPr id="40989" name="Line 34"/>
          <p:cNvSpPr>
            <a:spLocks noChangeShapeType="1"/>
          </p:cNvSpPr>
          <p:nvPr/>
        </p:nvSpPr>
        <p:spPr bwMode="auto">
          <a:xfrm flipV="1">
            <a:off x="2362200" y="5861050"/>
            <a:ext cx="311150" cy="311150"/>
          </a:xfrm>
          <a:prstGeom prst="line">
            <a:avLst/>
          </a:prstGeom>
          <a:noFill/>
          <a:ln w="9525">
            <a:solidFill>
              <a:schemeClr val="bg1"/>
            </a:solidFill>
            <a:round/>
            <a:headEnd/>
            <a:tailEnd/>
          </a:ln>
        </p:spPr>
        <p:txBody>
          <a:bodyPr/>
          <a:lstStyle/>
          <a:p>
            <a:endParaRPr lang="en-US"/>
          </a:p>
        </p:txBody>
      </p:sp>
      <p:sp>
        <p:nvSpPr>
          <p:cNvPr id="40990" name="Line 35"/>
          <p:cNvSpPr>
            <a:spLocks noChangeShapeType="1"/>
          </p:cNvSpPr>
          <p:nvPr/>
        </p:nvSpPr>
        <p:spPr bwMode="auto">
          <a:xfrm flipV="1">
            <a:off x="2438400" y="5876925"/>
            <a:ext cx="295275" cy="295275"/>
          </a:xfrm>
          <a:prstGeom prst="line">
            <a:avLst/>
          </a:prstGeom>
          <a:noFill/>
          <a:ln w="9525">
            <a:solidFill>
              <a:schemeClr val="bg1"/>
            </a:solidFill>
            <a:round/>
            <a:headEnd/>
            <a:tailEnd/>
          </a:ln>
        </p:spPr>
        <p:txBody>
          <a:bodyPr/>
          <a:lstStyle/>
          <a:p>
            <a:endParaRPr lang="en-US"/>
          </a:p>
        </p:txBody>
      </p:sp>
      <p:sp>
        <p:nvSpPr>
          <p:cNvPr id="40991" name="Line 36"/>
          <p:cNvSpPr>
            <a:spLocks noChangeShapeType="1"/>
          </p:cNvSpPr>
          <p:nvPr/>
        </p:nvSpPr>
        <p:spPr bwMode="auto">
          <a:xfrm flipV="1">
            <a:off x="2514600" y="5900738"/>
            <a:ext cx="271463" cy="271462"/>
          </a:xfrm>
          <a:prstGeom prst="line">
            <a:avLst/>
          </a:prstGeom>
          <a:noFill/>
          <a:ln w="9525">
            <a:solidFill>
              <a:schemeClr val="bg1"/>
            </a:solidFill>
            <a:round/>
            <a:headEnd/>
            <a:tailEnd/>
          </a:ln>
        </p:spPr>
        <p:txBody>
          <a:bodyPr/>
          <a:lstStyle/>
          <a:p>
            <a:endParaRPr lang="en-US"/>
          </a:p>
        </p:txBody>
      </p:sp>
      <p:sp>
        <p:nvSpPr>
          <p:cNvPr id="40992" name="Line 37"/>
          <p:cNvSpPr>
            <a:spLocks noChangeShapeType="1"/>
          </p:cNvSpPr>
          <p:nvPr/>
        </p:nvSpPr>
        <p:spPr bwMode="auto">
          <a:xfrm flipV="1">
            <a:off x="2590800" y="5921375"/>
            <a:ext cx="250825" cy="250825"/>
          </a:xfrm>
          <a:prstGeom prst="line">
            <a:avLst/>
          </a:prstGeom>
          <a:noFill/>
          <a:ln w="9525">
            <a:solidFill>
              <a:schemeClr val="bg1"/>
            </a:solidFill>
            <a:round/>
            <a:headEnd/>
            <a:tailEnd/>
          </a:ln>
        </p:spPr>
        <p:txBody>
          <a:bodyPr/>
          <a:lstStyle/>
          <a:p>
            <a:endParaRPr lang="en-US"/>
          </a:p>
        </p:txBody>
      </p:sp>
      <p:sp>
        <p:nvSpPr>
          <p:cNvPr id="40993" name="Line 38"/>
          <p:cNvSpPr>
            <a:spLocks noChangeShapeType="1"/>
          </p:cNvSpPr>
          <p:nvPr/>
        </p:nvSpPr>
        <p:spPr bwMode="auto">
          <a:xfrm flipV="1">
            <a:off x="2667000" y="5943600"/>
            <a:ext cx="228600" cy="228600"/>
          </a:xfrm>
          <a:prstGeom prst="line">
            <a:avLst/>
          </a:prstGeom>
          <a:noFill/>
          <a:ln w="9525">
            <a:solidFill>
              <a:schemeClr val="bg1"/>
            </a:solidFill>
            <a:round/>
            <a:headEnd/>
            <a:tailEnd/>
          </a:ln>
        </p:spPr>
        <p:txBody>
          <a:bodyPr/>
          <a:lstStyle/>
          <a:p>
            <a:endParaRPr lang="en-US"/>
          </a:p>
        </p:txBody>
      </p:sp>
      <p:sp>
        <p:nvSpPr>
          <p:cNvPr id="40994" name="Line 39"/>
          <p:cNvSpPr>
            <a:spLocks noChangeShapeType="1"/>
          </p:cNvSpPr>
          <p:nvPr/>
        </p:nvSpPr>
        <p:spPr bwMode="auto">
          <a:xfrm flipV="1">
            <a:off x="2743200" y="5981700"/>
            <a:ext cx="190500" cy="190500"/>
          </a:xfrm>
          <a:prstGeom prst="line">
            <a:avLst/>
          </a:prstGeom>
          <a:noFill/>
          <a:ln w="9525">
            <a:solidFill>
              <a:schemeClr val="bg1"/>
            </a:solidFill>
            <a:round/>
            <a:headEnd/>
            <a:tailEnd/>
          </a:ln>
        </p:spPr>
        <p:txBody>
          <a:bodyPr/>
          <a:lstStyle/>
          <a:p>
            <a:endParaRPr lang="en-US"/>
          </a:p>
        </p:txBody>
      </p:sp>
      <p:sp>
        <p:nvSpPr>
          <p:cNvPr id="40995" name="Line 47"/>
          <p:cNvSpPr>
            <a:spLocks noChangeShapeType="1"/>
          </p:cNvSpPr>
          <p:nvPr/>
        </p:nvSpPr>
        <p:spPr bwMode="auto">
          <a:xfrm>
            <a:off x="2938463" y="5943600"/>
            <a:ext cx="0" cy="228600"/>
          </a:xfrm>
          <a:prstGeom prst="line">
            <a:avLst/>
          </a:prstGeom>
          <a:noFill/>
          <a:ln w="9525">
            <a:solidFill>
              <a:schemeClr val="bg1"/>
            </a:solidFill>
            <a:round/>
            <a:headEnd/>
            <a:tailEnd/>
          </a:ln>
        </p:spPr>
        <p:txBody>
          <a:bodyPr/>
          <a:lstStyle/>
          <a:p>
            <a:endParaRPr lang="en-US"/>
          </a:p>
        </p:txBody>
      </p:sp>
      <p:sp>
        <p:nvSpPr>
          <p:cNvPr id="40996" name="Line 48"/>
          <p:cNvSpPr>
            <a:spLocks noChangeShapeType="1"/>
          </p:cNvSpPr>
          <p:nvPr/>
        </p:nvSpPr>
        <p:spPr bwMode="auto">
          <a:xfrm flipV="1">
            <a:off x="1752600" y="5541963"/>
            <a:ext cx="477838" cy="477837"/>
          </a:xfrm>
          <a:prstGeom prst="line">
            <a:avLst/>
          </a:prstGeom>
          <a:noFill/>
          <a:ln w="9525">
            <a:solidFill>
              <a:schemeClr val="bg1"/>
            </a:solidFill>
            <a:round/>
            <a:headEnd/>
            <a:tailEnd/>
          </a:ln>
        </p:spPr>
        <p:txBody>
          <a:bodyPr/>
          <a:lstStyle/>
          <a:p>
            <a:endParaRPr lang="en-US"/>
          </a:p>
        </p:txBody>
      </p:sp>
      <p:sp>
        <p:nvSpPr>
          <p:cNvPr id="40997" name="Line 59"/>
          <p:cNvSpPr>
            <a:spLocks noChangeShapeType="1"/>
          </p:cNvSpPr>
          <p:nvPr/>
        </p:nvSpPr>
        <p:spPr bwMode="auto">
          <a:xfrm flipV="1">
            <a:off x="1752600" y="5507038"/>
            <a:ext cx="457200" cy="457200"/>
          </a:xfrm>
          <a:prstGeom prst="line">
            <a:avLst/>
          </a:prstGeom>
          <a:noFill/>
          <a:ln w="9525">
            <a:solidFill>
              <a:schemeClr val="bg1"/>
            </a:solidFill>
            <a:round/>
            <a:headEnd/>
            <a:tailEnd/>
          </a:ln>
        </p:spPr>
        <p:txBody>
          <a:bodyPr/>
          <a:lstStyle/>
          <a:p>
            <a:endParaRPr lang="en-US"/>
          </a:p>
        </p:txBody>
      </p:sp>
      <p:sp>
        <p:nvSpPr>
          <p:cNvPr id="40998" name="Line 60"/>
          <p:cNvSpPr>
            <a:spLocks noChangeShapeType="1"/>
          </p:cNvSpPr>
          <p:nvPr/>
        </p:nvSpPr>
        <p:spPr bwMode="auto">
          <a:xfrm flipV="1">
            <a:off x="1752600" y="5453063"/>
            <a:ext cx="434975" cy="434975"/>
          </a:xfrm>
          <a:prstGeom prst="line">
            <a:avLst/>
          </a:prstGeom>
          <a:noFill/>
          <a:ln w="9525">
            <a:solidFill>
              <a:schemeClr val="bg1"/>
            </a:solidFill>
            <a:round/>
            <a:headEnd/>
            <a:tailEnd/>
          </a:ln>
        </p:spPr>
        <p:txBody>
          <a:bodyPr/>
          <a:lstStyle/>
          <a:p>
            <a:endParaRPr lang="en-US"/>
          </a:p>
        </p:txBody>
      </p:sp>
      <p:sp>
        <p:nvSpPr>
          <p:cNvPr id="40999" name="Line 61"/>
          <p:cNvSpPr>
            <a:spLocks noChangeShapeType="1"/>
          </p:cNvSpPr>
          <p:nvPr/>
        </p:nvSpPr>
        <p:spPr bwMode="auto">
          <a:xfrm flipV="1">
            <a:off x="1752600" y="5403850"/>
            <a:ext cx="407988" cy="407988"/>
          </a:xfrm>
          <a:prstGeom prst="line">
            <a:avLst/>
          </a:prstGeom>
          <a:noFill/>
          <a:ln w="9525">
            <a:solidFill>
              <a:schemeClr val="bg1"/>
            </a:solidFill>
            <a:round/>
            <a:headEnd/>
            <a:tailEnd/>
          </a:ln>
        </p:spPr>
        <p:txBody>
          <a:bodyPr/>
          <a:lstStyle/>
          <a:p>
            <a:endParaRPr lang="en-US"/>
          </a:p>
        </p:txBody>
      </p:sp>
      <p:sp>
        <p:nvSpPr>
          <p:cNvPr id="41000" name="Line 62"/>
          <p:cNvSpPr>
            <a:spLocks noChangeShapeType="1"/>
          </p:cNvSpPr>
          <p:nvPr/>
        </p:nvSpPr>
        <p:spPr bwMode="auto">
          <a:xfrm flipV="1">
            <a:off x="1752600" y="5343525"/>
            <a:ext cx="392113" cy="392113"/>
          </a:xfrm>
          <a:prstGeom prst="line">
            <a:avLst/>
          </a:prstGeom>
          <a:noFill/>
          <a:ln w="9525">
            <a:solidFill>
              <a:schemeClr val="bg1"/>
            </a:solidFill>
            <a:round/>
            <a:headEnd/>
            <a:tailEnd/>
          </a:ln>
        </p:spPr>
        <p:txBody>
          <a:bodyPr/>
          <a:lstStyle/>
          <a:p>
            <a:endParaRPr lang="en-US"/>
          </a:p>
        </p:txBody>
      </p:sp>
      <p:sp>
        <p:nvSpPr>
          <p:cNvPr id="41001" name="Line 63"/>
          <p:cNvSpPr>
            <a:spLocks noChangeShapeType="1"/>
          </p:cNvSpPr>
          <p:nvPr/>
        </p:nvSpPr>
        <p:spPr bwMode="auto">
          <a:xfrm flipV="1">
            <a:off x="1752600" y="5281613"/>
            <a:ext cx="377825" cy="377825"/>
          </a:xfrm>
          <a:prstGeom prst="line">
            <a:avLst/>
          </a:prstGeom>
          <a:noFill/>
          <a:ln w="9525">
            <a:solidFill>
              <a:schemeClr val="bg1"/>
            </a:solidFill>
            <a:round/>
            <a:headEnd/>
            <a:tailEnd/>
          </a:ln>
        </p:spPr>
        <p:txBody>
          <a:bodyPr/>
          <a:lstStyle/>
          <a:p>
            <a:endParaRPr lang="en-US"/>
          </a:p>
        </p:txBody>
      </p:sp>
      <p:sp>
        <p:nvSpPr>
          <p:cNvPr id="41002" name="Line 64"/>
          <p:cNvSpPr>
            <a:spLocks noChangeShapeType="1"/>
          </p:cNvSpPr>
          <p:nvPr/>
        </p:nvSpPr>
        <p:spPr bwMode="auto">
          <a:xfrm flipV="1">
            <a:off x="1752600" y="5210175"/>
            <a:ext cx="373063" cy="373063"/>
          </a:xfrm>
          <a:prstGeom prst="line">
            <a:avLst/>
          </a:prstGeom>
          <a:noFill/>
          <a:ln w="9525">
            <a:solidFill>
              <a:schemeClr val="bg1"/>
            </a:solidFill>
            <a:round/>
            <a:headEnd/>
            <a:tailEnd/>
          </a:ln>
        </p:spPr>
        <p:txBody>
          <a:bodyPr/>
          <a:lstStyle/>
          <a:p>
            <a:endParaRPr lang="en-US"/>
          </a:p>
        </p:txBody>
      </p:sp>
      <p:sp>
        <p:nvSpPr>
          <p:cNvPr id="41003" name="Line 65"/>
          <p:cNvSpPr>
            <a:spLocks noChangeShapeType="1"/>
          </p:cNvSpPr>
          <p:nvPr/>
        </p:nvSpPr>
        <p:spPr bwMode="auto">
          <a:xfrm flipV="1">
            <a:off x="1752600" y="5138738"/>
            <a:ext cx="368300" cy="368300"/>
          </a:xfrm>
          <a:prstGeom prst="line">
            <a:avLst/>
          </a:prstGeom>
          <a:noFill/>
          <a:ln w="9525">
            <a:solidFill>
              <a:schemeClr val="bg1"/>
            </a:solidFill>
            <a:round/>
            <a:headEnd/>
            <a:tailEnd/>
          </a:ln>
        </p:spPr>
        <p:txBody>
          <a:bodyPr/>
          <a:lstStyle/>
          <a:p>
            <a:endParaRPr lang="en-US"/>
          </a:p>
        </p:txBody>
      </p:sp>
      <p:sp>
        <p:nvSpPr>
          <p:cNvPr id="41004" name="Line 66"/>
          <p:cNvSpPr>
            <a:spLocks noChangeShapeType="1"/>
          </p:cNvSpPr>
          <p:nvPr/>
        </p:nvSpPr>
        <p:spPr bwMode="auto">
          <a:xfrm flipV="1">
            <a:off x="1752600" y="5068888"/>
            <a:ext cx="361950" cy="361950"/>
          </a:xfrm>
          <a:prstGeom prst="line">
            <a:avLst/>
          </a:prstGeom>
          <a:noFill/>
          <a:ln w="9525">
            <a:solidFill>
              <a:schemeClr val="bg1"/>
            </a:solidFill>
            <a:round/>
            <a:headEnd/>
            <a:tailEnd/>
          </a:ln>
        </p:spPr>
        <p:txBody>
          <a:bodyPr/>
          <a:lstStyle/>
          <a:p>
            <a:endParaRPr lang="en-US"/>
          </a:p>
        </p:txBody>
      </p:sp>
      <p:sp>
        <p:nvSpPr>
          <p:cNvPr id="41005" name="Line 67"/>
          <p:cNvSpPr>
            <a:spLocks noChangeShapeType="1"/>
          </p:cNvSpPr>
          <p:nvPr/>
        </p:nvSpPr>
        <p:spPr bwMode="auto">
          <a:xfrm flipV="1">
            <a:off x="1752600" y="5005388"/>
            <a:ext cx="349250" cy="349250"/>
          </a:xfrm>
          <a:prstGeom prst="line">
            <a:avLst/>
          </a:prstGeom>
          <a:noFill/>
          <a:ln w="9525">
            <a:solidFill>
              <a:schemeClr val="bg1"/>
            </a:solidFill>
            <a:round/>
            <a:headEnd/>
            <a:tailEnd/>
          </a:ln>
        </p:spPr>
        <p:txBody>
          <a:bodyPr/>
          <a:lstStyle/>
          <a:p>
            <a:endParaRPr lang="en-US"/>
          </a:p>
        </p:txBody>
      </p:sp>
      <p:sp>
        <p:nvSpPr>
          <p:cNvPr id="41006" name="Line 74"/>
          <p:cNvSpPr>
            <a:spLocks noChangeShapeType="1"/>
          </p:cNvSpPr>
          <p:nvPr/>
        </p:nvSpPr>
        <p:spPr bwMode="auto">
          <a:xfrm flipV="1">
            <a:off x="1752600" y="4953000"/>
            <a:ext cx="349250" cy="349250"/>
          </a:xfrm>
          <a:prstGeom prst="line">
            <a:avLst/>
          </a:prstGeom>
          <a:noFill/>
          <a:ln w="9525">
            <a:solidFill>
              <a:schemeClr val="bg1"/>
            </a:solidFill>
            <a:round/>
            <a:headEnd/>
            <a:tailEnd/>
          </a:ln>
        </p:spPr>
        <p:txBody>
          <a:bodyPr/>
          <a:lstStyle/>
          <a:p>
            <a:endParaRPr lang="en-US"/>
          </a:p>
        </p:txBody>
      </p:sp>
      <p:sp>
        <p:nvSpPr>
          <p:cNvPr id="41007" name="Line 75"/>
          <p:cNvSpPr>
            <a:spLocks noChangeShapeType="1"/>
          </p:cNvSpPr>
          <p:nvPr/>
        </p:nvSpPr>
        <p:spPr bwMode="auto">
          <a:xfrm flipV="1">
            <a:off x="1752600" y="4876800"/>
            <a:ext cx="349250" cy="349250"/>
          </a:xfrm>
          <a:prstGeom prst="line">
            <a:avLst/>
          </a:prstGeom>
          <a:noFill/>
          <a:ln w="9525">
            <a:solidFill>
              <a:schemeClr val="bg1"/>
            </a:solidFill>
            <a:round/>
            <a:headEnd/>
            <a:tailEnd/>
          </a:ln>
        </p:spPr>
        <p:txBody>
          <a:bodyPr/>
          <a:lstStyle/>
          <a:p>
            <a:endParaRPr lang="en-US"/>
          </a:p>
        </p:txBody>
      </p:sp>
      <p:sp>
        <p:nvSpPr>
          <p:cNvPr id="41008" name="Line 76"/>
          <p:cNvSpPr>
            <a:spLocks noChangeShapeType="1"/>
          </p:cNvSpPr>
          <p:nvPr/>
        </p:nvSpPr>
        <p:spPr bwMode="auto">
          <a:xfrm flipV="1">
            <a:off x="1752600" y="4811713"/>
            <a:ext cx="338138" cy="338137"/>
          </a:xfrm>
          <a:prstGeom prst="line">
            <a:avLst/>
          </a:prstGeom>
          <a:noFill/>
          <a:ln w="9525">
            <a:solidFill>
              <a:schemeClr val="bg1"/>
            </a:solidFill>
            <a:round/>
            <a:headEnd/>
            <a:tailEnd/>
          </a:ln>
        </p:spPr>
        <p:txBody>
          <a:bodyPr/>
          <a:lstStyle/>
          <a:p>
            <a:endParaRPr lang="en-US"/>
          </a:p>
        </p:txBody>
      </p:sp>
      <p:sp>
        <p:nvSpPr>
          <p:cNvPr id="41009" name="Line 77"/>
          <p:cNvSpPr>
            <a:spLocks noChangeShapeType="1"/>
          </p:cNvSpPr>
          <p:nvPr/>
        </p:nvSpPr>
        <p:spPr bwMode="auto">
          <a:xfrm flipV="1">
            <a:off x="1752600" y="4745038"/>
            <a:ext cx="328613" cy="328612"/>
          </a:xfrm>
          <a:prstGeom prst="line">
            <a:avLst/>
          </a:prstGeom>
          <a:noFill/>
          <a:ln w="9525">
            <a:solidFill>
              <a:schemeClr val="bg1"/>
            </a:solidFill>
            <a:round/>
            <a:headEnd/>
            <a:tailEnd/>
          </a:ln>
        </p:spPr>
        <p:txBody>
          <a:bodyPr/>
          <a:lstStyle/>
          <a:p>
            <a:endParaRPr lang="en-US"/>
          </a:p>
        </p:txBody>
      </p:sp>
      <p:sp>
        <p:nvSpPr>
          <p:cNvPr id="41010" name="Line 78"/>
          <p:cNvSpPr>
            <a:spLocks noChangeShapeType="1"/>
          </p:cNvSpPr>
          <p:nvPr/>
        </p:nvSpPr>
        <p:spPr bwMode="auto">
          <a:xfrm flipV="1">
            <a:off x="1752600" y="4683125"/>
            <a:ext cx="314325" cy="314325"/>
          </a:xfrm>
          <a:prstGeom prst="line">
            <a:avLst/>
          </a:prstGeom>
          <a:noFill/>
          <a:ln w="9525">
            <a:solidFill>
              <a:schemeClr val="bg1"/>
            </a:solidFill>
            <a:round/>
            <a:headEnd/>
            <a:tailEnd/>
          </a:ln>
        </p:spPr>
        <p:txBody>
          <a:bodyPr/>
          <a:lstStyle/>
          <a:p>
            <a:endParaRPr lang="en-US"/>
          </a:p>
        </p:txBody>
      </p:sp>
      <p:sp>
        <p:nvSpPr>
          <p:cNvPr id="41011" name="Line 79"/>
          <p:cNvSpPr>
            <a:spLocks noChangeShapeType="1"/>
          </p:cNvSpPr>
          <p:nvPr/>
        </p:nvSpPr>
        <p:spPr bwMode="auto">
          <a:xfrm flipV="1">
            <a:off x="1752600" y="4616450"/>
            <a:ext cx="304800" cy="304800"/>
          </a:xfrm>
          <a:prstGeom prst="line">
            <a:avLst/>
          </a:prstGeom>
          <a:noFill/>
          <a:ln w="9525">
            <a:solidFill>
              <a:schemeClr val="bg1"/>
            </a:solidFill>
            <a:round/>
            <a:headEnd/>
            <a:tailEnd/>
          </a:ln>
        </p:spPr>
        <p:txBody>
          <a:bodyPr/>
          <a:lstStyle/>
          <a:p>
            <a:endParaRPr lang="en-US"/>
          </a:p>
        </p:txBody>
      </p:sp>
      <p:sp>
        <p:nvSpPr>
          <p:cNvPr id="41012" name="Line 80"/>
          <p:cNvSpPr>
            <a:spLocks noChangeShapeType="1"/>
          </p:cNvSpPr>
          <p:nvPr/>
        </p:nvSpPr>
        <p:spPr bwMode="auto">
          <a:xfrm flipV="1">
            <a:off x="1752600" y="4471988"/>
            <a:ext cx="296863" cy="296862"/>
          </a:xfrm>
          <a:prstGeom prst="line">
            <a:avLst/>
          </a:prstGeom>
          <a:noFill/>
          <a:ln w="9525">
            <a:solidFill>
              <a:schemeClr val="bg1"/>
            </a:solidFill>
            <a:round/>
            <a:headEnd/>
            <a:tailEnd/>
          </a:ln>
        </p:spPr>
        <p:txBody>
          <a:bodyPr/>
          <a:lstStyle/>
          <a:p>
            <a:endParaRPr lang="en-US"/>
          </a:p>
        </p:txBody>
      </p:sp>
      <p:sp>
        <p:nvSpPr>
          <p:cNvPr id="41013" name="Line 81"/>
          <p:cNvSpPr>
            <a:spLocks noChangeShapeType="1"/>
          </p:cNvSpPr>
          <p:nvPr/>
        </p:nvSpPr>
        <p:spPr bwMode="auto">
          <a:xfrm flipV="1">
            <a:off x="1752600" y="4541838"/>
            <a:ext cx="303213" cy="303212"/>
          </a:xfrm>
          <a:prstGeom prst="line">
            <a:avLst/>
          </a:prstGeom>
          <a:noFill/>
          <a:ln w="9525">
            <a:solidFill>
              <a:schemeClr val="bg1"/>
            </a:solidFill>
            <a:round/>
            <a:headEnd/>
            <a:tailEnd/>
          </a:ln>
        </p:spPr>
        <p:txBody>
          <a:bodyPr/>
          <a:lstStyle/>
          <a:p>
            <a:endParaRPr lang="en-US"/>
          </a:p>
        </p:txBody>
      </p:sp>
      <p:sp>
        <p:nvSpPr>
          <p:cNvPr id="41014" name="Line 82"/>
          <p:cNvSpPr>
            <a:spLocks noChangeShapeType="1"/>
          </p:cNvSpPr>
          <p:nvPr/>
        </p:nvSpPr>
        <p:spPr bwMode="auto">
          <a:xfrm flipV="1">
            <a:off x="1752600" y="4406900"/>
            <a:ext cx="285750" cy="285750"/>
          </a:xfrm>
          <a:prstGeom prst="line">
            <a:avLst/>
          </a:prstGeom>
          <a:noFill/>
          <a:ln w="9525">
            <a:solidFill>
              <a:schemeClr val="bg1"/>
            </a:solidFill>
            <a:round/>
            <a:headEnd/>
            <a:tailEnd/>
          </a:ln>
        </p:spPr>
        <p:txBody>
          <a:bodyPr/>
          <a:lstStyle/>
          <a:p>
            <a:endParaRPr lang="en-US"/>
          </a:p>
        </p:txBody>
      </p:sp>
      <p:sp>
        <p:nvSpPr>
          <p:cNvPr id="41015" name="Line 83"/>
          <p:cNvSpPr>
            <a:spLocks noChangeShapeType="1"/>
          </p:cNvSpPr>
          <p:nvPr/>
        </p:nvSpPr>
        <p:spPr bwMode="auto">
          <a:xfrm flipV="1">
            <a:off x="1752600" y="4343400"/>
            <a:ext cx="273050" cy="273050"/>
          </a:xfrm>
          <a:prstGeom prst="line">
            <a:avLst/>
          </a:prstGeom>
          <a:noFill/>
          <a:ln w="9525">
            <a:solidFill>
              <a:schemeClr val="bg1"/>
            </a:solidFill>
            <a:round/>
            <a:headEnd/>
            <a:tailEnd/>
          </a:ln>
        </p:spPr>
        <p:txBody>
          <a:bodyPr/>
          <a:lstStyle/>
          <a:p>
            <a:endParaRPr lang="en-US"/>
          </a:p>
        </p:txBody>
      </p:sp>
      <p:sp>
        <p:nvSpPr>
          <p:cNvPr id="41016" name="Line 84"/>
          <p:cNvSpPr>
            <a:spLocks noChangeShapeType="1"/>
          </p:cNvSpPr>
          <p:nvPr/>
        </p:nvSpPr>
        <p:spPr bwMode="auto">
          <a:xfrm flipV="1">
            <a:off x="1752600" y="4279900"/>
            <a:ext cx="260350" cy="260350"/>
          </a:xfrm>
          <a:prstGeom prst="line">
            <a:avLst/>
          </a:prstGeom>
          <a:noFill/>
          <a:ln w="9525">
            <a:solidFill>
              <a:schemeClr val="bg1"/>
            </a:solidFill>
            <a:round/>
            <a:headEnd/>
            <a:tailEnd/>
          </a:ln>
        </p:spPr>
        <p:txBody>
          <a:bodyPr/>
          <a:lstStyle/>
          <a:p>
            <a:endParaRPr lang="en-US"/>
          </a:p>
        </p:txBody>
      </p:sp>
      <p:sp>
        <p:nvSpPr>
          <p:cNvPr id="41017" name="Line 85"/>
          <p:cNvSpPr>
            <a:spLocks noChangeShapeType="1"/>
          </p:cNvSpPr>
          <p:nvPr/>
        </p:nvSpPr>
        <p:spPr bwMode="auto">
          <a:xfrm flipV="1">
            <a:off x="1752600" y="4203700"/>
            <a:ext cx="260350" cy="260350"/>
          </a:xfrm>
          <a:prstGeom prst="line">
            <a:avLst/>
          </a:prstGeom>
          <a:noFill/>
          <a:ln w="9525">
            <a:solidFill>
              <a:schemeClr val="bg1"/>
            </a:solidFill>
            <a:round/>
            <a:headEnd/>
            <a:tailEnd/>
          </a:ln>
        </p:spPr>
        <p:txBody>
          <a:bodyPr/>
          <a:lstStyle/>
          <a:p>
            <a:endParaRPr lang="en-US"/>
          </a:p>
        </p:txBody>
      </p:sp>
      <p:sp>
        <p:nvSpPr>
          <p:cNvPr id="41018" name="Line 86"/>
          <p:cNvSpPr>
            <a:spLocks noChangeShapeType="1"/>
          </p:cNvSpPr>
          <p:nvPr/>
        </p:nvSpPr>
        <p:spPr bwMode="auto">
          <a:xfrm flipV="1">
            <a:off x="1752600" y="4140200"/>
            <a:ext cx="247650" cy="247650"/>
          </a:xfrm>
          <a:prstGeom prst="line">
            <a:avLst/>
          </a:prstGeom>
          <a:noFill/>
          <a:ln w="9525">
            <a:solidFill>
              <a:schemeClr val="bg1"/>
            </a:solidFill>
            <a:round/>
            <a:headEnd/>
            <a:tailEnd/>
          </a:ln>
        </p:spPr>
        <p:txBody>
          <a:bodyPr/>
          <a:lstStyle/>
          <a:p>
            <a:endParaRPr lang="en-US"/>
          </a:p>
        </p:txBody>
      </p:sp>
      <p:sp>
        <p:nvSpPr>
          <p:cNvPr id="41019" name="Line 87"/>
          <p:cNvSpPr>
            <a:spLocks noChangeShapeType="1"/>
          </p:cNvSpPr>
          <p:nvPr/>
        </p:nvSpPr>
        <p:spPr bwMode="auto">
          <a:xfrm flipV="1">
            <a:off x="1752600" y="4073525"/>
            <a:ext cx="238125" cy="238125"/>
          </a:xfrm>
          <a:prstGeom prst="line">
            <a:avLst/>
          </a:prstGeom>
          <a:noFill/>
          <a:ln w="9525">
            <a:solidFill>
              <a:schemeClr val="bg1"/>
            </a:solidFill>
            <a:round/>
            <a:headEnd/>
            <a:tailEnd/>
          </a:ln>
        </p:spPr>
        <p:txBody>
          <a:bodyPr/>
          <a:lstStyle/>
          <a:p>
            <a:endParaRPr lang="en-US"/>
          </a:p>
        </p:txBody>
      </p:sp>
      <p:sp>
        <p:nvSpPr>
          <p:cNvPr id="41020" name="Line 88"/>
          <p:cNvSpPr>
            <a:spLocks noChangeShapeType="1"/>
          </p:cNvSpPr>
          <p:nvPr/>
        </p:nvSpPr>
        <p:spPr bwMode="auto">
          <a:xfrm flipV="1">
            <a:off x="1752600" y="3998913"/>
            <a:ext cx="236538" cy="236537"/>
          </a:xfrm>
          <a:prstGeom prst="line">
            <a:avLst/>
          </a:prstGeom>
          <a:noFill/>
          <a:ln w="9525">
            <a:solidFill>
              <a:schemeClr val="bg1"/>
            </a:solidFill>
            <a:round/>
            <a:headEnd/>
            <a:tailEnd/>
          </a:ln>
        </p:spPr>
        <p:txBody>
          <a:bodyPr/>
          <a:lstStyle/>
          <a:p>
            <a:endParaRPr lang="en-US"/>
          </a:p>
        </p:txBody>
      </p:sp>
      <p:sp>
        <p:nvSpPr>
          <p:cNvPr id="41021" name="Line 89"/>
          <p:cNvSpPr>
            <a:spLocks noChangeShapeType="1"/>
          </p:cNvSpPr>
          <p:nvPr/>
        </p:nvSpPr>
        <p:spPr bwMode="auto">
          <a:xfrm flipV="1">
            <a:off x="1752600" y="3930650"/>
            <a:ext cx="228600" cy="228600"/>
          </a:xfrm>
          <a:prstGeom prst="line">
            <a:avLst/>
          </a:prstGeom>
          <a:noFill/>
          <a:ln w="9525">
            <a:solidFill>
              <a:schemeClr val="bg1"/>
            </a:solidFill>
            <a:round/>
            <a:headEnd/>
            <a:tailEnd/>
          </a:ln>
        </p:spPr>
        <p:txBody>
          <a:bodyPr/>
          <a:lstStyle/>
          <a:p>
            <a:endParaRPr lang="en-US"/>
          </a:p>
        </p:txBody>
      </p:sp>
      <p:sp>
        <p:nvSpPr>
          <p:cNvPr id="41022" name="Line 90"/>
          <p:cNvSpPr>
            <a:spLocks noChangeShapeType="1"/>
          </p:cNvSpPr>
          <p:nvPr/>
        </p:nvSpPr>
        <p:spPr bwMode="auto">
          <a:xfrm flipV="1">
            <a:off x="1752600" y="3854450"/>
            <a:ext cx="228600" cy="228600"/>
          </a:xfrm>
          <a:prstGeom prst="line">
            <a:avLst/>
          </a:prstGeom>
          <a:noFill/>
          <a:ln w="9525">
            <a:solidFill>
              <a:schemeClr val="bg1"/>
            </a:solidFill>
            <a:round/>
            <a:headEnd/>
            <a:tailEnd/>
          </a:ln>
        </p:spPr>
        <p:txBody>
          <a:bodyPr/>
          <a:lstStyle/>
          <a:p>
            <a:endParaRPr lang="en-US"/>
          </a:p>
        </p:txBody>
      </p:sp>
      <p:sp>
        <p:nvSpPr>
          <p:cNvPr id="41023" name="Line 91"/>
          <p:cNvSpPr>
            <a:spLocks noChangeShapeType="1"/>
          </p:cNvSpPr>
          <p:nvPr/>
        </p:nvSpPr>
        <p:spPr bwMode="auto">
          <a:xfrm flipV="1">
            <a:off x="1752600" y="3778250"/>
            <a:ext cx="228600" cy="228600"/>
          </a:xfrm>
          <a:prstGeom prst="line">
            <a:avLst/>
          </a:prstGeom>
          <a:noFill/>
          <a:ln w="9525">
            <a:solidFill>
              <a:schemeClr val="bg1"/>
            </a:solidFill>
            <a:round/>
            <a:headEnd/>
            <a:tailEnd/>
          </a:ln>
        </p:spPr>
        <p:txBody>
          <a:bodyPr/>
          <a:lstStyle/>
          <a:p>
            <a:endParaRPr lang="en-US"/>
          </a:p>
        </p:txBody>
      </p:sp>
      <p:sp>
        <p:nvSpPr>
          <p:cNvPr id="41024" name="Line 92"/>
          <p:cNvSpPr>
            <a:spLocks noChangeShapeType="1"/>
          </p:cNvSpPr>
          <p:nvPr/>
        </p:nvSpPr>
        <p:spPr bwMode="auto">
          <a:xfrm flipV="1">
            <a:off x="1752600" y="3702050"/>
            <a:ext cx="228600" cy="228600"/>
          </a:xfrm>
          <a:prstGeom prst="line">
            <a:avLst/>
          </a:prstGeom>
          <a:noFill/>
          <a:ln w="9525">
            <a:solidFill>
              <a:schemeClr val="bg1"/>
            </a:solidFill>
            <a:round/>
            <a:headEnd/>
            <a:tailEnd/>
          </a:ln>
        </p:spPr>
        <p:txBody>
          <a:bodyPr/>
          <a:lstStyle/>
          <a:p>
            <a:endParaRPr lang="en-US"/>
          </a:p>
        </p:txBody>
      </p:sp>
      <p:sp>
        <p:nvSpPr>
          <p:cNvPr id="41025" name="Line 93"/>
          <p:cNvSpPr>
            <a:spLocks noChangeShapeType="1"/>
          </p:cNvSpPr>
          <p:nvPr/>
        </p:nvSpPr>
        <p:spPr bwMode="auto">
          <a:xfrm flipV="1">
            <a:off x="1752600" y="3625850"/>
            <a:ext cx="228600" cy="228600"/>
          </a:xfrm>
          <a:prstGeom prst="line">
            <a:avLst/>
          </a:prstGeom>
          <a:noFill/>
          <a:ln w="9525">
            <a:solidFill>
              <a:schemeClr val="bg1"/>
            </a:solidFill>
            <a:round/>
            <a:headEnd/>
            <a:tailEnd/>
          </a:ln>
        </p:spPr>
        <p:txBody>
          <a:bodyPr/>
          <a:lstStyle/>
          <a:p>
            <a:endParaRPr lang="en-US"/>
          </a:p>
        </p:txBody>
      </p:sp>
      <p:sp>
        <p:nvSpPr>
          <p:cNvPr id="41026" name="Line 94"/>
          <p:cNvSpPr>
            <a:spLocks noChangeShapeType="1"/>
          </p:cNvSpPr>
          <p:nvPr/>
        </p:nvSpPr>
        <p:spPr bwMode="auto">
          <a:xfrm flipV="1">
            <a:off x="1752600" y="3549650"/>
            <a:ext cx="228600" cy="228600"/>
          </a:xfrm>
          <a:prstGeom prst="line">
            <a:avLst/>
          </a:prstGeom>
          <a:noFill/>
          <a:ln w="9525">
            <a:solidFill>
              <a:schemeClr val="bg1"/>
            </a:solidFill>
            <a:round/>
            <a:headEnd/>
            <a:tailEnd/>
          </a:ln>
        </p:spPr>
        <p:txBody>
          <a:bodyPr/>
          <a:lstStyle/>
          <a:p>
            <a:endParaRPr lang="en-US"/>
          </a:p>
        </p:txBody>
      </p:sp>
      <p:sp>
        <p:nvSpPr>
          <p:cNvPr id="41027" name="Line 95"/>
          <p:cNvSpPr>
            <a:spLocks noChangeShapeType="1"/>
          </p:cNvSpPr>
          <p:nvPr/>
        </p:nvSpPr>
        <p:spPr bwMode="auto">
          <a:xfrm flipV="1">
            <a:off x="1752600" y="3505200"/>
            <a:ext cx="228600" cy="228600"/>
          </a:xfrm>
          <a:prstGeom prst="line">
            <a:avLst/>
          </a:prstGeom>
          <a:noFill/>
          <a:ln w="9525">
            <a:solidFill>
              <a:schemeClr val="bg1"/>
            </a:solidFill>
            <a:round/>
            <a:headEnd/>
            <a:tailEnd/>
          </a:ln>
        </p:spPr>
        <p:txBody>
          <a:bodyPr/>
          <a:lstStyle/>
          <a:p>
            <a:endParaRPr lang="en-US"/>
          </a:p>
        </p:txBody>
      </p:sp>
      <p:sp>
        <p:nvSpPr>
          <p:cNvPr id="41028" name="Line 96"/>
          <p:cNvSpPr>
            <a:spLocks noChangeShapeType="1"/>
          </p:cNvSpPr>
          <p:nvPr/>
        </p:nvSpPr>
        <p:spPr bwMode="auto">
          <a:xfrm flipV="1">
            <a:off x="1752600" y="3429000"/>
            <a:ext cx="228600" cy="228600"/>
          </a:xfrm>
          <a:prstGeom prst="line">
            <a:avLst/>
          </a:prstGeom>
          <a:noFill/>
          <a:ln w="9525">
            <a:solidFill>
              <a:schemeClr val="bg1"/>
            </a:solidFill>
            <a:round/>
            <a:headEnd/>
            <a:tailEnd/>
          </a:ln>
        </p:spPr>
        <p:txBody>
          <a:bodyPr/>
          <a:lstStyle/>
          <a:p>
            <a:endParaRPr lang="en-US"/>
          </a:p>
        </p:txBody>
      </p:sp>
      <p:sp>
        <p:nvSpPr>
          <p:cNvPr id="41029" name="Line 97"/>
          <p:cNvSpPr>
            <a:spLocks noChangeShapeType="1"/>
          </p:cNvSpPr>
          <p:nvPr/>
        </p:nvSpPr>
        <p:spPr bwMode="auto">
          <a:xfrm flipV="1">
            <a:off x="1752600" y="3429000"/>
            <a:ext cx="152400" cy="152400"/>
          </a:xfrm>
          <a:prstGeom prst="line">
            <a:avLst/>
          </a:prstGeom>
          <a:noFill/>
          <a:ln w="9525">
            <a:solidFill>
              <a:schemeClr val="bg1"/>
            </a:solidFill>
            <a:round/>
            <a:headEnd/>
            <a:tailEnd/>
          </a:ln>
        </p:spPr>
        <p:txBody>
          <a:bodyPr/>
          <a:lstStyle/>
          <a:p>
            <a:endParaRPr lang="en-US"/>
          </a:p>
        </p:txBody>
      </p:sp>
      <p:sp>
        <p:nvSpPr>
          <p:cNvPr id="41030" name="Line 98"/>
          <p:cNvSpPr>
            <a:spLocks noChangeShapeType="1"/>
          </p:cNvSpPr>
          <p:nvPr/>
        </p:nvSpPr>
        <p:spPr bwMode="auto">
          <a:xfrm flipV="1">
            <a:off x="2819400" y="6067425"/>
            <a:ext cx="104775" cy="104775"/>
          </a:xfrm>
          <a:prstGeom prst="line">
            <a:avLst/>
          </a:prstGeom>
          <a:noFill/>
          <a:ln w="9525">
            <a:solidFill>
              <a:schemeClr val="bg1"/>
            </a:solidFill>
            <a:round/>
            <a:headEnd/>
            <a:tailEnd/>
          </a:ln>
        </p:spPr>
        <p:txBody>
          <a:bodyPr/>
          <a:lstStyle/>
          <a:p>
            <a:endParaRPr lang="en-US"/>
          </a:p>
        </p:txBody>
      </p:sp>
      <p:sp>
        <p:nvSpPr>
          <p:cNvPr id="41031" name="Line 99"/>
          <p:cNvSpPr>
            <a:spLocks noChangeShapeType="1"/>
          </p:cNvSpPr>
          <p:nvPr/>
        </p:nvSpPr>
        <p:spPr bwMode="auto">
          <a:xfrm>
            <a:off x="7543800" y="5943600"/>
            <a:ext cx="0" cy="228600"/>
          </a:xfrm>
          <a:prstGeom prst="line">
            <a:avLst/>
          </a:prstGeom>
          <a:noFill/>
          <a:ln w="9525">
            <a:solidFill>
              <a:schemeClr val="bg1"/>
            </a:solidFill>
            <a:round/>
            <a:headEnd/>
            <a:tailEnd/>
          </a:ln>
        </p:spPr>
        <p:txBody>
          <a:bodyPr/>
          <a:lstStyle/>
          <a:p>
            <a:endParaRPr lang="en-US"/>
          </a:p>
        </p:txBody>
      </p:sp>
      <p:sp>
        <p:nvSpPr>
          <p:cNvPr id="41032" name="Line 100"/>
          <p:cNvSpPr>
            <a:spLocks noChangeShapeType="1"/>
          </p:cNvSpPr>
          <p:nvPr/>
        </p:nvSpPr>
        <p:spPr bwMode="auto">
          <a:xfrm>
            <a:off x="7543800" y="5943600"/>
            <a:ext cx="152400" cy="228600"/>
          </a:xfrm>
          <a:prstGeom prst="line">
            <a:avLst/>
          </a:prstGeom>
          <a:noFill/>
          <a:ln w="9525">
            <a:solidFill>
              <a:schemeClr val="bg1"/>
            </a:solidFill>
            <a:round/>
            <a:headEnd/>
            <a:tailEnd/>
          </a:ln>
        </p:spPr>
        <p:txBody>
          <a:bodyPr/>
          <a:lstStyle/>
          <a:p>
            <a:endParaRPr lang="en-US"/>
          </a:p>
        </p:txBody>
      </p:sp>
      <p:sp>
        <p:nvSpPr>
          <p:cNvPr id="41033" name="Line 101"/>
          <p:cNvSpPr>
            <a:spLocks noChangeShapeType="1"/>
          </p:cNvSpPr>
          <p:nvPr/>
        </p:nvSpPr>
        <p:spPr bwMode="auto">
          <a:xfrm>
            <a:off x="7539038" y="6049963"/>
            <a:ext cx="80962" cy="122237"/>
          </a:xfrm>
          <a:prstGeom prst="line">
            <a:avLst/>
          </a:prstGeom>
          <a:noFill/>
          <a:ln w="9525">
            <a:solidFill>
              <a:schemeClr val="bg1"/>
            </a:solidFill>
            <a:round/>
            <a:headEnd/>
            <a:tailEnd/>
          </a:ln>
        </p:spPr>
        <p:txBody>
          <a:bodyPr/>
          <a:lstStyle/>
          <a:p>
            <a:endParaRPr lang="en-US"/>
          </a:p>
        </p:txBody>
      </p:sp>
      <p:sp>
        <p:nvSpPr>
          <p:cNvPr id="41034" name="Line 102"/>
          <p:cNvSpPr>
            <a:spLocks noChangeShapeType="1"/>
          </p:cNvSpPr>
          <p:nvPr/>
        </p:nvSpPr>
        <p:spPr bwMode="auto">
          <a:xfrm>
            <a:off x="7615238" y="5935663"/>
            <a:ext cx="157162" cy="236537"/>
          </a:xfrm>
          <a:prstGeom prst="line">
            <a:avLst/>
          </a:prstGeom>
          <a:noFill/>
          <a:ln w="9525">
            <a:solidFill>
              <a:schemeClr val="bg1"/>
            </a:solidFill>
            <a:round/>
            <a:headEnd/>
            <a:tailEnd/>
          </a:ln>
        </p:spPr>
        <p:txBody>
          <a:bodyPr/>
          <a:lstStyle/>
          <a:p>
            <a:endParaRPr lang="en-US"/>
          </a:p>
        </p:txBody>
      </p:sp>
      <p:sp>
        <p:nvSpPr>
          <p:cNvPr id="41035" name="Line 103"/>
          <p:cNvSpPr>
            <a:spLocks noChangeShapeType="1"/>
          </p:cNvSpPr>
          <p:nvPr/>
        </p:nvSpPr>
        <p:spPr bwMode="auto">
          <a:xfrm>
            <a:off x="7680325" y="5918200"/>
            <a:ext cx="168275" cy="254000"/>
          </a:xfrm>
          <a:prstGeom prst="line">
            <a:avLst/>
          </a:prstGeom>
          <a:noFill/>
          <a:ln w="9525">
            <a:solidFill>
              <a:schemeClr val="bg1"/>
            </a:solidFill>
            <a:round/>
            <a:headEnd/>
            <a:tailEnd/>
          </a:ln>
        </p:spPr>
        <p:txBody>
          <a:bodyPr/>
          <a:lstStyle/>
          <a:p>
            <a:endParaRPr lang="en-US"/>
          </a:p>
        </p:txBody>
      </p:sp>
      <p:sp>
        <p:nvSpPr>
          <p:cNvPr id="41036" name="Line 104"/>
          <p:cNvSpPr>
            <a:spLocks noChangeShapeType="1"/>
          </p:cNvSpPr>
          <p:nvPr/>
        </p:nvSpPr>
        <p:spPr bwMode="auto">
          <a:xfrm>
            <a:off x="7739063" y="5892800"/>
            <a:ext cx="185737" cy="279400"/>
          </a:xfrm>
          <a:prstGeom prst="line">
            <a:avLst/>
          </a:prstGeom>
          <a:noFill/>
          <a:ln w="9525">
            <a:solidFill>
              <a:schemeClr val="bg1"/>
            </a:solidFill>
            <a:round/>
            <a:headEnd/>
            <a:tailEnd/>
          </a:ln>
        </p:spPr>
        <p:txBody>
          <a:bodyPr/>
          <a:lstStyle/>
          <a:p>
            <a:endParaRPr lang="en-US"/>
          </a:p>
        </p:txBody>
      </p:sp>
      <p:sp>
        <p:nvSpPr>
          <p:cNvPr id="41037" name="Line 105"/>
          <p:cNvSpPr>
            <a:spLocks noChangeShapeType="1"/>
          </p:cNvSpPr>
          <p:nvPr/>
        </p:nvSpPr>
        <p:spPr bwMode="auto">
          <a:xfrm>
            <a:off x="7800975" y="5872163"/>
            <a:ext cx="200025" cy="300037"/>
          </a:xfrm>
          <a:prstGeom prst="line">
            <a:avLst/>
          </a:prstGeom>
          <a:noFill/>
          <a:ln w="9525">
            <a:solidFill>
              <a:schemeClr val="bg1"/>
            </a:solidFill>
            <a:round/>
            <a:headEnd/>
            <a:tailEnd/>
          </a:ln>
        </p:spPr>
        <p:txBody>
          <a:bodyPr/>
          <a:lstStyle/>
          <a:p>
            <a:endParaRPr lang="en-US"/>
          </a:p>
        </p:txBody>
      </p:sp>
      <p:sp>
        <p:nvSpPr>
          <p:cNvPr id="41038" name="Line 107"/>
          <p:cNvSpPr>
            <a:spLocks noChangeShapeType="1"/>
          </p:cNvSpPr>
          <p:nvPr/>
        </p:nvSpPr>
        <p:spPr bwMode="auto">
          <a:xfrm>
            <a:off x="7885113" y="5832475"/>
            <a:ext cx="225425" cy="339725"/>
          </a:xfrm>
          <a:prstGeom prst="line">
            <a:avLst/>
          </a:prstGeom>
          <a:noFill/>
          <a:ln w="9525">
            <a:solidFill>
              <a:schemeClr val="bg1"/>
            </a:solidFill>
            <a:round/>
            <a:headEnd/>
            <a:tailEnd/>
          </a:ln>
        </p:spPr>
        <p:txBody>
          <a:bodyPr/>
          <a:lstStyle/>
          <a:p>
            <a:endParaRPr lang="en-US"/>
          </a:p>
        </p:txBody>
      </p:sp>
      <p:sp>
        <p:nvSpPr>
          <p:cNvPr id="41039" name="Line 108"/>
          <p:cNvSpPr>
            <a:spLocks noChangeShapeType="1"/>
          </p:cNvSpPr>
          <p:nvPr/>
        </p:nvSpPr>
        <p:spPr bwMode="auto">
          <a:xfrm>
            <a:off x="7945438" y="5808663"/>
            <a:ext cx="241300" cy="363537"/>
          </a:xfrm>
          <a:prstGeom prst="line">
            <a:avLst/>
          </a:prstGeom>
          <a:noFill/>
          <a:ln w="9525">
            <a:solidFill>
              <a:schemeClr val="bg1"/>
            </a:solidFill>
            <a:round/>
            <a:headEnd/>
            <a:tailEnd/>
          </a:ln>
        </p:spPr>
        <p:txBody>
          <a:bodyPr/>
          <a:lstStyle/>
          <a:p>
            <a:endParaRPr lang="en-US"/>
          </a:p>
        </p:txBody>
      </p:sp>
      <p:sp>
        <p:nvSpPr>
          <p:cNvPr id="41040" name="Line 109"/>
          <p:cNvSpPr>
            <a:spLocks noChangeShapeType="1"/>
          </p:cNvSpPr>
          <p:nvPr/>
        </p:nvSpPr>
        <p:spPr bwMode="auto">
          <a:xfrm>
            <a:off x="7999413" y="5776913"/>
            <a:ext cx="263525" cy="395287"/>
          </a:xfrm>
          <a:prstGeom prst="line">
            <a:avLst/>
          </a:prstGeom>
          <a:noFill/>
          <a:ln w="9525">
            <a:solidFill>
              <a:schemeClr val="bg1"/>
            </a:solidFill>
            <a:round/>
            <a:headEnd/>
            <a:tailEnd/>
          </a:ln>
        </p:spPr>
        <p:txBody>
          <a:bodyPr/>
          <a:lstStyle/>
          <a:p>
            <a:endParaRPr lang="en-US"/>
          </a:p>
        </p:txBody>
      </p:sp>
      <p:sp>
        <p:nvSpPr>
          <p:cNvPr id="41041" name="Line 110"/>
          <p:cNvSpPr>
            <a:spLocks noChangeShapeType="1"/>
          </p:cNvSpPr>
          <p:nvPr/>
        </p:nvSpPr>
        <p:spPr bwMode="auto">
          <a:xfrm>
            <a:off x="8051800" y="5740400"/>
            <a:ext cx="219075" cy="330200"/>
          </a:xfrm>
          <a:prstGeom prst="line">
            <a:avLst/>
          </a:prstGeom>
          <a:noFill/>
          <a:ln w="9525">
            <a:solidFill>
              <a:schemeClr val="bg1"/>
            </a:solidFill>
            <a:round/>
            <a:headEnd/>
            <a:tailEnd/>
          </a:ln>
        </p:spPr>
        <p:txBody>
          <a:bodyPr/>
          <a:lstStyle/>
          <a:p>
            <a:endParaRPr lang="en-US"/>
          </a:p>
        </p:txBody>
      </p:sp>
      <p:sp>
        <p:nvSpPr>
          <p:cNvPr id="41042" name="Line 111"/>
          <p:cNvSpPr>
            <a:spLocks noChangeShapeType="1"/>
          </p:cNvSpPr>
          <p:nvPr/>
        </p:nvSpPr>
        <p:spPr bwMode="auto">
          <a:xfrm>
            <a:off x="8102600" y="5702300"/>
            <a:ext cx="161925" cy="244475"/>
          </a:xfrm>
          <a:prstGeom prst="line">
            <a:avLst/>
          </a:prstGeom>
          <a:noFill/>
          <a:ln w="9525">
            <a:solidFill>
              <a:schemeClr val="bg1"/>
            </a:solidFill>
            <a:round/>
            <a:headEnd/>
            <a:tailEnd/>
          </a:ln>
        </p:spPr>
        <p:txBody>
          <a:bodyPr/>
          <a:lstStyle/>
          <a:p>
            <a:endParaRPr lang="en-US"/>
          </a:p>
        </p:txBody>
      </p:sp>
      <p:sp>
        <p:nvSpPr>
          <p:cNvPr id="41043" name="Line 112"/>
          <p:cNvSpPr>
            <a:spLocks noChangeShapeType="1"/>
          </p:cNvSpPr>
          <p:nvPr/>
        </p:nvSpPr>
        <p:spPr bwMode="auto">
          <a:xfrm flipH="1">
            <a:off x="1981200" y="5105400"/>
            <a:ext cx="1143000" cy="533400"/>
          </a:xfrm>
          <a:prstGeom prst="line">
            <a:avLst/>
          </a:prstGeom>
          <a:noFill/>
          <a:ln w="38100">
            <a:solidFill>
              <a:schemeClr val="bg1"/>
            </a:solidFill>
            <a:round/>
            <a:headEnd/>
            <a:tailEnd type="triangle" w="med" len="med"/>
          </a:ln>
        </p:spPr>
        <p:txBody>
          <a:bodyPr/>
          <a:lstStyle/>
          <a:p>
            <a:endParaRPr lang="en-US"/>
          </a:p>
        </p:txBody>
      </p:sp>
      <p:sp>
        <p:nvSpPr>
          <p:cNvPr id="41044" name="Text Box 113"/>
          <p:cNvSpPr txBox="1">
            <a:spLocks noChangeArrowheads="1"/>
          </p:cNvSpPr>
          <p:nvPr/>
        </p:nvSpPr>
        <p:spPr bwMode="auto">
          <a:xfrm>
            <a:off x="3200400" y="4648200"/>
            <a:ext cx="1752600" cy="1069975"/>
          </a:xfrm>
          <a:prstGeom prst="rect">
            <a:avLst/>
          </a:prstGeom>
          <a:noFill/>
          <a:ln w="9525">
            <a:noFill/>
            <a:miter lim="800000"/>
            <a:headEnd/>
            <a:tailEnd/>
          </a:ln>
        </p:spPr>
        <p:txBody>
          <a:bodyPr>
            <a:spAutoFit/>
          </a:bodyPr>
          <a:lstStyle/>
          <a:p>
            <a:pPr algn="ctr"/>
            <a:r>
              <a:rPr lang="en-US" sz="1600">
                <a:solidFill>
                  <a:schemeClr val="bg1"/>
                </a:solidFill>
                <a:latin typeface="Times New Roman" pitchFamily="18" charset="0"/>
              </a:rPr>
              <a:t>Area under hatch marks represents the total likelihood of a failure</a:t>
            </a:r>
          </a:p>
        </p:txBody>
      </p:sp>
      <p:sp>
        <p:nvSpPr>
          <p:cNvPr id="41045" name="Line 114"/>
          <p:cNvSpPr>
            <a:spLocks noChangeShapeType="1"/>
          </p:cNvSpPr>
          <p:nvPr/>
        </p:nvSpPr>
        <p:spPr bwMode="auto">
          <a:xfrm>
            <a:off x="5105400" y="5105400"/>
            <a:ext cx="2667000" cy="762000"/>
          </a:xfrm>
          <a:prstGeom prst="line">
            <a:avLst/>
          </a:prstGeom>
          <a:noFill/>
          <a:ln w="38100">
            <a:solidFill>
              <a:schemeClr val="bg1"/>
            </a:solidFill>
            <a:round/>
            <a:headEnd/>
            <a:tailEnd type="triangle" w="med" len="med"/>
          </a:ln>
        </p:spPr>
        <p:txBody>
          <a:bodyPr/>
          <a:lstStyle/>
          <a:p>
            <a:endParaRPr lang="en-US"/>
          </a:p>
        </p:txBody>
      </p:sp>
      <p:sp>
        <p:nvSpPr>
          <p:cNvPr id="41046" name="Text Box 115"/>
          <p:cNvSpPr txBox="1">
            <a:spLocks noChangeArrowheads="1"/>
          </p:cNvSpPr>
          <p:nvPr/>
        </p:nvSpPr>
        <p:spPr bwMode="auto">
          <a:xfrm>
            <a:off x="381000" y="5715000"/>
            <a:ext cx="1263650" cy="641350"/>
          </a:xfrm>
          <a:prstGeom prst="rect">
            <a:avLst/>
          </a:prstGeom>
          <a:noFill/>
          <a:ln w="9525">
            <a:noFill/>
            <a:miter lim="800000"/>
            <a:headEnd/>
            <a:tailEnd/>
          </a:ln>
        </p:spPr>
        <p:txBody>
          <a:bodyPr wrap="none">
            <a:spAutoFit/>
          </a:bodyPr>
          <a:lstStyle/>
          <a:p>
            <a:r>
              <a:rPr lang="en-US" sz="1800"/>
              <a:t>2.33 hrs/yr</a:t>
            </a:r>
          </a:p>
          <a:p>
            <a:r>
              <a:rPr lang="en-US" sz="1800"/>
              <a:t>(average)</a:t>
            </a:r>
          </a:p>
        </p:txBody>
      </p:sp>
      <p:sp>
        <p:nvSpPr>
          <p:cNvPr id="41047" name="Line 116"/>
          <p:cNvSpPr>
            <a:spLocks noChangeShapeType="1"/>
          </p:cNvSpPr>
          <p:nvPr/>
        </p:nvSpPr>
        <p:spPr bwMode="auto">
          <a:xfrm flipH="1">
            <a:off x="1600200" y="5943600"/>
            <a:ext cx="152400" cy="0"/>
          </a:xfrm>
          <a:prstGeom prst="line">
            <a:avLst/>
          </a:prstGeom>
          <a:noFill/>
          <a:ln w="9525">
            <a:solidFill>
              <a:schemeClr val="tx1"/>
            </a:solidFill>
            <a:round/>
            <a:headEnd/>
            <a:tailEnd/>
          </a:ln>
        </p:spPr>
        <p:txBody>
          <a:bodyPr wrap="none">
            <a:spAutoFit/>
          </a:bodyPr>
          <a:lstStyle/>
          <a:p>
            <a:endParaRPr lang="en-US"/>
          </a:p>
        </p:txBody>
      </p:sp>
    </p:spTree>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ChangeArrowheads="1"/>
          </p:cNvSpPr>
          <p:nvPr/>
        </p:nvSpPr>
        <p:spPr bwMode="auto">
          <a:xfrm>
            <a:off x="4419600" y="3429000"/>
            <a:ext cx="3810000" cy="2667000"/>
          </a:xfrm>
          <a:prstGeom prst="rect">
            <a:avLst/>
          </a:prstGeom>
          <a:gradFill rotWithShape="0">
            <a:gsLst>
              <a:gs pos="0">
                <a:srgbClr val="3B5381"/>
              </a:gs>
              <a:gs pos="100000">
                <a:srgbClr val="CC3300"/>
              </a:gs>
            </a:gsLst>
            <a:lin ang="0" scaled="1"/>
          </a:gradFill>
          <a:ln w="9525">
            <a:noFill/>
            <a:miter lim="800000"/>
            <a:headEnd/>
            <a:tailEnd/>
          </a:ln>
        </p:spPr>
        <p:txBody>
          <a:bodyPr wrap="none" anchor="ctr"/>
          <a:lstStyle/>
          <a:p>
            <a:endParaRPr lang="en-US"/>
          </a:p>
        </p:txBody>
      </p:sp>
      <p:sp>
        <p:nvSpPr>
          <p:cNvPr id="41987" name="Text Box 3"/>
          <p:cNvSpPr txBox="1">
            <a:spLocks noChangeArrowheads="1"/>
          </p:cNvSpPr>
          <p:nvPr/>
        </p:nvSpPr>
        <p:spPr bwMode="auto">
          <a:xfrm>
            <a:off x="6477000" y="3444875"/>
            <a:ext cx="1689100" cy="1187450"/>
          </a:xfrm>
          <a:prstGeom prst="rect">
            <a:avLst/>
          </a:prstGeom>
          <a:noFill/>
          <a:ln w="9525">
            <a:noFill/>
            <a:miter lim="800000"/>
            <a:headEnd/>
            <a:tailEnd/>
          </a:ln>
        </p:spPr>
        <p:txBody>
          <a:bodyPr wrap="none">
            <a:spAutoFit/>
          </a:bodyPr>
          <a:lstStyle/>
          <a:p>
            <a:pPr algn="r"/>
            <a:r>
              <a:rPr lang="en-US">
                <a:solidFill>
                  <a:schemeClr val="bg1"/>
                </a:solidFill>
                <a:latin typeface="Times New Roman" pitchFamily="18" charset="0"/>
              </a:rPr>
              <a:t>Early</a:t>
            </a:r>
          </a:p>
          <a:p>
            <a:pPr algn="r"/>
            <a:r>
              <a:rPr lang="en-US">
                <a:solidFill>
                  <a:schemeClr val="bg1"/>
                </a:solidFill>
                <a:latin typeface="Times New Roman" pitchFamily="18" charset="0"/>
              </a:rPr>
              <a:t>Degradation</a:t>
            </a:r>
          </a:p>
          <a:p>
            <a:pPr algn="r"/>
            <a:r>
              <a:rPr lang="en-US">
                <a:solidFill>
                  <a:schemeClr val="bg1"/>
                </a:solidFill>
                <a:latin typeface="Times New Roman" pitchFamily="18" charset="0"/>
              </a:rPr>
              <a:t>Failures</a:t>
            </a:r>
          </a:p>
        </p:txBody>
      </p:sp>
      <p:sp>
        <p:nvSpPr>
          <p:cNvPr id="41988" name="Rectangle 4"/>
          <p:cNvSpPr>
            <a:spLocks noChangeArrowheads="1"/>
          </p:cNvSpPr>
          <p:nvPr/>
        </p:nvSpPr>
        <p:spPr bwMode="auto">
          <a:xfrm>
            <a:off x="1828800" y="3429000"/>
            <a:ext cx="2743200" cy="2667000"/>
          </a:xfrm>
          <a:prstGeom prst="rect">
            <a:avLst/>
          </a:prstGeom>
          <a:gradFill rotWithShape="0">
            <a:gsLst>
              <a:gs pos="0">
                <a:srgbClr val="CC3300"/>
              </a:gs>
              <a:gs pos="100000">
                <a:srgbClr val="3B5381"/>
              </a:gs>
            </a:gsLst>
            <a:lin ang="0" scaled="1"/>
          </a:gradFill>
          <a:ln w="9525">
            <a:noFill/>
            <a:miter lim="800000"/>
            <a:headEnd/>
            <a:tailEnd/>
          </a:ln>
        </p:spPr>
        <p:txBody>
          <a:bodyPr wrap="none" anchor="ctr"/>
          <a:lstStyle/>
          <a:p>
            <a:endParaRPr lang="en-US"/>
          </a:p>
        </p:txBody>
      </p:sp>
      <p:sp>
        <p:nvSpPr>
          <p:cNvPr id="41989" name="Rectangle 5"/>
          <p:cNvSpPr>
            <a:spLocks noGrp="1" noChangeArrowheads="1"/>
          </p:cNvSpPr>
          <p:nvPr>
            <p:ph type="title"/>
          </p:nvPr>
        </p:nvSpPr>
        <p:spPr>
          <a:xfrm>
            <a:off x="457200" y="76200"/>
            <a:ext cx="6858000" cy="1143000"/>
          </a:xfrm>
        </p:spPr>
        <p:txBody>
          <a:bodyPr/>
          <a:lstStyle/>
          <a:p>
            <a:r>
              <a:rPr lang="en-US" smtClean="0"/>
              <a:t>Equipment Failure Timing</a:t>
            </a:r>
          </a:p>
        </p:txBody>
      </p:sp>
      <p:sp>
        <p:nvSpPr>
          <p:cNvPr id="41990" name="Rectangle 6"/>
          <p:cNvSpPr>
            <a:spLocks noGrp="1" noChangeArrowheads="1"/>
          </p:cNvSpPr>
          <p:nvPr>
            <p:ph type="body" idx="1"/>
          </p:nvPr>
        </p:nvSpPr>
        <p:spPr>
          <a:xfrm>
            <a:off x="482600" y="1219200"/>
            <a:ext cx="8229600" cy="1905000"/>
          </a:xfrm>
        </p:spPr>
        <p:txBody>
          <a:bodyPr>
            <a:normAutofit lnSpcReduction="10000"/>
          </a:bodyPr>
          <a:lstStyle/>
          <a:p>
            <a:pPr>
              <a:lnSpc>
                <a:spcPct val="100000"/>
              </a:lnSpc>
            </a:pPr>
            <a:r>
              <a:rPr lang="en-US" smtClean="0"/>
              <a:t>Poor maintenance reduces equipment life since failures due to degradation come prematurely soon.  IEEE says add 10% to likelihood of downtime.</a:t>
            </a:r>
          </a:p>
        </p:txBody>
      </p:sp>
      <p:sp>
        <p:nvSpPr>
          <p:cNvPr id="41991" name="Line 7"/>
          <p:cNvSpPr>
            <a:spLocks noChangeShapeType="1"/>
          </p:cNvSpPr>
          <p:nvPr/>
        </p:nvSpPr>
        <p:spPr bwMode="auto">
          <a:xfrm>
            <a:off x="1752600" y="3429000"/>
            <a:ext cx="0" cy="2743200"/>
          </a:xfrm>
          <a:prstGeom prst="line">
            <a:avLst/>
          </a:prstGeom>
          <a:noFill/>
          <a:ln w="9525">
            <a:solidFill>
              <a:schemeClr val="bg1"/>
            </a:solidFill>
            <a:round/>
            <a:headEnd/>
            <a:tailEnd/>
          </a:ln>
        </p:spPr>
        <p:txBody>
          <a:bodyPr/>
          <a:lstStyle/>
          <a:p>
            <a:endParaRPr lang="en-US"/>
          </a:p>
        </p:txBody>
      </p:sp>
      <p:sp>
        <p:nvSpPr>
          <p:cNvPr id="41992" name="Line 8"/>
          <p:cNvSpPr>
            <a:spLocks noChangeShapeType="1"/>
          </p:cNvSpPr>
          <p:nvPr/>
        </p:nvSpPr>
        <p:spPr bwMode="auto">
          <a:xfrm>
            <a:off x="1752600" y="6172200"/>
            <a:ext cx="6553200" cy="0"/>
          </a:xfrm>
          <a:prstGeom prst="line">
            <a:avLst/>
          </a:prstGeom>
          <a:noFill/>
          <a:ln w="9525">
            <a:solidFill>
              <a:schemeClr val="bg1"/>
            </a:solidFill>
            <a:round/>
            <a:headEnd/>
            <a:tailEnd/>
          </a:ln>
        </p:spPr>
        <p:txBody>
          <a:bodyPr/>
          <a:lstStyle/>
          <a:p>
            <a:endParaRPr lang="en-US"/>
          </a:p>
        </p:txBody>
      </p:sp>
      <p:sp>
        <p:nvSpPr>
          <p:cNvPr id="41993" name="Text Box 9"/>
          <p:cNvSpPr txBox="1">
            <a:spLocks noChangeArrowheads="1"/>
          </p:cNvSpPr>
          <p:nvPr/>
        </p:nvSpPr>
        <p:spPr bwMode="auto">
          <a:xfrm>
            <a:off x="6232525" y="6172200"/>
            <a:ext cx="825500" cy="457200"/>
          </a:xfrm>
          <a:prstGeom prst="rect">
            <a:avLst/>
          </a:prstGeom>
          <a:noFill/>
          <a:ln w="9525">
            <a:noFill/>
            <a:miter lim="800000"/>
            <a:headEnd/>
            <a:tailEnd/>
          </a:ln>
        </p:spPr>
        <p:txBody>
          <a:bodyPr wrap="none">
            <a:spAutoFit/>
          </a:bodyPr>
          <a:lstStyle/>
          <a:p>
            <a:r>
              <a:rPr lang="en-US">
                <a:solidFill>
                  <a:schemeClr val="bg1"/>
                </a:solidFill>
                <a:latin typeface="Times New Roman" pitchFamily="18" charset="0"/>
              </a:rPr>
              <a:t>Time</a:t>
            </a:r>
          </a:p>
        </p:txBody>
      </p:sp>
      <p:sp>
        <p:nvSpPr>
          <p:cNvPr id="41994" name="Line 10"/>
          <p:cNvSpPr>
            <a:spLocks noChangeShapeType="1"/>
          </p:cNvSpPr>
          <p:nvPr/>
        </p:nvSpPr>
        <p:spPr bwMode="auto">
          <a:xfrm>
            <a:off x="7162800" y="6400800"/>
            <a:ext cx="914400" cy="0"/>
          </a:xfrm>
          <a:prstGeom prst="line">
            <a:avLst/>
          </a:prstGeom>
          <a:noFill/>
          <a:ln w="9525">
            <a:solidFill>
              <a:schemeClr val="bg1"/>
            </a:solidFill>
            <a:round/>
            <a:headEnd/>
            <a:tailEnd type="triangle" w="med" len="med"/>
          </a:ln>
        </p:spPr>
        <p:txBody>
          <a:bodyPr/>
          <a:lstStyle/>
          <a:p>
            <a:endParaRPr lang="en-US"/>
          </a:p>
        </p:txBody>
      </p:sp>
      <p:sp>
        <p:nvSpPr>
          <p:cNvPr id="41995" name="Text Box 11"/>
          <p:cNvSpPr txBox="1">
            <a:spLocks noChangeArrowheads="1"/>
          </p:cNvSpPr>
          <p:nvPr/>
        </p:nvSpPr>
        <p:spPr bwMode="auto">
          <a:xfrm>
            <a:off x="152400" y="3962400"/>
            <a:ext cx="1519238" cy="1187450"/>
          </a:xfrm>
          <a:prstGeom prst="rect">
            <a:avLst/>
          </a:prstGeom>
          <a:noFill/>
          <a:ln w="9525">
            <a:noFill/>
            <a:miter lim="800000"/>
            <a:headEnd/>
            <a:tailEnd/>
          </a:ln>
        </p:spPr>
        <p:txBody>
          <a:bodyPr wrap="none">
            <a:spAutoFit/>
          </a:bodyPr>
          <a:lstStyle/>
          <a:p>
            <a:pPr algn="r"/>
            <a:r>
              <a:rPr lang="en-US">
                <a:solidFill>
                  <a:schemeClr val="bg1"/>
                </a:solidFill>
                <a:latin typeface="Times New Roman" pitchFamily="18" charset="0"/>
              </a:rPr>
              <a:t>Likelihood</a:t>
            </a:r>
          </a:p>
          <a:p>
            <a:pPr algn="r"/>
            <a:r>
              <a:rPr lang="en-US">
                <a:solidFill>
                  <a:schemeClr val="bg1"/>
                </a:solidFill>
                <a:latin typeface="Times New Roman" pitchFamily="18" charset="0"/>
              </a:rPr>
              <a:t>Of</a:t>
            </a:r>
          </a:p>
          <a:p>
            <a:pPr algn="r"/>
            <a:r>
              <a:rPr lang="en-US">
                <a:solidFill>
                  <a:schemeClr val="bg1"/>
                </a:solidFill>
                <a:latin typeface="Times New Roman" pitchFamily="18" charset="0"/>
              </a:rPr>
              <a:t>Failure</a:t>
            </a:r>
          </a:p>
        </p:txBody>
      </p:sp>
      <p:sp>
        <p:nvSpPr>
          <p:cNvPr id="41996" name="Arc 12"/>
          <p:cNvSpPr>
            <a:spLocks/>
          </p:cNvSpPr>
          <p:nvPr/>
        </p:nvSpPr>
        <p:spPr bwMode="auto">
          <a:xfrm flipH="1" flipV="1">
            <a:off x="1981200" y="3581400"/>
            <a:ext cx="838200" cy="857250"/>
          </a:xfrm>
          <a:custGeom>
            <a:avLst/>
            <a:gdLst>
              <a:gd name="T0" fmla="*/ 781738 w 21600"/>
              <a:gd name="T1" fmla="*/ 0 h 7793"/>
              <a:gd name="T2" fmla="*/ 838200 w 21600"/>
              <a:gd name="T3" fmla="*/ 857250 h 7793"/>
              <a:gd name="T4" fmla="*/ 0 w 21600"/>
              <a:gd name="T5" fmla="*/ 857250 h 7793"/>
              <a:gd name="T6" fmla="*/ 0 60000 65536"/>
              <a:gd name="T7" fmla="*/ 0 60000 65536"/>
              <a:gd name="T8" fmla="*/ 0 60000 65536"/>
              <a:gd name="T9" fmla="*/ 0 w 21600"/>
              <a:gd name="T10" fmla="*/ 0 h 7793"/>
              <a:gd name="T11" fmla="*/ 21600 w 21600"/>
              <a:gd name="T12" fmla="*/ 7793 h 7793"/>
            </a:gdLst>
            <a:ahLst/>
            <a:cxnLst>
              <a:cxn ang="T6">
                <a:pos x="T0" y="T1"/>
              </a:cxn>
              <a:cxn ang="T7">
                <a:pos x="T2" y="T3"/>
              </a:cxn>
              <a:cxn ang="T8">
                <a:pos x="T4" y="T5"/>
              </a:cxn>
            </a:cxnLst>
            <a:rect l="T9" t="T10" r="T11" b="T12"/>
            <a:pathLst>
              <a:path w="21600" h="7793" fill="none" extrusionOk="0">
                <a:moveTo>
                  <a:pt x="20145" y="-1"/>
                </a:moveTo>
                <a:cubicBezTo>
                  <a:pt x="21106" y="2485"/>
                  <a:pt x="21600" y="5127"/>
                  <a:pt x="21600" y="7793"/>
                </a:cubicBezTo>
              </a:path>
              <a:path w="21600" h="7793" stroke="0" extrusionOk="0">
                <a:moveTo>
                  <a:pt x="20145" y="-1"/>
                </a:moveTo>
                <a:cubicBezTo>
                  <a:pt x="21106" y="2485"/>
                  <a:pt x="21600" y="5127"/>
                  <a:pt x="21600" y="7793"/>
                </a:cubicBezTo>
                <a:lnTo>
                  <a:pt x="0" y="7793"/>
                </a:lnTo>
                <a:close/>
              </a:path>
            </a:pathLst>
          </a:custGeom>
          <a:noFill/>
          <a:ln w="9525">
            <a:solidFill>
              <a:schemeClr val="bg1"/>
            </a:solidFill>
            <a:round/>
            <a:headEnd/>
            <a:tailEnd/>
          </a:ln>
        </p:spPr>
        <p:txBody>
          <a:bodyPr wrap="none" anchor="ctr"/>
          <a:lstStyle/>
          <a:p>
            <a:endParaRPr lang="en-US"/>
          </a:p>
        </p:txBody>
      </p:sp>
      <p:sp>
        <p:nvSpPr>
          <p:cNvPr id="41997" name="Arc 13"/>
          <p:cNvSpPr>
            <a:spLocks/>
          </p:cNvSpPr>
          <p:nvPr/>
        </p:nvSpPr>
        <p:spPr bwMode="auto">
          <a:xfrm flipV="1">
            <a:off x="6400800" y="5410200"/>
            <a:ext cx="1676400" cy="685800"/>
          </a:xfrm>
          <a:custGeom>
            <a:avLst/>
            <a:gdLst>
              <a:gd name="T0" fmla="*/ 0 w 19358"/>
              <a:gd name="T1" fmla="*/ 0 h 21600"/>
              <a:gd name="T2" fmla="*/ 1676400 w 19358"/>
              <a:gd name="T3" fmla="*/ 381571 h 21600"/>
              <a:gd name="T4" fmla="*/ 0 w 19358"/>
              <a:gd name="T5" fmla="*/ 685800 h 21600"/>
              <a:gd name="T6" fmla="*/ 0 60000 65536"/>
              <a:gd name="T7" fmla="*/ 0 60000 65536"/>
              <a:gd name="T8" fmla="*/ 0 60000 65536"/>
              <a:gd name="T9" fmla="*/ 0 w 19358"/>
              <a:gd name="T10" fmla="*/ 0 h 21600"/>
              <a:gd name="T11" fmla="*/ 19358 w 19358"/>
              <a:gd name="T12" fmla="*/ 21600 h 21600"/>
            </a:gdLst>
            <a:ahLst/>
            <a:cxnLst>
              <a:cxn ang="T6">
                <a:pos x="T0" y="T1"/>
              </a:cxn>
              <a:cxn ang="T7">
                <a:pos x="T2" y="T3"/>
              </a:cxn>
              <a:cxn ang="T8">
                <a:pos x="T4" y="T5"/>
              </a:cxn>
            </a:cxnLst>
            <a:rect l="T9" t="T10" r="T11" b="T12"/>
            <a:pathLst>
              <a:path w="19358" h="21600" fill="none" extrusionOk="0">
                <a:moveTo>
                  <a:pt x="-1" y="0"/>
                </a:moveTo>
                <a:cubicBezTo>
                  <a:pt x="8212" y="0"/>
                  <a:pt x="15714" y="4657"/>
                  <a:pt x="19358" y="12017"/>
                </a:cubicBezTo>
              </a:path>
              <a:path w="19358" h="21600" stroke="0" extrusionOk="0">
                <a:moveTo>
                  <a:pt x="-1" y="0"/>
                </a:moveTo>
                <a:cubicBezTo>
                  <a:pt x="8212" y="0"/>
                  <a:pt x="15714" y="4657"/>
                  <a:pt x="19358" y="12017"/>
                </a:cubicBezTo>
                <a:lnTo>
                  <a:pt x="0" y="21600"/>
                </a:lnTo>
                <a:close/>
              </a:path>
            </a:pathLst>
          </a:custGeom>
          <a:noFill/>
          <a:ln w="9525">
            <a:solidFill>
              <a:schemeClr val="bg1"/>
            </a:solidFill>
            <a:round/>
            <a:headEnd/>
            <a:tailEnd/>
          </a:ln>
        </p:spPr>
        <p:txBody>
          <a:bodyPr wrap="none" anchor="ctr"/>
          <a:lstStyle/>
          <a:p>
            <a:endParaRPr lang="en-US"/>
          </a:p>
        </p:txBody>
      </p:sp>
      <p:sp>
        <p:nvSpPr>
          <p:cNvPr id="41998" name="Arc 14"/>
          <p:cNvSpPr>
            <a:spLocks/>
          </p:cNvSpPr>
          <p:nvPr/>
        </p:nvSpPr>
        <p:spPr bwMode="auto">
          <a:xfrm flipH="1" flipV="1">
            <a:off x="2133600" y="5257800"/>
            <a:ext cx="1862138" cy="838200"/>
          </a:xfrm>
          <a:custGeom>
            <a:avLst/>
            <a:gdLst>
              <a:gd name="T0" fmla="*/ 0 w 21584"/>
              <a:gd name="T1" fmla="*/ 0 h 21600"/>
              <a:gd name="T2" fmla="*/ 1862138 w 21584"/>
              <a:gd name="T3" fmla="*/ 806224 h 21600"/>
              <a:gd name="T4" fmla="*/ 0 w 21584"/>
              <a:gd name="T5" fmla="*/ 838200 h 21600"/>
              <a:gd name="T6" fmla="*/ 0 60000 65536"/>
              <a:gd name="T7" fmla="*/ 0 60000 65536"/>
              <a:gd name="T8" fmla="*/ 0 60000 65536"/>
              <a:gd name="T9" fmla="*/ 0 w 21584"/>
              <a:gd name="T10" fmla="*/ 0 h 21600"/>
              <a:gd name="T11" fmla="*/ 21584 w 21584"/>
              <a:gd name="T12" fmla="*/ 21600 h 21600"/>
            </a:gdLst>
            <a:ahLst/>
            <a:cxnLst>
              <a:cxn ang="T6">
                <a:pos x="T0" y="T1"/>
              </a:cxn>
              <a:cxn ang="T7">
                <a:pos x="T2" y="T3"/>
              </a:cxn>
              <a:cxn ang="T8">
                <a:pos x="T4" y="T5"/>
              </a:cxn>
            </a:cxnLst>
            <a:rect l="T9" t="T10" r="T11" b="T12"/>
            <a:pathLst>
              <a:path w="21584" h="21600" fill="none" extrusionOk="0">
                <a:moveTo>
                  <a:pt x="-1" y="0"/>
                </a:moveTo>
                <a:cubicBezTo>
                  <a:pt x="11608" y="0"/>
                  <a:pt x="21141" y="9175"/>
                  <a:pt x="21584" y="20775"/>
                </a:cubicBezTo>
              </a:path>
              <a:path w="21584" h="21600" stroke="0" extrusionOk="0">
                <a:moveTo>
                  <a:pt x="-1" y="0"/>
                </a:moveTo>
                <a:cubicBezTo>
                  <a:pt x="11608" y="0"/>
                  <a:pt x="21141" y="9175"/>
                  <a:pt x="21584" y="20775"/>
                </a:cubicBezTo>
                <a:lnTo>
                  <a:pt x="0" y="21600"/>
                </a:lnTo>
                <a:close/>
              </a:path>
            </a:pathLst>
          </a:custGeom>
          <a:noFill/>
          <a:ln w="9525">
            <a:solidFill>
              <a:schemeClr val="bg1"/>
            </a:solidFill>
            <a:round/>
            <a:headEnd/>
            <a:tailEnd/>
          </a:ln>
        </p:spPr>
        <p:txBody>
          <a:bodyPr wrap="none" anchor="ctr"/>
          <a:lstStyle/>
          <a:p>
            <a:endParaRPr lang="en-US"/>
          </a:p>
        </p:txBody>
      </p:sp>
      <p:sp>
        <p:nvSpPr>
          <p:cNvPr id="41999" name="Line 15"/>
          <p:cNvSpPr>
            <a:spLocks noChangeShapeType="1"/>
          </p:cNvSpPr>
          <p:nvPr/>
        </p:nvSpPr>
        <p:spPr bwMode="auto">
          <a:xfrm>
            <a:off x="3962400" y="6096000"/>
            <a:ext cx="2438400" cy="0"/>
          </a:xfrm>
          <a:prstGeom prst="line">
            <a:avLst/>
          </a:prstGeom>
          <a:noFill/>
          <a:ln w="9525">
            <a:solidFill>
              <a:schemeClr val="bg1"/>
            </a:solidFill>
            <a:round/>
            <a:headEnd/>
            <a:tailEnd/>
          </a:ln>
        </p:spPr>
        <p:txBody>
          <a:bodyPr/>
          <a:lstStyle/>
          <a:p>
            <a:endParaRPr lang="en-US"/>
          </a:p>
        </p:txBody>
      </p:sp>
      <p:sp>
        <p:nvSpPr>
          <p:cNvPr id="42000" name="Line 16"/>
          <p:cNvSpPr>
            <a:spLocks noChangeShapeType="1"/>
          </p:cNvSpPr>
          <p:nvPr/>
        </p:nvSpPr>
        <p:spPr bwMode="auto">
          <a:xfrm>
            <a:off x="2039938" y="4440238"/>
            <a:ext cx="93662" cy="850900"/>
          </a:xfrm>
          <a:prstGeom prst="line">
            <a:avLst/>
          </a:prstGeom>
          <a:noFill/>
          <a:ln w="9525">
            <a:solidFill>
              <a:schemeClr val="bg1"/>
            </a:solidFill>
            <a:round/>
            <a:headEnd/>
            <a:tailEnd/>
          </a:ln>
        </p:spPr>
        <p:txBody>
          <a:bodyPr/>
          <a:lstStyle/>
          <a:p>
            <a:endParaRPr lang="en-US"/>
          </a:p>
        </p:txBody>
      </p:sp>
      <p:sp>
        <p:nvSpPr>
          <p:cNvPr id="42001" name="Text Box 17"/>
          <p:cNvSpPr txBox="1">
            <a:spLocks noChangeArrowheads="1"/>
          </p:cNvSpPr>
          <p:nvPr/>
        </p:nvSpPr>
        <p:spPr bwMode="auto">
          <a:xfrm>
            <a:off x="2209800" y="3444875"/>
            <a:ext cx="1165225" cy="822325"/>
          </a:xfrm>
          <a:prstGeom prst="rect">
            <a:avLst/>
          </a:prstGeom>
          <a:noFill/>
          <a:ln w="9525">
            <a:noFill/>
            <a:miter lim="800000"/>
            <a:headEnd/>
            <a:tailEnd/>
          </a:ln>
        </p:spPr>
        <p:txBody>
          <a:bodyPr wrap="none">
            <a:spAutoFit/>
          </a:bodyPr>
          <a:lstStyle/>
          <a:p>
            <a:r>
              <a:rPr lang="en-US">
                <a:solidFill>
                  <a:schemeClr val="bg1"/>
                </a:solidFill>
                <a:latin typeface="Times New Roman" pitchFamily="18" charset="0"/>
              </a:rPr>
              <a:t>Initial </a:t>
            </a:r>
          </a:p>
          <a:p>
            <a:r>
              <a:rPr lang="en-US">
                <a:solidFill>
                  <a:schemeClr val="bg1"/>
                </a:solidFill>
                <a:latin typeface="Times New Roman" pitchFamily="18" charset="0"/>
              </a:rPr>
              <a:t>Failures</a:t>
            </a:r>
          </a:p>
        </p:txBody>
      </p:sp>
      <p:sp>
        <p:nvSpPr>
          <p:cNvPr id="42002" name="Line 18"/>
          <p:cNvSpPr>
            <a:spLocks noChangeShapeType="1"/>
          </p:cNvSpPr>
          <p:nvPr/>
        </p:nvSpPr>
        <p:spPr bwMode="auto">
          <a:xfrm flipV="1">
            <a:off x="1371600" y="3429000"/>
            <a:ext cx="0" cy="533400"/>
          </a:xfrm>
          <a:prstGeom prst="line">
            <a:avLst/>
          </a:prstGeom>
          <a:noFill/>
          <a:ln w="9525">
            <a:solidFill>
              <a:schemeClr val="bg1"/>
            </a:solidFill>
            <a:round/>
            <a:headEnd/>
            <a:tailEnd type="triangle" w="med" len="med"/>
          </a:ln>
        </p:spPr>
        <p:txBody>
          <a:bodyPr/>
          <a:lstStyle/>
          <a:p>
            <a:endParaRPr lang="en-US"/>
          </a:p>
        </p:txBody>
      </p:sp>
      <p:sp>
        <p:nvSpPr>
          <p:cNvPr id="42003" name="Line 19"/>
          <p:cNvSpPr>
            <a:spLocks noChangeShapeType="1"/>
          </p:cNvSpPr>
          <p:nvPr/>
        </p:nvSpPr>
        <p:spPr bwMode="auto">
          <a:xfrm>
            <a:off x="1752600" y="5943600"/>
            <a:ext cx="6553200" cy="0"/>
          </a:xfrm>
          <a:prstGeom prst="line">
            <a:avLst/>
          </a:prstGeom>
          <a:noFill/>
          <a:ln w="9525">
            <a:solidFill>
              <a:schemeClr val="bg1"/>
            </a:solidFill>
            <a:prstDash val="dash"/>
            <a:round/>
            <a:headEnd/>
            <a:tailEnd/>
          </a:ln>
        </p:spPr>
        <p:txBody>
          <a:bodyPr/>
          <a:lstStyle/>
          <a:p>
            <a:endParaRPr lang="en-US"/>
          </a:p>
        </p:txBody>
      </p:sp>
      <p:sp>
        <p:nvSpPr>
          <p:cNvPr id="42004" name="Line 20"/>
          <p:cNvSpPr>
            <a:spLocks noChangeShapeType="1"/>
          </p:cNvSpPr>
          <p:nvPr/>
        </p:nvSpPr>
        <p:spPr bwMode="auto">
          <a:xfrm flipV="1">
            <a:off x="1752600" y="5575300"/>
            <a:ext cx="520700" cy="520700"/>
          </a:xfrm>
          <a:prstGeom prst="line">
            <a:avLst/>
          </a:prstGeom>
          <a:noFill/>
          <a:ln w="9525">
            <a:solidFill>
              <a:schemeClr val="bg1"/>
            </a:solidFill>
            <a:round/>
            <a:headEnd/>
            <a:tailEnd/>
          </a:ln>
        </p:spPr>
        <p:txBody>
          <a:bodyPr/>
          <a:lstStyle/>
          <a:p>
            <a:endParaRPr lang="en-US"/>
          </a:p>
        </p:txBody>
      </p:sp>
      <p:sp>
        <p:nvSpPr>
          <p:cNvPr id="42005" name="Line 21"/>
          <p:cNvSpPr>
            <a:spLocks noChangeShapeType="1"/>
          </p:cNvSpPr>
          <p:nvPr/>
        </p:nvSpPr>
        <p:spPr bwMode="auto">
          <a:xfrm flipV="1">
            <a:off x="1752600" y="5619750"/>
            <a:ext cx="552450" cy="552450"/>
          </a:xfrm>
          <a:prstGeom prst="line">
            <a:avLst/>
          </a:prstGeom>
          <a:noFill/>
          <a:ln w="9525">
            <a:solidFill>
              <a:schemeClr val="bg1"/>
            </a:solidFill>
            <a:round/>
            <a:headEnd/>
            <a:tailEnd/>
          </a:ln>
        </p:spPr>
        <p:txBody>
          <a:bodyPr/>
          <a:lstStyle/>
          <a:p>
            <a:endParaRPr lang="en-US"/>
          </a:p>
        </p:txBody>
      </p:sp>
      <p:sp>
        <p:nvSpPr>
          <p:cNvPr id="42006" name="Line 22"/>
          <p:cNvSpPr>
            <a:spLocks noChangeShapeType="1"/>
          </p:cNvSpPr>
          <p:nvPr/>
        </p:nvSpPr>
        <p:spPr bwMode="auto">
          <a:xfrm flipV="1">
            <a:off x="1828800" y="5653088"/>
            <a:ext cx="519113" cy="519112"/>
          </a:xfrm>
          <a:prstGeom prst="line">
            <a:avLst/>
          </a:prstGeom>
          <a:noFill/>
          <a:ln w="9525">
            <a:solidFill>
              <a:schemeClr val="bg1"/>
            </a:solidFill>
            <a:round/>
            <a:headEnd/>
            <a:tailEnd/>
          </a:ln>
        </p:spPr>
        <p:txBody>
          <a:bodyPr/>
          <a:lstStyle/>
          <a:p>
            <a:endParaRPr lang="en-US"/>
          </a:p>
        </p:txBody>
      </p:sp>
      <p:sp>
        <p:nvSpPr>
          <p:cNvPr id="42007" name="Line 23"/>
          <p:cNvSpPr>
            <a:spLocks noChangeShapeType="1"/>
          </p:cNvSpPr>
          <p:nvPr/>
        </p:nvSpPr>
        <p:spPr bwMode="auto">
          <a:xfrm flipV="1">
            <a:off x="1905000" y="5686425"/>
            <a:ext cx="485775" cy="485775"/>
          </a:xfrm>
          <a:prstGeom prst="line">
            <a:avLst/>
          </a:prstGeom>
          <a:noFill/>
          <a:ln w="9525">
            <a:solidFill>
              <a:schemeClr val="bg1"/>
            </a:solidFill>
            <a:round/>
            <a:headEnd/>
            <a:tailEnd/>
          </a:ln>
        </p:spPr>
        <p:txBody>
          <a:bodyPr/>
          <a:lstStyle/>
          <a:p>
            <a:endParaRPr lang="en-US"/>
          </a:p>
        </p:txBody>
      </p:sp>
      <p:sp>
        <p:nvSpPr>
          <p:cNvPr id="42008" name="Line 24"/>
          <p:cNvSpPr>
            <a:spLocks noChangeShapeType="1"/>
          </p:cNvSpPr>
          <p:nvPr/>
        </p:nvSpPr>
        <p:spPr bwMode="auto">
          <a:xfrm flipV="1">
            <a:off x="1981200" y="5721350"/>
            <a:ext cx="450850" cy="450850"/>
          </a:xfrm>
          <a:prstGeom prst="line">
            <a:avLst/>
          </a:prstGeom>
          <a:noFill/>
          <a:ln w="9525">
            <a:solidFill>
              <a:schemeClr val="bg1"/>
            </a:solidFill>
            <a:round/>
            <a:headEnd/>
            <a:tailEnd/>
          </a:ln>
        </p:spPr>
        <p:txBody>
          <a:bodyPr/>
          <a:lstStyle/>
          <a:p>
            <a:endParaRPr lang="en-US"/>
          </a:p>
        </p:txBody>
      </p:sp>
      <p:sp>
        <p:nvSpPr>
          <p:cNvPr id="42009" name="Line 25"/>
          <p:cNvSpPr>
            <a:spLocks noChangeShapeType="1"/>
          </p:cNvSpPr>
          <p:nvPr/>
        </p:nvSpPr>
        <p:spPr bwMode="auto">
          <a:xfrm flipV="1">
            <a:off x="2057400" y="5753100"/>
            <a:ext cx="419100" cy="419100"/>
          </a:xfrm>
          <a:prstGeom prst="line">
            <a:avLst/>
          </a:prstGeom>
          <a:noFill/>
          <a:ln w="9525">
            <a:solidFill>
              <a:schemeClr val="bg1"/>
            </a:solidFill>
            <a:round/>
            <a:headEnd/>
            <a:tailEnd/>
          </a:ln>
        </p:spPr>
        <p:txBody>
          <a:bodyPr/>
          <a:lstStyle/>
          <a:p>
            <a:endParaRPr lang="en-US"/>
          </a:p>
        </p:txBody>
      </p:sp>
      <p:sp>
        <p:nvSpPr>
          <p:cNvPr id="42010" name="Line 26"/>
          <p:cNvSpPr>
            <a:spLocks noChangeShapeType="1"/>
          </p:cNvSpPr>
          <p:nvPr/>
        </p:nvSpPr>
        <p:spPr bwMode="auto">
          <a:xfrm flipV="1">
            <a:off x="2133600" y="5781675"/>
            <a:ext cx="390525" cy="390525"/>
          </a:xfrm>
          <a:prstGeom prst="line">
            <a:avLst/>
          </a:prstGeom>
          <a:noFill/>
          <a:ln w="9525">
            <a:solidFill>
              <a:schemeClr val="bg1"/>
            </a:solidFill>
            <a:round/>
            <a:headEnd/>
            <a:tailEnd/>
          </a:ln>
        </p:spPr>
        <p:txBody>
          <a:bodyPr/>
          <a:lstStyle/>
          <a:p>
            <a:endParaRPr lang="en-US"/>
          </a:p>
        </p:txBody>
      </p:sp>
      <p:sp>
        <p:nvSpPr>
          <p:cNvPr id="42011" name="Line 27"/>
          <p:cNvSpPr>
            <a:spLocks noChangeShapeType="1"/>
          </p:cNvSpPr>
          <p:nvPr/>
        </p:nvSpPr>
        <p:spPr bwMode="auto">
          <a:xfrm flipV="1">
            <a:off x="2209800" y="5805488"/>
            <a:ext cx="366713" cy="366712"/>
          </a:xfrm>
          <a:prstGeom prst="line">
            <a:avLst/>
          </a:prstGeom>
          <a:noFill/>
          <a:ln w="9525">
            <a:solidFill>
              <a:schemeClr val="bg1"/>
            </a:solidFill>
            <a:round/>
            <a:headEnd/>
            <a:tailEnd/>
          </a:ln>
        </p:spPr>
        <p:txBody>
          <a:bodyPr/>
          <a:lstStyle/>
          <a:p>
            <a:endParaRPr lang="en-US"/>
          </a:p>
        </p:txBody>
      </p:sp>
      <p:sp>
        <p:nvSpPr>
          <p:cNvPr id="42012" name="Line 28"/>
          <p:cNvSpPr>
            <a:spLocks noChangeShapeType="1"/>
          </p:cNvSpPr>
          <p:nvPr/>
        </p:nvSpPr>
        <p:spPr bwMode="auto">
          <a:xfrm flipV="1">
            <a:off x="2286000" y="5834063"/>
            <a:ext cx="338138" cy="338137"/>
          </a:xfrm>
          <a:prstGeom prst="line">
            <a:avLst/>
          </a:prstGeom>
          <a:noFill/>
          <a:ln w="9525">
            <a:solidFill>
              <a:schemeClr val="bg1"/>
            </a:solidFill>
            <a:round/>
            <a:headEnd/>
            <a:tailEnd/>
          </a:ln>
        </p:spPr>
        <p:txBody>
          <a:bodyPr/>
          <a:lstStyle/>
          <a:p>
            <a:endParaRPr lang="en-US"/>
          </a:p>
        </p:txBody>
      </p:sp>
      <p:sp>
        <p:nvSpPr>
          <p:cNvPr id="42013" name="Line 29"/>
          <p:cNvSpPr>
            <a:spLocks noChangeShapeType="1"/>
          </p:cNvSpPr>
          <p:nvPr/>
        </p:nvSpPr>
        <p:spPr bwMode="auto">
          <a:xfrm flipV="1">
            <a:off x="2362200" y="5861050"/>
            <a:ext cx="311150" cy="311150"/>
          </a:xfrm>
          <a:prstGeom prst="line">
            <a:avLst/>
          </a:prstGeom>
          <a:noFill/>
          <a:ln w="9525">
            <a:solidFill>
              <a:schemeClr val="bg1"/>
            </a:solidFill>
            <a:round/>
            <a:headEnd/>
            <a:tailEnd/>
          </a:ln>
        </p:spPr>
        <p:txBody>
          <a:bodyPr/>
          <a:lstStyle/>
          <a:p>
            <a:endParaRPr lang="en-US"/>
          </a:p>
        </p:txBody>
      </p:sp>
      <p:sp>
        <p:nvSpPr>
          <p:cNvPr id="42014" name="Line 30"/>
          <p:cNvSpPr>
            <a:spLocks noChangeShapeType="1"/>
          </p:cNvSpPr>
          <p:nvPr/>
        </p:nvSpPr>
        <p:spPr bwMode="auto">
          <a:xfrm flipV="1">
            <a:off x="2438400" y="5876925"/>
            <a:ext cx="295275" cy="295275"/>
          </a:xfrm>
          <a:prstGeom prst="line">
            <a:avLst/>
          </a:prstGeom>
          <a:noFill/>
          <a:ln w="9525">
            <a:solidFill>
              <a:schemeClr val="bg1"/>
            </a:solidFill>
            <a:round/>
            <a:headEnd/>
            <a:tailEnd/>
          </a:ln>
        </p:spPr>
        <p:txBody>
          <a:bodyPr/>
          <a:lstStyle/>
          <a:p>
            <a:endParaRPr lang="en-US"/>
          </a:p>
        </p:txBody>
      </p:sp>
      <p:sp>
        <p:nvSpPr>
          <p:cNvPr id="42015" name="Line 31"/>
          <p:cNvSpPr>
            <a:spLocks noChangeShapeType="1"/>
          </p:cNvSpPr>
          <p:nvPr/>
        </p:nvSpPr>
        <p:spPr bwMode="auto">
          <a:xfrm flipV="1">
            <a:off x="2514600" y="5900738"/>
            <a:ext cx="271463" cy="271462"/>
          </a:xfrm>
          <a:prstGeom prst="line">
            <a:avLst/>
          </a:prstGeom>
          <a:noFill/>
          <a:ln w="9525">
            <a:solidFill>
              <a:schemeClr val="bg1"/>
            </a:solidFill>
            <a:round/>
            <a:headEnd/>
            <a:tailEnd/>
          </a:ln>
        </p:spPr>
        <p:txBody>
          <a:bodyPr/>
          <a:lstStyle/>
          <a:p>
            <a:endParaRPr lang="en-US"/>
          </a:p>
        </p:txBody>
      </p:sp>
      <p:sp>
        <p:nvSpPr>
          <p:cNvPr id="42016" name="Line 32"/>
          <p:cNvSpPr>
            <a:spLocks noChangeShapeType="1"/>
          </p:cNvSpPr>
          <p:nvPr/>
        </p:nvSpPr>
        <p:spPr bwMode="auto">
          <a:xfrm flipV="1">
            <a:off x="2590800" y="5921375"/>
            <a:ext cx="250825" cy="250825"/>
          </a:xfrm>
          <a:prstGeom prst="line">
            <a:avLst/>
          </a:prstGeom>
          <a:noFill/>
          <a:ln w="9525">
            <a:solidFill>
              <a:schemeClr val="bg1"/>
            </a:solidFill>
            <a:round/>
            <a:headEnd/>
            <a:tailEnd/>
          </a:ln>
        </p:spPr>
        <p:txBody>
          <a:bodyPr/>
          <a:lstStyle/>
          <a:p>
            <a:endParaRPr lang="en-US"/>
          </a:p>
        </p:txBody>
      </p:sp>
      <p:sp>
        <p:nvSpPr>
          <p:cNvPr id="42017" name="Line 33"/>
          <p:cNvSpPr>
            <a:spLocks noChangeShapeType="1"/>
          </p:cNvSpPr>
          <p:nvPr/>
        </p:nvSpPr>
        <p:spPr bwMode="auto">
          <a:xfrm flipV="1">
            <a:off x="2667000" y="5943600"/>
            <a:ext cx="228600" cy="228600"/>
          </a:xfrm>
          <a:prstGeom prst="line">
            <a:avLst/>
          </a:prstGeom>
          <a:noFill/>
          <a:ln w="9525">
            <a:solidFill>
              <a:schemeClr val="bg1"/>
            </a:solidFill>
            <a:round/>
            <a:headEnd/>
            <a:tailEnd/>
          </a:ln>
        </p:spPr>
        <p:txBody>
          <a:bodyPr/>
          <a:lstStyle/>
          <a:p>
            <a:endParaRPr lang="en-US"/>
          </a:p>
        </p:txBody>
      </p:sp>
      <p:sp>
        <p:nvSpPr>
          <p:cNvPr id="42018" name="Line 34"/>
          <p:cNvSpPr>
            <a:spLocks noChangeShapeType="1"/>
          </p:cNvSpPr>
          <p:nvPr/>
        </p:nvSpPr>
        <p:spPr bwMode="auto">
          <a:xfrm flipV="1">
            <a:off x="2743200" y="5981700"/>
            <a:ext cx="190500" cy="190500"/>
          </a:xfrm>
          <a:prstGeom prst="line">
            <a:avLst/>
          </a:prstGeom>
          <a:noFill/>
          <a:ln w="9525">
            <a:solidFill>
              <a:schemeClr val="bg1"/>
            </a:solidFill>
            <a:round/>
            <a:headEnd/>
            <a:tailEnd/>
          </a:ln>
        </p:spPr>
        <p:txBody>
          <a:bodyPr/>
          <a:lstStyle/>
          <a:p>
            <a:endParaRPr lang="en-US"/>
          </a:p>
        </p:txBody>
      </p:sp>
      <p:sp>
        <p:nvSpPr>
          <p:cNvPr id="42019" name="Line 35"/>
          <p:cNvSpPr>
            <a:spLocks noChangeShapeType="1"/>
          </p:cNvSpPr>
          <p:nvPr/>
        </p:nvSpPr>
        <p:spPr bwMode="auto">
          <a:xfrm>
            <a:off x="2938463" y="5943600"/>
            <a:ext cx="0" cy="228600"/>
          </a:xfrm>
          <a:prstGeom prst="line">
            <a:avLst/>
          </a:prstGeom>
          <a:noFill/>
          <a:ln w="9525">
            <a:solidFill>
              <a:schemeClr val="bg1"/>
            </a:solidFill>
            <a:round/>
            <a:headEnd/>
            <a:tailEnd/>
          </a:ln>
        </p:spPr>
        <p:txBody>
          <a:bodyPr/>
          <a:lstStyle/>
          <a:p>
            <a:endParaRPr lang="en-US"/>
          </a:p>
        </p:txBody>
      </p:sp>
      <p:sp>
        <p:nvSpPr>
          <p:cNvPr id="42020" name="Line 36"/>
          <p:cNvSpPr>
            <a:spLocks noChangeShapeType="1"/>
          </p:cNvSpPr>
          <p:nvPr/>
        </p:nvSpPr>
        <p:spPr bwMode="auto">
          <a:xfrm flipV="1">
            <a:off x="1752600" y="5541963"/>
            <a:ext cx="477838" cy="477837"/>
          </a:xfrm>
          <a:prstGeom prst="line">
            <a:avLst/>
          </a:prstGeom>
          <a:noFill/>
          <a:ln w="9525">
            <a:solidFill>
              <a:schemeClr val="bg1"/>
            </a:solidFill>
            <a:round/>
            <a:headEnd/>
            <a:tailEnd/>
          </a:ln>
        </p:spPr>
        <p:txBody>
          <a:bodyPr/>
          <a:lstStyle/>
          <a:p>
            <a:endParaRPr lang="en-US"/>
          </a:p>
        </p:txBody>
      </p:sp>
      <p:sp>
        <p:nvSpPr>
          <p:cNvPr id="42021" name="Line 37"/>
          <p:cNvSpPr>
            <a:spLocks noChangeShapeType="1"/>
          </p:cNvSpPr>
          <p:nvPr/>
        </p:nvSpPr>
        <p:spPr bwMode="auto">
          <a:xfrm flipV="1">
            <a:off x="1752600" y="5507038"/>
            <a:ext cx="457200" cy="457200"/>
          </a:xfrm>
          <a:prstGeom prst="line">
            <a:avLst/>
          </a:prstGeom>
          <a:noFill/>
          <a:ln w="9525">
            <a:solidFill>
              <a:schemeClr val="bg1"/>
            </a:solidFill>
            <a:round/>
            <a:headEnd/>
            <a:tailEnd/>
          </a:ln>
        </p:spPr>
        <p:txBody>
          <a:bodyPr/>
          <a:lstStyle/>
          <a:p>
            <a:endParaRPr lang="en-US"/>
          </a:p>
        </p:txBody>
      </p:sp>
      <p:sp>
        <p:nvSpPr>
          <p:cNvPr id="42022" name="Line 38"/>
          <p:cNvSpPr>
            <a:spLocks noChangeShapeType="1"/>
          </p:cNvSpPr>
          <p:nvPr/>
        </p:nvSpPr>
        <p:spPr bwMode="auto">
          <a:xfrm flipV="1">
            <a:off x="1752600" y="5453063"/>
            <a:ext cx="434975" cy="434975"/>
          </a:xfrm>
          <a:prstGeom prst="line">
            <a:avLst/>
          </a:prstGeom>
          <a:noFill/>
          <a:ln w="9525">
            <a:solidFill>
              <a:schemeClr val="bg1"/>
            </a:solidFill>
            <a:round/>
            <a:headEnd/>
            <a:tailEnd/>
          </a:ln>
        </p:spPr>
        <p:txBody>
          <a:bodyPr/>
          <a:lstStyle/>
          <a:p>
            <a:endParaRPr lang="en-US"/>
          </a:p>
        </p:txBody>
      </p:sp>
      <p:sp>
        <p:nvSpPr>
          <p:cNvPr id="42023" name="Line 39"/>
          <p:cNvSpPr>
            <a:spLocks noChangeShapeType="1"/>
          </p:cNvSpPr>
          <p:nvPr/>
        </p:nvSpPr>
        <p:spPr bwMode="auto">
          <a:xfrm flipV="1">
            <a:off x="1752600" y="5403850"/>
            <a:ext cx="407988" cy="407988"/>
          </a:xfrm>
          <a:prstGeom prst="line">
            <a:avLst/>
          </a:prstGeom>
          <a:noFill/>
          <a:ln w="9525">
            <a:solidFill>
              <a:schemeClr val="bg1"/>
            </a:solidFill>
            <a:round/>
            <a:headEnd/>
            <a:tailEnd/>
          </a:ln>
        </p:spPr>
        <p:txBody>
          <a:bodyPr/>
          <a:lstStyle/>
          <a:p>
            <a:endParaRPr lang="en-US"/>
          </a:p>
        </p:txBody>
      </p:sp>
      <p:sp>
        <p:nvSpPr>
          <p:cNvPr id="42024" name="Line 40"/>
          <p:cNvSpPr>
            <a:spLocks noChangeShapeType="1"/>
          </p:cNvSpPr>
          <p:nvPr/>
        </p:nvSpPr>
        <p:spPr bwMode="auto">
          <a:xfrm flipV="1">
            <a:off x="1752600" y="5343525"/>
            <a:ext cx="392113" cy="392113"/>
          </a:xfrm>
          <a:prstGeom prst="line">
            <a:avLst/>
          </a:prstGeom>
          <a:noFill/>
          <a:ln w="9525">
            <a:solidFill>
              <a:schemeClr val="bg1"/>
            </a:solidFill>
            <a:round/>
            <a:headEnd/>
            <a:tailEnd/>
          </a:ln>
        </p:spPr>
        <p:txBody>
          <a:bodyPr/>
          <a:lstStyle/>
          <a:p>
            <a:endParaRPr lang="en-US"/>
          </a:p>
        </p:txBody>
      </p:sp>
      <p:sp>
        <p:nvSpPr>
          <p:cNvPr id="42025" name="Line 41"/>
          <p:cNvSpPr>
            <a:spLocks noChangeShapeType="1"/>
          </p:cNvSpPr>
          <p:nvPr/>
        </p:nvSpPr>
        <p:spPr bwMode="auto">
          <a:xfrm flipV="1">
            <a:off x="1752600" y="5281613"/>
            <a:ext cx="377825" cy="377825"/>
          </a:xfrm>
          <a:prstGeom prst="line">
            <a:avLst/>
          </a:prstGeom>
          <a:noFill/>
          <a:ln w="9525">
            <a:solidFill>
              <a:schemeClr val="bg1"/>
            </a:solidFill>
            <a:round/>
            <a:headEnd/>
            <a:tailEnd/>
          </a:ln>
        </p:spPr>
        <p:txBody>
          <a:bodyPr/>
          <a:lstStyle/>
          <a:p>
            <a:endParaRPr lang="en-US"/>
          </a:p>
        </p:txBody>
      </p:sp>
      <p:sp>
        <p:nvSpPr>
          <p:cNvPr id="42026" name="Line 42"/>
          <p:cNvSpPr>
            <a:spLocks noChangeShapeType="1"/>
          </p:cNvSpPr>
          <p:nvPr/>
        </p:nvSpPr>
        <p:spPr bwMode="auto">
          <a:xfrm flipV="1">
            <a:off x="1752600" y="5210175"/>
            <a:ext cx="373063" cy="373063"/>
          </a:xfrm>
          <a:prstGeom prst="line">
            <a:avLst/>
          </a:prstGeom>
          <a:noFill/>
          <a:ln w="9525">
            <a:solidFill>
              <a:schemeClr val="bg1"/>
            </a:solidFill>
            <a:round/>
            <a:headEnd/>
            <a:tailEnd/>
          </a:ln>
        </p:spPr>
        <p:txBody>
          <a:bodyPr/>
          <a:lstStyle/>
          <a:p>
            <a:endParaRPr lang="en-US"/>
          </a:p>
        </p:txBody>
      </p:sp>
      <p:sp>
        <p:nvSpPr>
          <p:cNvPr id="42027" name="Line 43"/>
          <p:cNvSpPr>
            <a:spLocks noChangeShapeType="1"/>
          </p:cNvSpPr>
          <p:nvPr/>
        </p:nvSpPr>
        <p:spPr bwMode="auto">
          <a:xfrm flipV="1">
            <a:off x="1752600" y="5138738"/>
            <a:ext cx="368300" cy="368300"/>
          </a:xfrm>
          <a:prstGeom prst="line">
            <a:avLst/>
          </a:prstGeom>
          <a:noFill/>
          <a:ln w="9525">
            <a:solidFill>
              <a:schemeClr val="bg1"/>
            </a:solidFill>
            <a:round/>
            <a:headEnd/>
            <a:tailEnd/>
          </a:ln>
        </p:spPr>
        <p:txBody>
          <a:bodyPr/>
          <a:lstStyle/>
          <a:p>
            <a:endParaRPr lang="en-US"/>
          </a:p>
        </p:txBody>
      </p:sp>
      <p:sp>
        <p:nvSpPr>
          <p:cNvPr id="42028" name="Line 44"/>
          <p:cNvSpPr>
            <a:spLocks noChangeShapeType="1"/>
          </p:cNvSpPr>
          <p:nvPr/>
        </p:nvSpPr>
        <p:spPr bwMode="auto">
          <a:xfrm flipV="1">
            <a:off x="1752600" y="5068888"/>
            <a:ext cx="361950" cy="361950"/>
          </a:xfrm>
          <a:prstGeom prst="line">
            <a:avLst/>
          </a:prstGeom>
          <a:noFill/>
          <a:ln w="9525">
            <a:solidFill>
              <a:schemeClr val="bg1"/>
            </a:solidFill>
            <a:round/>
            <a:headEnd/>
            <a:tailEnd/>
          </a:ln>
        </p:spPr>
        <p:txBody>
          <a:bodyPr/>
          <a:lstStyle/>
          <a:p>
            <a:endParaRPr lang="en-US"/>
          </a:p>
        </p:txBody>
      </p:sp>
      <p:sp>
        <p:nvSpPr>
          <p:cNvPr id="42029" name="Line 45"/>
          <p:cNvSpPr>
            <a:spLocks noChangeShapeType="1"/>
          </p:cNvSpPr>
          <p:nvPr/>
        </p:nvSpPr>
        <p:spPr bwMode="auto">
          <a:xfrm flipV="1">
            <a:off x="1752600" y="5005388"/>
            <a:ext cx="349250" cy="349250"/>
          </a:xfrm>
          <a:prstGeom prst="line">
            <a:avLst/>
          </a:prstGeom>
          <a:noFill/>
          <a:ln w="9525">
            <a:solidFill>
              <a:schemeClr val="bg1"/>
            </a:solidFill>
            <a:round/>
            <a:headEnd/>
            <a:tailEnd/>
          </a:ln>
        </p:spPr>
        <p:txBody>
          <a:bodyPr/>
          <a:lstStyle/>
          <a:p>
            <a:endParaRPr lang="en-US"/>
          </a:p>
        </p:txBody>
      </p:sp>
      <p:sp>
        <p:nvSpPr>
          <p:cNvPr id="42030" name="Line 46"/>
          <p:cNvSpPr>
            <a:spLocks noChangeShapeType="1"/>
          </p:cNvSpPr>
          <p:nvPr/>
        </p:nvSpPr>
        <p:spPr bwMode="auto">
          <a:xfrm flipV="1">
            <a:off x="1752600" y="4953000"/>
            <a:ext cx="349250" cy="349250"/>
          </a:xfrm>
          <a:prstGeom prst="line">
            <a:avLst/>
          </a:prstGeom>
          <a:noFill/>
          <a:ln w="9525">
            <a:solidFill>
              <a:schemeClr val="bg1"/>
            </a:solidFill>
            <a:round/>
            <a:headEnd/>
            <a:tailEnd/>
          </a:ln>
        </p:spPr>
        <p:txBody>
          <a:bodyPr/>
          <a:lstStyle/>
          <a:p>
            <a:endParaRPr lang="en-US"/>
          </a:p>
        </p:txBody>
      </p:sp>
      <p:sp>
        <p:nvSpPr>
          <p:cNvPr id="42031" name="Line 47"/>
          <p:cNvSpPr>
            <a:spLocks noChangeShapeType="1"/>
          </p:cNvSpPr>
          <p:nvPr/>
        </p:nvSpPr>
        <p:spPr bwMode="auto">
          <a:xfrm flipV="1">
            <a:off x="1752600" y="4876800"/>
            <a:ext cx="349250" cy="349250"/>
          </a:xfrm>
          <a:prstGeom prst="line">
            <a:avLst/>
          </a:prstGeom>
          <a:noFill/>
          <a:ln w="9525">
            <a:solidFill>
              <a:schemeClr val="bg1"/>
            </a:solidFill>
            <a:round/>
            <a:headEnd/>
            <a:tailEnd/>
          </a:ln>
        </p:spPr>
        <p:txBody>
          <a:bodyPr/>
          <a:lstStyle/>
          <a:p>
            <a:endParaRPr lang="en-US"/>
          </a:p>
        </p:txBody>
      </p:sp>
      <p:sp>
        <p:nvSpPr>
          <p:cNvPr id="42032" name="Line 48"/>
          <p:cNvSpPr>
            <a:spLocks noChangeShapeType="1"/>
          </p:cNvSpPr>
          <p:nvPr/>
        </p:nvSpPr>
        <p:spPr bwMode="auto">
          <a:xfrm flipV="1">
            <a:off x="1752600" y="4811713"/>
            <a:ext cx="338138" cy="338137"/>
          </a:xfrm>
          <a:prstGeom prst="line">
            <a:avLst/>
          </a:prstGeom>
          <a:noFill/>
          <a:ln w="9525">
            <a:solidFill>
              <a:schemeClr val="bg1"/>
            </a:solidFill>
            <a:round/>
            <a:headEnd/>
            <a:tailEnd/>
          </a:ln>
        </p:spPr>
        <p:txBody>
          <a:bodyPr/>
          <a:lstStyle/>
          <a:p>
            <a:endParaRPr lang="en-US"/>
          </a:p>
        </p:txBody>
      </p:sp>
      <p:sp>
        <p:nvSpPr>
          <p:cNvPr id="42033" name="Line 49"/>
          <p:cNvSpPr>
            <a:spLocks noChangeShapeType="1"/>
          </p:cNvSpPr>
          <p:nvPr/>
        </p:nvSpPr>
        <p:spPr bwMode="auto">
          <a:xfrm flipV="1">
            <a:off x="1752600" y="4745038"/>
            <a:ext cx="328613" cy="328612"/>
          </a:xfrm>
          <a:prstGeom prst="line">
            <a:avLst/>
          </a:prstGeom>
          <a:noFill/>
          <a:ln w="9525">
            <a:solidFill>
              <a:schemeClr val="bg1"/>
            </a:solidFill>
            <a:round/>
            <a:headEnd/>
            <a:tailEnd/>
          </a:ln>
        </p:spPr>
        <p:txBody>
          <a:bodyPr/>
          <a:lstStyle/>
          <a:p>
            <a:endParaRPr lang="en-US"/>
          </a:p>
        </p:txBody>
      </p:sp>
      <p:sp>
        <p:nvSpPr>
          <p:cNvPr id="42034" name="Line 50"/>
          <p:cNvSpPr>
            <a:spLocks noChangeShapeType="1"/>
          </p:cNvSpPr>
          <p:nvPr/>
        </p:nvSpPr>
        <p:spPr bwMode="auto">
          <a:xfrm flipV="1">
            <a:off x="1752600" y="4683125"/>
            <a:ext cx="314325" cy="314325"/>
          </a:xfrm>
          <a:prstGeom prst="line">
            <a:avLst/>
          </a:prstGeom>
          <a:noFill/>
          <a:ln w="9525">
            <a:solidFill>
              <a:schemeClr val="bg1"/>
            </a:solidFill>
            <a:round/>
            <a:headEnd/>
            <a:tailEnd/>
          </a:ln>
        </p:spPr>
        <p:txBody>
          <a:bodyPr/>
          <a:lstStyle/>
          <a:p>
            <a:endParaRPr lang="en-US"/>
          </a:p>
        </p:txBody>
      </p:sp>
      <p:sp>
        <p:nvSpPr>
          <p:cNvPr id="42035" name="Line 51"/>
          <p:cNvSpPr>
            <a:spLocks noChangeShapeType="1"/>
          </p:cNvSpPr>
          <p:nvPr/>
        </p:nvSpPr>
        <p:spPr bwMode="auto">
          <a:xfrm flipV="1">
            <a:off x="1752600" y="4616450"/>
            <a:ext cx="304800" cy="304800"/>
          </a:xfrm>
          <a:prstGeom prst="line">
            <a:avLst/>
          </a:prstGeom>
          <a:noFill/>
          <a:ln w="9525">
            <a:solidFill>
              <a:schemeClr val="bg1"/>
            </a:solidFill>
            <a:round/>
            <a:headEnd/>
            <a:tailEnd/>
          </a:ln>
        </p:spPr>
        <p:txBody>
          <a:bodyPr/>
          <a:lstStyle/>
          <a:p>
            <a:endParaRPr lang="en-US"/>
          </a:p>
        </p:txBody>
      </p:sp>
      <p:sp>
        <p:nvSpPr>
          <p:cNvPr id="42036" name="Line 52"/>
          <p:cNvSpPr>
            <a:spLocks noChangeShapeType="1"/>
          </p:cNvSpPr>
          <p:nvPr/>
        </p:nvSpPr>
        <p:spPr bwMode="auto">
          <a:xfrm flipV="1">
            <a:off x="1752600" y="4471988"/>
            <a:ext cx="296863" cy="296862"/>
          </a:xfrm>
          <a:prstGeom prst="line">
            <a:avLst/>
          </a:prstGeom>
          <a:noFill/>
          <a:ln w="9525">
            <a:solidFill>
              <a:schemeClr val="bg1"/>
            </a:solidFill>
            <a:round/>
            <a:headEnd/>
            <a:tailEnd/>
          </a:ln>
        </p:spPr>
        <p:txBody>
          <a:bodyPr/>
          <a:lstStyle/>
          <a:p>
            <a:endParaRPr lang="en-US"/>
          </a:p>
        </p:txBody>
      </p:sp>
      <p:sp>
        <p:nvSpPr>
          <p:cNvPr id="42037" name="Line 53"/>
          <p:cNvSpPr>
            <a:spLocks noChangeShapeType="1"/>
          </p:cNvSpPr>
          <p:nvPr/>
        </p:nvSpPr>
        <p:spPr bwMode="auto">
          <a:xfrm flipV="1">
            <a:off x="1752600" y="4541838"/>
            <a:ext cx="303213" cy="303212"/>
          </a:xfrm>
          <a:prstGeom prst="line">
            <a:avLst/>
          </a:prstGeom>
          <a:noFill/>
          <a:ln w="9525">
            <a:solidFill>
              <a:schemeClr val="bg1"/>
            </a:solidFill>
            <a:round/>
            <a:headEnd/>
            <a:tailEnd/>
          </a:ln>
        </p:spPr>
        <p:txBody>
          <a:bodyPr/>
          <a:lstStyle/>
          <a:p>
            <a:endParaRPr lang="en-US"/>
          </a:p>
        </p:txBody>
      </p:sp>
      <p:sp>
        <p:nvSpPr>
          <p:cNvPr id="42038" name="Line 54"/>
          <p:cNvSpPr>
            <a:spLocks noChangeShapeType="1"/>
          </p:cNvSpPr>
          <p:nvPr/>
        </p:nvSpPr>
        <p:spPr bwMode="auto">
          <a:xfrm flipV="1">
            <a:off x="1752600" y="4406900"/>
            <a:ext cx="285750" cy="285750"/>
          </a:xfrm>
          <a:prstGeom prst="line">
            <a:avLst/>
          </a:prstGeom>
          <a:noFill/>
          <a:ln w="9525">
            <a:solidFill>
              <a:schemeClr val="bg1"/>
            </a:solidFill>
            <a:round/>
            <a:headEnd/>
            <a:tailEnd/>
          </a:ln>
        </p:spPr>
        <p:txBody>
          <a:bodyPr/>
          <a:lstStyle/>
          <a:p>
            <a:endParaRPr lang="en-US"/>
          </a:p>
        </p:txBody>
      </p:sp>
      <p:sp>
        <p:nvSpPr>
          <p:cNvPr id="42039" name="Line 55"/>
          <p:cNvSpPr>
            <a:spLocks noChangeShapeType="1"/>
          </p:cNvSpPr>
          <p:nvPr/>
        </p:nvSpPr>
        <p:spPr bwMode="auto">
          <a:xfrm flipV="1">
            <a:off x="1752600" y="4343400"/>
            <a:ext cx="273050" cy="273050"/>
          </a:xfrm>
          <a:prstGeom prst="line">
            <a:avLst/>
          </a:prstGeom>
          <a:noFill/>
          <a:ln w="9525">
            <a:solidFill>
              <a:schemeClr val="bg1"/>
            </a:solidFill>
            <a:round/>
            <a:headEnd/>
            <a:tailEnd/>
          </a:ln>
        </p:spPr>
        <p:txBody>
          <a:bodyPr/>
          <a:lstStyle/>
          <a:p>
            <a:endParaRPr lang="en-US"/>
          </a:p>
        </p:txBody>
      </p:sp>
      <p:sp>
        <p:nvSpPr>
          <p:cNvPr id="42040" name="Line 56"/>
          <p:cNvSpPr>
            <a:spLocks noChangeShapeType="1"/>
          </p:cNvSpPr>
          <p:nvPr/>
        </p:nvSpPr>
        <p:spPr bwMode="auto">
          <a:xfrm flipV="1">
            <a:off x="1752600" y="4279900"/>
            <a:ext cx="260350" cy="260350"/>
          </a:xfrm>
          <a:prstGeom prst="line">
            <a:avLst/>
          </a:prstGeom>
          <a:noFill/>
          <a:ln w="9525">
            <a:solidFill>
              <a:schemeClr val="bg1"/>
            </a:solidFill>
            <a:round/>
            <a:headEnd/>
            <a:tailEnd/>
          </a:ln>
        </p:spPr>
        <p:txBody>
          <a:bodyPr/>
          <a:lstStyle/>
          <a:p>
            <a:endParaRPr lang="en-US"/>
          </a:p>
        </p:txBody>
      </p:sp>
      <p:sp>
        <p:nvSpPr>
          <p:cNvPr id="42041" name="Line 57"/>
          <p:cNvSpPr>
            <a:spLocks noChangeShapeType="1"/>
          </p:cNvSpPr>
          <p:nvPr/>
        </p:nvSpPr>
        <p:spPr bwMode="auto">
          <a:xfrm flipV="1">
            <a:off x="1752600" y="4203700"/>
            <a:ext cx="260350" cy="260350"/>
          </a:xfrm>
          <a:prstGeom prst="line">
            <a:avLst/>
          </a:prstGeom>
          <a:noFill/>
          <a:ln w="9525">
            <a:solidFill>
              <a:schemeClr val="bg1"/>
            </a:solidFill>
            <a:round/>
            <a:headEnd/>
            <a:tailEnd/>
          </a:ln>
        </p:spPr>
        <p:txBody>
          <a:bodyPr/>
          <a:lstStyle/>
          <a:p>
            <a:endParaRPr lang="en-US"/>
          </a:p>
        </p:txBody>
      </p:sp>
      <p:sp>
        <p:nvSpPr>
          <p:cNvPr id="42042" name="Line 58"/>
          <p:cNvSpPr>
            <a:spLocks noChangeShapeType="1"/>
          </p:cNvSpPr>
          <p:nvPr/>
        </p:nvSpPr>
        <p:spPr bwMode="auto">
          <a:xfrm flipV="1">
            <a:off x="1752600" y="4140200"/>
            <a:ext cx="247650" cy="247650"/>
          </a:xfrm>
          <a:prstGeom prst="line">
            <a:avLst/>
          </a:prstGeom>
          <a:noFill/>
          <a:ln w="9525">
            <a:solidFill>
              <a:schemeClr val="bg1"/>
            </a:solidFill>
            <a:round/>
            <a:headEnd/>
            <a:tailEnd/>
          </a:ln>
        </p:spPr>
        <p:txBody>
          <a:bodyPr/>
          <a:lstStyle/>
          <a:p>
            <a:endParaRPr lang="en-US"/>
          </a:p>
        </p:txBody>
      </p:sp>
      <p:sp>
        <p:nvSpPr>
          <p:cNvPr id="42043" name="Line 59"/>
          <p:cNvSpPr>
            <a:spLocks noChangeShapeType="1"/>
          </p:cNvSpPr>
          <p:nvPr/>
        </p:nvSpPr>
        <p:spPr bwMode="auto">
          <a:xfrm flipV="1">
            <a:off x="1752600" y="4073525"/>
            <a:ext cx="238125" cy="238125"/>
          </a:xfrm>
          <a:prstGeom prst="line">
            <a:avLst/>
          </a:prstGeom>
          <a:noFill/>
          <a:ln w="9525">
            <a:solidFill>
              <a:schemeClr val="bg1"/>
            </a:solidFill>
            <a:round/>
            <a:headEnd/>
            <a:tailEnd/>
          </a:ln>
        </p:spPr>
        <p:txBody>
          <a:bodyPr/>
          <a:lstStyle/>
          <a:p>
            <a:endParaRPr lang="en-US"/>
          </a:p>
        </p:txBody>
      </p:sp>
      <p:sp>
        <p:nvSpPr>
          <p:cNvPr id="42044" name="Line 60"/>
          <p:cNvSpPr>
            <a:spLocks noChangeShapeType="1"/>
          </p:cNvSpPr>
          <p:nvPr/>
        </p:nvSpPr>
        <p:spPr bwMode="auto">
          <a:xfrm flipV="1">
            <a:off x="1752600" y="3998913"/>
            <a:ext cx="236538" cy="236537"/>
          </a:xfrm>
          <a:prstGeom prst="line">
            <a:avLst/>
          </a:prstGeom>
          <a:noFill/>
          <a:ln w="9525">
            <a:solidFill>
              <a:schemeClr val="bg1"/>
            </a:solidFill>
            <a:round/>
            <a:headEnd/>
            <a:tailEnd/>
          </a:ln>
        </p:spPr>
        <p:txBody>
          <a:bodyPr/>
          <a:lstStyle/>
          <a:p>
            <a:endParaRPr lang="en-US"/>
          </a:p>
        </p:txBody>
      </p:sp>
      <p:sp>
        <p:nvSpPr>
          <p:cNvPr id="42045" name="Line 61"/>
          <p:cNvSpPr>
            <a:spLocks noChangeShapeType="1"/>
          </p:cNvSpPr>
          <p:nvPr/>
        </p:nvSpPr>
        <p:spPr bwMode="auto">
          <a:xfrm flipV="1">
            <a:off x="1752600" y="3930650"/>
            <a:ext cx="228600" cy="228600"/>
          </a:xfrm>
          <a:prstGeom prst="line">
            <a:avLst/>
          </a:prstGeom>
          <a:noFill/>
          <a:ln w="9525">
            <a:solidFill>
              <a:schemeClr val="bg1"/>
            </a:solidFill>
            <a:round/>
            <a:headEnd/>
            <a:tailEnd/>
          </a:ln>
        </p:spPr>
        <p:txBody>
          <a:bodyPr/>
          <a:lstStyle/>
          <a:p>
            <a:endParaRPr lang="en-US"/>
          </a:p>
        </p:txBody>
      </p:sp>
      <p:sp>
        <p:nvSpPr>
          <p:cNvPr id="42046" name="Line 62"/>
          <p:cNvSpPr>
            <a:spLocks noChangeShapeType="1"/>
          </p:cNvSpPr>
          <p:nvPr/>
        </p:nvSpPr>
        <p:spPr bwMode="auto">
          <a:xfrm flipV="1">
            <a:off x="1752600" y="3854450"/>
            <a:ext cx="228600" cy="228600"/>
          </a:xfrm>
          <a:prstGeom prst="line">
            <a:avLst/>
          </a:prstGeom>
          <a:noFill/>
          <a:ln w="9525">
            <a:solidFill>
              <a:schemeClr val="bg1"/>
            </a:solidFill>
            <a:round/>
            <a:headEnd/>
            <a:tailEnd/>
          </a:ln>
        </p:spPr>
        <p:txBody>
          <a:bodyPr/>
          <a:lstStyle/>
          <a:p>
            <a:endParaRPr lang="en-US"/>
          </a:p>
        </p:txBody>
      </p:sp>
      <p:sp>
        <p:nvSpPr>
          <p:cNvPr id="42047" name="Line 63"/>
          <p:cNvSpPr>
            <a:spLocks noChangeShapeType="1"/>
          </p:cNvSpPr>
          <p:nvPr/>
        </p:nvSpPr>
        <p:spPr bwMode="auto">
          <a:xfrm flipV="1">
            <a:off x="1752600" y="3778250"/>
            <a:ext cx="228600" cy="228600"/>
          </a:xfrm>
          <a:prstGeom prst="line">
            <a:avLst/>
          </a:prstGeom>
          <a:noFill/>
          <a:ln w="9525">
            <a:solidFill>
              <a:schemeClr val="bg1"/>
            </a:solidFill>
            <a:round/>
            <a:headEnd/>
            <a:tailEnd/>
          </a:ln>
        </p:spPr>
        <p:txBody>
          <a:bodyPr/>
          <a:lstStyle/>
          <a:p>
            <a:endParaRPr lang="en-US"/>
          </a:p>
        </p:txBody>
      </p:sp>
      <p:sp>
        <p:nvSpPr>
          <p:cNvPr id="42048" name="Line 64"/>
          <p:cNvSpPr>
            <a:spLocks noChangeShapeType="1"/>
          </p:cNvSpPr>
          <p:nvPr/>
        </p:nvSpPr>
        <p:spPr bwMode="auto">
          <a:xfrm flipV="1">
            <a:off x="1752600" y="3702050"/>
            <a:ext cx="228600" cy="228600"/>
          </a:xfrm>
          <a:prstGeom prst="line">
            <a:avLst/>
          </a:prstGeom>
          <a:noFill/>
          <a:ln w="9525">
            <a:solidFill>
              <a:schemeClr val="bg1"/>
            </a:solidFill>
            <a:round/>
            <a:headEnd/>
            <a:tailEnd/>
          </a:ln>
        </p:spPr>
        <p:txBody>
          <a:bodyPr/>
          <a:lstStyle/>
          <a:p>
            <a:endParaRPr lang="en-US"/>
          </a:p>
        </p:txBody>
      </p:sp>
      <p:sp>
        <p:nvSpPr>
          <p:cNvPr id="42049" name="Line 65"/>
          <p:cNvSpPr>
            <a:spLocks noChangeShapeType="1"/>
          </p:cNvSpPr>
          <p:nvPr/>
        </p:nvSpPr>
        <p:spPr bwMode="auto">
          <a:xfrm flipV="1">
            <a:off x="1752600" y="3625850"/>
            <a:ext cx="228600" cy="228600"/>
          </a:xfrm>
          <a:prstGeom prst="line">
            <a:avLst/>
          </a:prstGeom>
          <a:noFill/>
          <a:ln w="9525">
            <a:solidFill>
              <a:schemeClr val="bg1"/>
            </a:solidFill>
            <a:round/>
            <a:headEnd/>
            <a:tailEnd/>
          </a:ln>
        </p:spPr>
        <p:txBody>
          <a:bodyPr/>
          <a:lstStyle/>
          <a:p>
            <a:endParaRPr lang="en-US"/>
          </a:p>
        </p:txBody>
      </p:sp>
      <p:sp>
        <p:nvSpPr>
          <p:cNvPr id="42050" name="Line 66"/>
          <p:cNvSpPr>
            <a:spLocks noChangeShapeType="1"/>
          </p:cNvSpPr>
          <p:nvPr/>
        </p:nvSpPr>
        <p:spPr bwMode="auto">
          <a:xfrm flipV="1">
            <a:off x="1752600" y="3549650"/>
            <a:ext cx="228600" cy="228600"/>
          </a:xfrm>
          <a:prstGeom prst="line">
            <a:avLst/>
          </a:prstGeom>
          <a:noFill/>
          <a:ln w="9525">
            <a:solidFill>
              <a:schemeClr val="bg1"/>
            </a:solidFill>
            <a:round/>
            <a:headEnd/>
            <a:tailEnd/>
          </a:ln>
        </p:spPr>
        <p:txBody>
          <a:bodyPr/>
          <a:lstStyle/>
          <a:p>
            <a:endParaRPr lang="en-US"/>
          </a:p>
        </p:txBody>
      </p:sp>
      <p:sp>
        <p:nvSpPr>
          <p:cNvPr id="42051" name="Line 67"/>
          <p:cNvSpPr>
            <a:spLocks noChangeShapeType="1"/>
          </p:cNvSpPr>
          <p:nvPr/>
        </p:nvSpPr>
        <p:spPr bwMode="auto">
          <a:xfrm flipV="1">
            <a:off x="1752600" y="3505200"/>
            <a:ext cx="228600" cy="228600"/>
          </a:xfrm>
          <a:prstGeom prst="line">
            <a:avLst/>
          </a:prstGeom>
          <a:noFill/>
          <a:ln w="9525">
            <a:solidFill>
              <a:schemeClr val="bg1"/>
            </a:solidFill>
            <a:round/>
            <a:headEnd/>
            <a:tailEnd/>
          </a:ln>
        </p:spPr>
        <p:txBody>
          <a:bodyPr/>
          <a:lstStyle/>
          <a:p>
            <a:endParaRPr lang="en-US"/>
          </a:p>
        </p:txBody>
      </p:sp>
      <p:sp>
        <p:nvSpPr>
          <p:cNvPr id="42052" name="Line 68"/>
          <p:cNvSpPr>
            <a:spLocks noChangeShapeType="1"/>
          </p:cNvSpPr>
          <p:nvPr/>
        </p:nvSpPr>
        <p:spPr bwMode="auto">
          <a:xfrm flipV="1">
            <a:off x="1752600" y="3429000"/>
            <a:ext cx="228600" cy="228600"/>
          </a:xfrm>
          <a:prstGeom prst="line">
            <a:avLst/>
          </a:prstGeom>
          <a:noFill/>
          <a:ln w="9525">
            <a:solidFill>
              <a:schemeClr val="bg1"/>
            </a:solidFill>
            <a:round/>
            <a:headEnd/>
            <a:tailEnd/>
          </a:ln>
        </p:spPr>
        <p:txBody>
          <a:bodyPr/>
          <a:lstStyle/>
          <a:p>
            <a:endParaRPr lang="en-US"/>
          </a:p>
        </p:txBody>
      </p:sp>
      <p:sp>
        <p:nvSpPr>
          <p:cNvPr id="42053" name="Line 69"/>
          <p:cNvSpPr>
            <a:spLocks noChangeShapeType="1"/>
          </p:cNvSpPr>
          <p:nvPr/>
        </p:nvSpPr>
        <p:spPr bwMode="auto">
          <a:xfrm flipV="1">
            <a:off x="1752600" y="3429000"/>
            <a:ext cx="152400" cy="152400"/>
          </a:xfrm>
          <a:prstGeom prst="line">
            <a:avLst/>
          </a:prstGeom>
          <a:noFill/>
          <a:ln w="9525">
            <a:solidFill>
              <a:schemeClr val="bg1"/>
            </a:solidFill>
            <a:round/>
            <a:headEnd/>
            <a:tailEnd/>
          </a:ln>
        </p:spPr>
        <p:txBody>
          <a:bodyPr/>
          <a:lstStyle/>
          <a:p>
            <a:endParaRPr lang="en-US"/>
          </a:p>
        </p:txBody>
      </p:sp>
      <p:sp>
        <p:nvSpPr>
          <p:cNvPr id="42054" name="Line 70"/>
          <p:cNvSpPr>
            <a:spLocks noChangeShapeType="1"/>
          </p:cNvSpPr>
          <p:nvPr/>
        </p:nvSpPr>
        <p:spPr bwMode="auto">
          <a:xfrm flipV="1">
            <a:off x="2819400" y="6067425"/>
            <a:ext cx="104775" cy="104775"/>
          </a:xfrm>
          <a:prstGeom prst="line">
            <a:avLst/>
          </a:prstGeom>
          <a:noFill/>
          <a:ln w="9525">
            <a:solidFill>
              <a:schemeClr val="bg1"/>
            </a:solidFill>
            <a:round/>
            <a:headEnd/>
            <a:tailEnd/>
          </a:ln>
        </p:spPr>
        <p:txBody>
          <a:bodyPr/>
          <a:lstStyle/>
          <a:p>
            <a:endParaRPr lang="en-US"/>
          </a:p>
        </p:txBody>
      </p:sp>
      <p:sp>
        <p:nvSpPr>
          <p:cNvPr id="42055" name="Line 71"/>
          <p:cNvSpPr>
            <a:spLocks noChangeShapeType="1"/>
          </p:cNvSpPr>
          <p:nvPr/>
        </p:nvSpPr>
        <p:spPr bwMode="auto">
          <a:xfrm>
            <a:off x="7543800" y="5943600"/>
            <a:ext cx="0" cy="228600"/>
          </a:xfrm>
          <a:prstGeom prst="line">
            <a:avLst/>
          </a:prstGeom>
          <a:noFill/>
          <a:ln w="9525">
            <a:solidFill>
              <a:schemeClr val="bg1"/>
            </a:solidFill>
            <a:round/>
            <a:headEnd/>
            <a:tailEnd/>
          </a:ln>
        </p:spPr>
        <p:txBody>
          <a:bodyPr/>
          <a:lstStyle/>
          <a:p>
            <a:endParaRPr lang="en-US"/>
          </a:p>
        </p:txBody>
      </p:sp>
      <p:sp>
        <p:nvSpPr>
          <p:cNvPr id="42056" name="Line 72"/>
          <p:cNvSpPr>
            <a:spLocks noChangeShapeType="1"/>
          </p:cNvSpPr>
          <p:nvPr/>
        </p:nvSpPr>
        <p:spPr bwMode="auto">
          <a:xfrm>
            <a:off x="7543800" y="5943600"/>
            <a:ext cx="152400" cy="228600"/>
          </a:xfrm>
          <a:prstGeom prst="line">
            <a:avLst/>
          </a:prstGeom>
          <a:noFill/>
          <a:ln w="9525">
            <a:solidFill>
              <a:schemeClr val="bg1"/>
            </a:solidFill>
            <a:round/>
            <a:headEnd/>
            <a:tailEnd/>
          </a:ln>
        </p:spPr>
        <p:txBody>
          <a:bodyPr/>
          <a:lstStyle/>
          <a:p>
            <a:endParaRPr lang="en-US"/>
          </a:p>
        </p:txBody>
      </p:sp>
      <p:sp>
        <p:nvSpPr>
          <p:cNvPr id="42057" name="Line 73"/>
          <p:cNvSpPr>
            <a:spLocks noChangeShapeType="1"/>
          </p:cNvSpPr>
          <p:nvPr/>
        </p:nvSpPr>
        <p:spPr bwMode="auto">
          <a:xfrm>
            <a:off x="7539038" y="6049963"/>
            <a:ext cx="80962" cy="122237"/>
          </a:xfrm>
          <a:prstGeom prst="line">
            <a:avLst/>
          </a:prstGeom>
          <a:noFill/>
          <a:ln w="9525">
            <a:solidFill>
              <a:schemeClr val="bg1"/>
            </a:solidFill>
            <a:round/>
            <a:headEnd/>
            <a:tailEnd/>
          </a:ln>
        </p:spPr>
        <p:txBody>
          <a:bodyPr/>
          <a:lstStyle/>
          <a:p>
            <a:endParaRPr lang="en-US"/>
          </a:p>
        </p:txBody>
      </p:sp>
      <p:sp>
        <p:nvSpPr>
          <p:cNvPr id="42058" name="Line 74"/>
          <p:cNvSpPr>
            <a:spLocks noChangeShapeType="1"/>
          </p:cNvSpPr>
          <p:nvPr/>
        </p:nvSpPr>
        <p:spPr bwMode="auto">
          <a:xfrm>
            <a:off x="7615238" y="5935663"/>
            <a:ext cx="157162" cy="236537"/>
          </a:xfrm>
          <a:prstGeom prst="line">
            <a:avLst/>
          </a:prstGeom>
          <a:noFill/>
          <a:ln w="9525">
            <a:solidFill>
              <a:schemeClr val="bg1"/>
            </a:solidFill>
            <a:round/>
            <a:headEnd/>
            <a:tailEnd/>
          </a:ln>
        </p:spPr>
        <p:txBody>
          <a:bodyPr/>
          <a:lstStyle/>
          <a:p>
            <a:endParaRPr lang="en-US"/>
          </a:p>
        </p:txBody>
      </p:sp>
      <p:sp>
        <p:nvSpPr>
          <p:cNvPr id="42059" name="Line 75"/>
          <p:cNvSpPr>
            <a:spLocks noChangeShapeType="1"/>
          </p:cNvSpPr>
          <p:nvPr/>
        </p:nvSpPr>
        <p:spPr bwMode="auto">
          <a:xfrm>
            <a:off x="7680325" y="5918200"/>
            <a:ext cx="168275" cy="254000"/>
          </a:xfrm>
          <a:prstGeom prst="line">
            <a:avLst/>
          </a:prstGeom>
          <a:noFill/>
          <a:ln w="9525">
            <a:solidFill>
              <a:schemeClr val="bg1"/>
            </a:solidFill>
            <a:round/>
            <a:headEnd/>
            <a:tailEnd/>
          </a:ln>
        </p:spPr>
        <p:txBody>
          <a:bodyPr/>
          <a:lstStyle/>
          <a:p>
            <a:endParaRPr lang="en-US"/>
          </a:p>
        </p:txBody>
      </p:sp>
      <p:sp>
        <p:nvSpPr>
          <p:cNvPr id="42060" name="Line 76"/>
          <p:cNvSpPr>
            <a:spLocks noChangeShapeType="1"/>
          </p:cNvSpPr>
          <p:nvPr/>
        </p:nvSpPr>
        <p:spPr bwMode="auto">
          <a:xfrm>
            <a:off x="7739063" y="5892800"/>
            <a:ext cx="185737" cy="279400"/>
          </a:xfrm>
          <a:prstGeom prst="line">
            <a:avLst/>
          </a:prstGeom>
          <a:noFill/>
          <a:ln w="9525">
            <a:solidFill>
              <a:schemeClr val="bg1"/>
            </a:solidFill>
            <a:round/>
            <a:headEnd/>
            <a:tailEnd/>
          </a:ln>
        </p:spPr>
        <p:txBody>
          <a:bodyPr/>
          <a:lstStyle/>
          <a:p>
            <a:endParaRPr lang="en-US"/>
          </a:p>
        </p:txBody>
      </p:sp>
      <p:sp>
        <p:nvSpPr>
          <p:cNvPr id="42061" name="Line 77"/>
          <p:cNvSpPr>
            <a:spLocks noChangeShapeType="1"/>
          </p:cNvSpPr>
          <p:nvPr/>
        </p:nvSpPr>
        <p:spPr bwMode="auto">
          <a:xfrm>
            <a:off x="7800975" y="5872163"/>
            <a:ext cx="200025" cy="300037"/>
          </a:xfrm>
          <a:prstGeom prst="line">
            <a:avLst/>
          </a:prstGeom>
          <a:noFill/>
          <a:ln w="9525">
            <a:solidFill>
              <a:schemeClr val="bg1"/>
            </a:solidFill>
            <a:round/>
            <a:headEnd/>
            <a:tailEnd/>
          </a:ln>
        </p:spPr>
        <p:txBody>
          <a:bodyPr/>
          <a:lstStyle/>
          <a:p>
            <a:endParaRPr lang="en-US"/>
          </a:p>
        </p:txBody>
      </p:sp>
      <p:sp>
        <p:nvSpPr>
          <p:cNvPr id="42062" name="Line 78"/>
          <p:cNvSpPr>
            <a:spLocks noChangeShapeType="1"/>
          </p:cNvSpPr>
          <p:nvPr/>
        </p:nvSpPr>
        <p:spPr bwMode="auto">
          <a:xfrm>
            <a:off x="7866063" y="5832475"/>
            <a:ext cx="225425" cy="339725"/>
          </a:xfrm>
          <a:prstGeom prst="line">
            <a:avLst/>
          </a:prstGeom>
          <a:noFill/>
          <a:ln w="9525">
            <a:solidFill>
              <a:schemeClr val="bg1"/>
            </a:solidFill>
            <a:round/>
            <a:headEnd/>
            <a:tailEnd/>
          </a:ln>
        </p:spPr>
        <p:txBody>
          <a:bodyPr/>
          <a:lstStyle/>
          <a:p>
            <a:endParaRPr lang="en-US"/>
          </a:p>
        </p:txBody>
      </p:sp>
      <p:sp>
        <p:nvSpPr>
          <p:cNvPr id="42063" name="Line 79"/>
          <p:cNvSpPr>
            <a:spLocks noChangeShapeType="1"/>
          </p:cNvSpPr>
          <p:nvPr/>
        </p:nvSpPr>
        <p:spPr bwMode="auto">
          <a:xfrm>
            <a:off x="7945438" y="5808663"/>
            <a:ext cx="241300" cy="363537"/>
          </a:xfrm>
          <a:prstGeom prst="line">
            <a:avLst/>
          </a:prstGeom>
          <a:noFill/>
          <a:ln w="9525">
            <a:solidFill>
              <a:schemeClr val="bg1"/>
            </a:solidFill>
            <a:round/>
            <a:headEnd/>
            <a:tailEnd/>
          </a:ln>
        </p:spPr>
        <p:txBody>
          <a:bodyPr/>
          <a:lstStyle/>
          <a:p>
            <a:endParaRPr lang="en-US"/>
          </a:p>
        </p:txBody>
      </p:sp>
      <p:sp>
        <p:nvSpPr>
          <p:cNvPr id="42064" name="Line 80"/>
          <p:cNvSpPr>
            <a:spLocks noChangeShapeType="1"/>
          </p:cNvSpPr>
          <p:nvPr/>
        </p:nvSpPr>
        <p:spPr bwMode="auto">
          <a:xfrm>
            <a:off x="7999413" y="5776913"/>
            <a:ext cx="263525" cy="395287"/>
          </a:xfrm>
          <a:prstGeom prst="line">
            <a:avLst/>
          </a:prstGeom>
          <a:noFill/>
          <a:ln w="9525">
            <a:solidFill>
              <a:schemeClr val="bg1"/>
            </a:solidFill>
            <a:round/>
            <a:headEnd/>
            <a:tailEnd/>
          </a:ln>
        </p:spPr>
        <p:txBody>
          <a:bodyPr/>
          <a:lstStyle/>
          <a:p>
            <a:endParaRPr lang="en-US"/>
          </a:p>
        </p:txBody>
      </p:sp>
      <p:sp>
        <p:nvSpPr>
          <p:cNvPr id="42065" name="Line 81"/>
          <p:cNvSpPr>
            <a:spLocks noChangeShapeType="1"/>
          </p:cNvSpPr>
          <p:nvPr/>
        </p:nvSpPr>
        <p:spPr bwMode="auto">
          <a:xfrm>
            <a:off x="8051800" y="5740400"/>
            <a:ext cx="176213" cy="265113"/>
          </a:xfrm>
          <a:prstGeom prst="line">
            <a:avLst/>
          </a:prstGeom>
          <a:noFill/>
          <a:ln w="9525">
            <a:solidFill>
              <a:schemeClr val="bg1"/>
            </a:solidFill>
            <a:round/>
            <a:headEnd/>
            <a:tailEnd/>
          </a:ln>
        </p:spPr>
        <p:txBody>
          <a:bodyPr/>
          <a:lstStyle/>
          <a:p>
            <a:endParaRPr lang="en-US"/>
          </a:p>
        </p:txBody>
      </p:sp>
      <p:sp>
        <p:nvSpPr>
          <p:cNvPr id="42066" name="Line 82"/>
          <p:cNvSpPr>
            <a:spLocks noChangeShapeType="1"/>
          </p:cNvSpPr>
          <p:nvPr/>
        </p:nvSpPr>
        <p:spPr bwMode="auto">
          <a:xfrm>
            <a:off x="8102600" y="5702300"/>
            <a:ext cx="123825" cy="187325"/>
          </a:xfrm>
          <a:prstGeom prst="line">
            <a:avLst/>
          </a:prstGeom>
          <a:noFill/>
          <a:ln w="9525">
            <a:solidFill>
              <a:schemeClr val="bg1"/>
            </a:solidFill>
            <a:round/>
            <a:headEnd/>
            <a:tailEnd/>
          </a:ln>
        </p:spPr>
        <p:txBody>
          <a:bodyPr/>
          <a:lstStyle/>
          <a:p>
            <a:endParaRPr lang="en-US"/>
          </a:p>
        </p:txBody>
      </p:sp>
      <p:sp>
        <p:nvSpPr>
          <p:cNvPr id="42067" name="Arc 83"/>
          <p:cNvSpPr>
            <a:spLocks/>
          </p:cNvSpPr>
          <p:nvPr/>
        </p:nvSpPr>
        <p:spPr bwMode="auto">
          <a:xfrm flipV="1">
            <a:off x="5715000" y="4572000"/>
            <a:ext cx="2286000" cy="1524000"/>
          </a:xfrm>
          <a:custGeom>
            <a:avLst/>
            <a:gdLst>
              <a:gd name="T0" fmla="*/ 0 w 20534"/>
              <a:gd name="T1" fmla="*/ 0 h 21600"/>
              <a:gd name="T2" fmla="*/ 2286000 w 20534"/>
              <a:gd name="T3" fmla="*/ 1051137 h 21600"/>
              <a:gd name="T4" fmla="*/ 0 w 20534"/>
              <a:gd name="T5" fmla="*/ 1524000 h 21600"/>
              <a:gd name="T6" fmla="*/ 0 60000 65536"/>
              <a:gd name="T7" fmla="*/ 0 60000 65536"/>
              <a:gd name="T8" fmla="*/ 0 60000 65536"/>
              <a:gd name="T9" fmla="*/ 0 w 20534"/>
              <a:gd name="T10" fmla="*/ 0 h 21600"/>
              <a:gd name="T11" fmla="*/ 20534 w 20534"/>
              <a:gd name="T12" fmla="*/ 21600 h 21600"/>
            </a:gdLst>
            <a:ahLst/>
            <a:cxnLst>
              <a:cxn ang="T6">
                <a:pos x="T0" y="T1"/>
              </a:cxn>
              <a:cxn ang="T7">
                <a:pos x="T2" y="T3"/>
              </a:cxn>
              <a:cxn ang="T8">
                <a:pos x="T4" y="T5"/>
              </a:cxn>
            </a:cxnLst>
            <a:rect l="T9" t="T10" r="T11" b="T12"/>
            <a:pathLst>
              <a:path w="20534" h="21600" fill="none" extrusionOk="0">
                <a:moveTo>
                  <a:pt x="-1" y="0"/>
                </a:moveTo>
                <a:cubicBezTo>
                  <a:pt x="9347" y="0"/>
                  <a:pt x="17633" y="6012"/>
                  <a:pt x="20533" y="14898"/>
                </a:cubicBezTo>
              </a:path>
              <a:path w="20534" h="21600" stroke="0" extrusionOk="0">
                <a:moveTo>
                  <a:pt x="-1" y="0"/>
                </a:moveTo>
                <a:cubicBezTo>
                  <a:pt x="9347" y="0"/>
                  <a:pt x="17633" y="6012"/>
                  <a:pt x="20533" y="14898"/>
                </a:cubicBezTo>
                <a:lnTo>
                  <a:pt x="0" y="21600"/>
                </a:lnTo>
                <a:close/>
              </a:path>
            </a:pathLst>
          </a:custGeom>
          <a:noFill/>
          <a:ln w="9525">
            <a:solidFill>
              <a:srgbClr val="FFFF00"/>
            </a:solidFill>
            <a:round/>
            <a:headEnd/>
            <a:tailEnd/>
          </a:ln>
        </p:spPr>
        <p:txBody>
          <a:bodyPr wrap="none" anchor="ctr"/>
          <a:lstStyle/>
          <a:p>
            <a:endParaRPr lang="en-US"/>
          </a:p>
        </p:txBody>
      </p:sp>
      <p:sp>
        <p:nvSpPr>
          <p:cNvPr id="42068" name="Line 84"/>
          <p:cNvSpPr>
            <a:spLocks noChangeShapeType="1"/>
          </p:cNvSpPr>
          <p:nvPr/>
        </p:nvSpPr>
        <p:spPr bwMode="auto">
          <a:xfrm>
            <a:off x="6781800" y="5943600"/>
            <a:ext cx="0" cy="228600"/>
          </a:xfrm>
          <a:prstGeom prst="line">
            <a:avLst/>
          </a:prstGeom>
          <a:noFill/>
          <a:ln w="9525">
            <a:solidFill>
              <a:schemeClr val="bg1"/>
            </a:solidFill>
            <a:round/>
            <a:headEnd/>
            <a:tailEnd/>
          </a:ln>
        </p:spPr>
        <p:txBody>
          <a:bodyPr/>
          <a:lstStyle/>
          <a:p>
            <a:endParaRPr lang="en-US"/>
          </a:p>
        </p:txBody>
      </p:sp>
      <p:sp>
        <p:nvSpPr>
          <p:cNvPr id="42069" name="Line 85"/>
          <p:cNvSpPr>
            <a:spLocks noChangeShapeType="1"/>
          </p:cNvSpPr>
          <p:nvPr/>
        </p:nvSpPr>
        <p:spPr bwMode="auto">
          <a:xfrm>
            <a:off x="6781800" y="6049963"/>
            <a:ext cx="80963" cy="122237"/>
          </a:xfrm>
          <a:prstGeom prst="line">
            <a:avLst/>
          </a:prstGeom>
          <a:noFill/>
          <a:ln w="9525">
            <a:solidFill>
              <a:srgbClr val="FFFF00"/>
            </a:solidFill>
            <a:round/>
            <a:headEnd/>
            <a:tailEnd/>
          </a:ln>
        </p:spPr>
        <p:txBody>
          <a:bodyPr/>
          <a:lstStyle/>
          <a:p>
            <a:endParaRPr lang="en-US"/>
          </a:p>
        </p:txBody>
      </p:sp>
      <p:sp>
        <p:nvSpPr>
          <p:cNvPr id="42070" name="Line 86"/>
          <p:cNvSpPr>
            <a:spLocks noChangeShapeType="1"/>
          </p:cNvSpPr>
          <p:nvPr/>
        </p:nvSpPr>
        <p:spPr bwMode="auto">
          <a:xfrm>
            <a:off x="6788150" y="5943600"/>
            <a:ext cx="150813" cy="228600"/>
          </a:xfrm>
          <a:prstGeom prst="line">
            <a:avLst/>
          </a:prstGeom>
          <a:noFill/>
          <a:ln w="9525">
            <a:solidFill>
              <a:srgbClr val="FFFF00"/>
            </a:solidFill>
            <a:round/>
            <a:headEnd/>
            <a:tailEnd/>
          </a:ln>
        </p:spPr>
        <p:txBody>
          <a:bodyPr/>
          <a:lstStyle/>
          <a:p>
            <a:endParaRPr lang="en-US"/>
          </a:p>
        </p:txBody>
      </p:sp>
      <p:sp>
        <p:nvSpPr>
          <p:cNvPr id="42071" name="Line 87"/>
          <p:cNvSpPr>
            <a:spLocks noChangeShapeType="1"/>
          </p:cNvSpPr>
          <p:nvPr/>
        </p:nvSpPr>
        <p:spPr bwMode="auto">
          <a:xfrm>
            <a:off x="6850063" y="5921375"/>
            <a:ext cx="165100" cy="250825"/>
          </a:xfrm>
          <a:prstGeom prst="line">
            <a:avLst/>
          </a:prstGeom>
          <a:noFill/>
          <a:ln w="9525">
            <a:solidFill>
              <a:srgbClr val="FFFF00"/>
            </a:solidFill>
            <a:round/>
            <a:headEnd/>
            <a:tailEnd/>
          </a:ln>
        </p:spPr>
        <p:txBody>
          <a:bodyPr/>
          <a:lstStyle/>
          <a:p>
            <a:endParaRPr lang="en-US"/>
          </a:p>
        </p:txBody>
      </p:sp>
      <p:sp>
        <p:nvSpPr>
          <p:cNvPr id="42072" name="Line 88"/>
          <p:cNvSpPr>
            <a:spLocks noChangeShapeType="1"/>
          </p:cNvSpPr>
          <p:nvPr/>
        </p:nvSpPr>
        <p:spPr bwMode="auto">
          <a:xfrm>
            <a:off x="6913563" y="5903913"/>
            <a:ext cx="177800" cy="268287"/>
          </a:xfrm>
          <a:prstGeom prst="line">
            <a:avLst/>
          </a:prstGeom>
          <a:noFill/>
          <a:ln w="9525">
            <a:solidFill>
              <a:srgbClr val="FFFF00"/>
            </a:solidFill>
            <a:round/>
            <a:headEnd/>
            <a:tailEnd/>
          </a:ln>
        </p:spPr>
        <p:txBody>
          <a:bodyPr/>
          <a:lstStyle/>
          <a:p>
            <a:endParaRPr lang="en-US"/>
          </a:p>
        </p:txBody>
      </p:sp>
      <p:sp>
        <p:nvSpPr>
          <p:cNvPr id="42073" name="Line 89"/>
          <p:cNvSpPr>
            <a:spLocks noChangeShapeType="1"/>
          </p:cNvSpPr>
          <p:nvPr/>
        </p:nvSpPr>
        <p:spPr bwMode="auto">
          <a:xfrm>
            <a:off x="6970713" y="5875338"/>
            <a:ext cx="196850" cy="296862"/>
          </a:xfrm>
          <a:prstGeom prst="line">
            <a:avLst/>
          </a:prstGeom>
          <a:noFill/>
          <a:ln w="9525">
            <a:solidFill>
              <a:srgbClr val="FFFF00"/>
            </a:solidFill>
            <a:round/>
            <a:headEnd/>
            <a:tailEnd/>
          </a:ln>
        </p:spPr>
        <p:txBody>
          <a:bodyPr/>
          <a:lstStyle/>
          <a:p>
            <a:endParaRPr lang="en-US"/>
          </a:p>
        </p:txBody>
      </p:sp>
      <p:sp>
        <p:nvSpPr>
          <p:cNvPr id="42074" name="Line 90"/>
          <p:cNvSpPr>
            <a:spLocks noChangeShapeType="1"/>
          </p:cNvSpPr>
          <p:nvPr/>
        </p:nvSpPr>
        <p:spPr bwMode="auto">
          <a:xfrm>
            <a:off x="7034213" y="5856288"/>
            <a:ext cx="209550" cy="315912"/>
          </a:xfrm>
          <a:prstGeom prst="line">
            <a:avLst/>
          </a:prstGeom>
          <a:noFill/>
          <a:ln w="9525">
            <a:solidFill>
              <a:srgbClr val="FFFF00"/>
            </a:solidFill>
            <a:round/>
            <a:headEnd/>
            <a:tailEnd/>
          </a:ln>
        </p:spPr>
        <p:txBody>
          <a:bodyPr/>
          <a:lstStyle/>
          <a:p>
            <a:endParaRPr lang="en-US"/>
          </a:p>
        </p:txBody>
      </p:sp>
      <p:sp>
        <p:nvSpPr>
          <p:cNvPr id="42075" name="Line 91"/>
          <p:cNvSpPr>
            <a:spLocks noChangeShapeType="1"/>
          </p:cNvSpPr>
          <p:nvPr/>
        </p:nvSpPr>
        <p:spPr bwMode="auto">
          <a:xfrm>
            <a:off x="7086600" y="5821363"/>
            <a:ext cx="233363" cy="350837"/>
          </a:xfrm>
          <a:prstGeom prst="line">
            <a:avLst/>
          </a:prstGeom>
          <a:noFill/>
          <a:ln w="9525">
            <a:solidFill>
              <a:srgbClr val="FFFF00"/>
            </a:solidFill>
            <a:round/>
            <a:headEnd/>
            <a:tailEnd/>
          </a:ln>
        </p:spPr>
        <p:txBody>
          <a:bodyPr/>
          <a:lstStyle/>
          <a:p>
            <a:endParaRPr lang="en-US"/>
          </a:p>
        </p:txBody>
      </p:sp>
      <p:sp>
        <p:nvSpPr>
          <p:cNvPr id="42076" name="Line 92"/>
          <p:cNvSpPr>
            <a:spLocks noChangeShapeType="1"/>
          </p:cNvSpPr>
          <p:nvPr/>
        </p:nvSpPr>
        <p:spPr bwMode="auto">
          <a:xfrm>
            <a:off x="7143750" y="5791200"/>
            <a:ext cx="252413" cy="381000"/>
          </a:xfrm>
          <a:prstGeom prst="line">
            <a:avLst/>
          </a:prstGeom>
          <a:noFill/>
          <a:ln w="9525">
            <a:solidFill>
              <a:srgbClr val="FFFF00"/>
            </a:solidFill>
            <a:round/>
            <a:headEnd/>
            <a:tailEnd/>
          </a:ln>
        </p:spPr>
        <p:txBody>
          <a:bodyPr/>
          <a:lstStyle/>
          <a:p>
            <a:endParaRPr lang="en-US"/>
          </a:p>
        </p:txBody>
      </p:sp>
      <p:sp>
        <p:nvSpPr>
          <p:cNvPr id="42077" name="Line 93"/>
          <p:cNvSpPr>
            <a:spLocks noChangeShapeType="1"/>
          </p:cNvSpPr>
          <p:nvPr/>
        </p:nvSpPr>
        <p:spPr bwMode="auto">
          <a:xfrm>
            <a:off x="7208838" y="5773738"/>
            <a:ext cx="263525" cy="398462"/>
          </a:xfrm>
          <a:prstGeom prst="line">
            <a:avLst/>
          </a:prstGeom>
          <a:noFill/>
          <a:ln w="9525">
            <a:solidFill>
              <a:srgbClr val="FFFF00"/>
            </a:solidFill>
            <a:round/>
            <a:headEnd/>
            <a:tailEnd/>
          </a:ln>
        </p:spPr>
        <p:txBody>
          <a:bodyPr/>
          <a:lstStyle/>
          <a:p>
            <a:endParaRPr lang="en-US"/>
          </a:p>
        </p:txBody>
      </p:sp>
      <p:sp>
        <p:nvSpPr>
          <p:cNvPr id="42078" name="Line 94"/>
          <p:cNvSpPr>
            <a:spLocks noChangeShapeType="1"/>
          </p:cNvSpPr>
          <p:nvPr/>
        </p:nvSpPr>
        <p:spPr bwMode="auto">
          <a:xfrm>
            <a:off x="7258050" y="5740400"/>
            <a:ext cx="285750" cy="431800"/>
          </a:xfrm>
          <a:prstGeom prst="line">
            <a:avLst/>
          </a:prstGeom>
          <a:noFill/>
          <a:ln w="9525">
            <a:solidFill>
              <a:srgbClr val="FFFF00"/>
            </a:solidFill>
            <a:round/>
            <a:headEnd/>
            <a:tailEnd/>
          </a:ln>
        </p:spPr>
        <p:txBody>
          <a:bodyPr/>
          <a:lstStyle/>
          <a:p>
            <a:endParaRPr lang="en-US"/>
          </a:p>
        </p:txBody>
      </p:sp>
      <p:sp>
        <p:nvSpPr>
          <p:cNvPr id="42079" name="Line 97"/>
          <p:cNvSpPr>
            <a:spLocks noChangeShapeType="1"/>
          </p:cNvSpPr>
          <p:nvPr/>
        </p:nvSpPr>
        <p:spPr bwMode="auto">
          <a:xfrm>
            <a:off x="7321550" y="5715000"/>
            <a:ext cx="228600" cy="346075"/>
          </a:xfrm>
          <a:prstGeom prst="line">
            <a:avLst/>
          </a:prstGeom>
          <a:noFill/>
          <a:ln w="9525">
            <a:solidFill>
              <a:srgbClr val="FFFF00"/>
            </a:solidFill>
            <a:round/>
            <a:headEnd/>
            <a:tailEnd/>
          </a:ln>
        </p:spPr>
        <p:txBody>
          <a:bodyPr/>
          <a:lstStyle/>
          <a:p>
            <a:endParaRPr lang="en-US"/>
          </a:p>
        </p:txBody>
      </p:sp>
      <p:sp>
        <p:nvSpPr>
          <p:cNvPr id="42080" name="Line 98"/>
          <p:cNvSpPr>
            <a:spLocks noChangeShapeType="1"/>
          </p:cNvSpPr>
          <p:nvPr/>
        </p:nvSpPr>
        <p:spPr bwMode="auto">
          <a:xfrm>
            <a:off x="7366000" y="5676900"/>
            <a:ext cx="182563" cy="276225"/>
          </a:xfrm>
          <a:prstGeom prst="line">
            <a:avLst/>
          </a:prstGeom>
          <a:noFill/>
          <a:ln w="9525">
            <a:solidFill>
              <a:srgbClr val="FFFF00"/>
            </a:solidFill>
            <a:round/>
            <a:headEnd/>
            <a:tailEnd/>
          </a:ln>
        </p:spPr>
        <p:txBody>
          <a:bodyPr/>
          <a:lstStyle/>
          <a:p>
            <a:endParaRPr lang="en-US"/>
          </a:p>
        </p:txBody>
      </p:sp>
      <p:sp>
        <p:nvSpPr>
          <p:cNvPr id="42081" name="Line 99"/>
          <p:cNvSpPr>
            <a:spLocks noChangeShapeType="1"/>
          </p:cNvSpPr>
          <p:nvPr/>
        </p:nvSpPr>
        <p:spPr bwMode="auto">
          <a:xfrm>
            <a:off x="7423150" y="5648325"/>
            <a:ext cx="184150" cy="277813"/>
          </a:xfrm>
          <a:prstGeom prst="line">
            <a:avLst/>
          </a:prstGeom>
          <a:noFill/>
          <a:ln w="9525">
            <a:solidFill>
              <a:srgbClr val="FFFF00"/>
            </a:solidFill>
            <a:round/>
            <a:headEnd/>
            <a:tailEnd/>
          </a:ln>
        </p:spPr>
        <p:txBody>
          <a:bodyPr/>
          <a:lstStyle/>
          <a:p>
            <a:endParaRPr lang="en-US"/>
          </a:p>
        </p:txBody>
      </p:sp>
      <p:sp>
        <p:nvSpPr>
          <p:cNvPr id="42082" name="Line 100"/>
          <p:cNvSpPr>
            <a:spLocks noChangeShapeType="1"/>
          </p:cNvSpPr>
          <p:nvPr/>
        </p:nvSpPr>
        <p:spPr bwMode="auto">
          <a:xfrm>
            <a:off x="7483475" y="5618163"/>
            <a:ext cx="193675" cy="293687"/>
          </a:xfrm>
          <a:prstGeom prst="line">
            <a:avLst/>
          </a:prstGeom>
          <a:noFill/>
          <a:ln w="9525">
            <a:solidFill>
              <a:srgbClr val="FFFF00"/>
            </a:solidFill>
            <a:round/>
            <a:headEnd/>
            <a:tailEnd/>
          </a:ln>
        </p:spPr>
        <p:txBody>
          <a:bodyPr/>
          <a:lstStyle/>
          <a:p>
            <a:endParaRPr lang="en-US"/>
          </a:p>
        </p:txBody>
      </p:sp>
      <p:sp>
        <p:nvSpPr>
          <p:cNvPr id="42083" name="Line 101"/>
          <p:cNvSpPr>
            <a:spLocks noChangeShapeType="1"/>
          </p:cNvSpPr>
          <p:nvPr/>
        </p:nvSpPr>
        <p:spPr bwMode="auto">
          <a:xfrm>
            <a:off x="7527925" y="5570538"/>
            <a:ext cx="212725" cy="322262"/>
          </a:xfrm>
          <a:prstGeom prst="line">
            <a:avLst/>
          </a:prstGeom>
          <a:noFill/>
          <a:ln w="9525">
            <a:solidFill>
              <a:srgbClr val="FFFF00"/>
            </a:solidFill>
            <a:round/>
            <a:headEnd/>
            <a:tailEnd/>
          </a:ln>
        </p:spPr>
        <p:txBody>
          <a:bodyPr/>
          <a:lstStyle/>
          <a:p>
            <a:endParaRPr lang="en-US"/>
          </a:p>
        </p:txBody>
      </p:sp>
      <p:sp>
        <p:nvSpPr>
          <p:cNvPr id="42084" name="Line 102"/>
          <p:cNvSpPr>
            <a:spLocks noChangeShapeType="1"/>
          </p:cNvSpPr>
          <p:nvPr/>
        </p:nvSpPr>
        <p:spPr bwMode="auto">
          <a:xfrm>
            <a:off x="7575550" y="5534025"/>
            <a:ext cx="219075" cy="331788"/>
          </a:xfrm>
          <a:prstGeom prst="line">
            <a:avLst/>
          </a:prstGeom>
          <a:noFill/>
          <a:ln w="9525">
            <a:solidFill>
              <a:srgbClr val="FFFF00"/>
            </a:solidFill>
            <a:round/>
            <a:headEnd/>
            <a:tailEnd/>
          </a:ln>
        </p:spPr>
        <p:txBody>
          <a:bodyPr/>
          <a:lstStyle/>
          <a:p>
            <a:endParaRPr lang="en-US"/>
          </a:p>
        </p:txBody>
      </p:sp>
      <p:sp>
        <p:nvSpPr>
          <p:cNvPr id="42085" name="Line 103"/>
          <p:cNvSpPr>
            <a:spLocks noChangeShapeType="1"/>
          </p:cNvSpPr>
          <p:nvPr/>
        </p:nvSpPr>
        <p:spPr bwMode="auto">
          <a:xfrm>
            <a:off x="7637463" y="5495925"/>
            <a:ext cx="217487" cy="328613"/>
          </a:xfrm>
          <a:prstGeom prst="line">
            <a:avLst/>
          </a:prstGeom>
          <a:noFill/>
          <a:ln w="9525">
            <a:solidFill>
              <a:srgbClr val="FFFF00"/>
            </a:solidFill>
            <a:round/>
            <a:headEnd/>
            <a:tailEnd/>
          </a:ln>
        </p:spPr>
        <p:txBody>
          <a:bodyPr/>
          <a:lstStyle/>
          <a:p>
            <a:endParaRPr lang="en-US"/>
          </a:p>
        </p:txBody>
      </p:sp>
      <p:sp>
        <p:nvSpPr>
          <p:cNvPr id="42086" name="Line 104"/>
          <p:cNvSpPr>
            <a:spLocks noChangeShapeType="1"/>
          </p:cNvSpPr>
          <p:nvPr/>
        </p:nvSpPr>
        <p:spPr bwMode="auto">
          <a:xfrm>
            <a:off x="7697788" y="5429250"/>
            <a:ext cx="246062" cy="371475"/>
          </a:xfrm>
          <a:prstGeom prst="line">
            <a:avLst/>
          </a:prstGeom>
          <a:noFill/>
          <a:ln w="9525">
            <a:solidFill>
              <a:srgbClr val="FFFF00"/>
            </a:solidFill>
            <a:round/>
            <a:headEnd/>
            <a:tailEnd/>
          </a:ln>
        </p:spPr>
        <p:txBody>
          <a:bodyPr/>
          <a:lstStyle/>
          <a:p>
            <a:endParaRPr lang="en-US"/>
          </a:p>
        </p:txBody>
      </p:sp>
      <p:sp>
        <p:nvSpPr>
          <p:cNvPr id="42087" name="Line 105"/>
          <p:cNvSpPr>
            <a:spLocks noChangeShapeType="1"/>
          </p:cNvSpPr>
          <p:nvPr/>
        </p:nvSpPr>
        <p:spPr bwMode="auto">
          <a:xfrm>
            <a:off x="7748588" y="5392738"/>
            <a:ext cx="250825" cy="381000"/>
          </a:xfrm>
          <a:prstGeom prst="line">
            <a:avLst/>
          </a:prstGeom>
          <a:noFill/>
          <a:ln w="9525">
            <a:solidFill>
              <a:srgbClr val="FFFF00"/>
            </a:solidFill>
            <a:round/>
            <a:headEnd/>
            <a:tailEnd/>
          </a:ln>
        </p:spPr>
        <p:txBody>
          <a:bodyPr/>
          <a:lstStyle/>
          <a:p>
            <a:endParaRPr lang="en-US"/>
          </a:p>
        </p:txBody>
      </p:sp>
      <p:sp>
        <p:nvSpPr>
          <p:cNvPr id="42088" name="Line 106"/>
          <p:cNvSpPr>
            <a:spLocks noChangeShapeType="1"/>
          </p:cNvSpPr>
          <p:nvPr/>
        </p:nvSpPr>
        <p:spPr bwMode="auto">
          <a:xfrm>
            <a:off x="7791450" y="5345113"/>
            <a:ext cx="258763" cy="392112"/>
          </a:xfrm>
          <a:prstGeom prst="line">
            <a:avLst/>
          </a:prstGeom>
          <a:noFill/>
          <a:ln w="9525">
            <a:solidFill>
              <a:srgbClr val="FFFF00"/>
            </a:solidFill>
            <a:round/>
            <a:headEnd/>
            <a:tailEnd/>
          </a:ln>
        </p:spPr>
        <p:txBody>
          <a:bodyPr/>
          <a:lstStyle/>
          <a:p>
            <a:endParaRPr lang="en-US"/>
          </a:p>
        </p:txBody>
      </p:sp>
      <p:sp>
        <p:nvSpPr>
          <p:cNvPr id="42089" name="Line 107"/>
          <p:cNvSpPr>
            <a:spLocks noChangeShapeType="1"/>
          </p:cNvSpPr>
          <p:nvPr/>
        </p:nvSpPr>
        <p:spPr bwMode="auto">
          <a:xfrm>
            <a:off x="7835900" y="5302250"/>
            <a:ext cx="257175" cy="388938"/>
          </a:xfrm>
          <a:prstGeom prst="line">
            <a:avLst/>
          </a:prstGeom>
          <a:noFill/>
          <a:ln w="9525">
            <a:solidFill>
              <a:srgbClr val="FFFF00"/>
            </a:solidFill>
            <a:round/>
            <a:headEnd/>
            <a:tailEnd/>
          </a:ln>
        </p:spPr>
        <p:txBody>
          <a:bodyPr/>
          <a:lstStyle/>
          <a:p>
            <a:endParaRPr lang="en-US"/>
          </a:p>
        </p:txBody>
      </p:sp>
      <p:sp>
        <p:nvSpPr>
          <p:cNvPr id="42090" name="Line 108"/>
          <p:cNvSpPr>
            <a:spLocks noChangeShapeType="1"/>
          </p:cNvSpPr>
          <p:nvPr/>
        </p:nvSpPr>
        <p:spPr bwMode="auto">
          <a:xfrm>
            <a:off x="7881938" y="5237163"/>
            <a:ext cx="276225" cy="417512"/>
          </a:xfrm>
          <a:prstGeom prst="line">
            <a:avLst/>
          </a:prstGeom>
          <a:noFill/>
          <a:ln w="9525">
            <a:solidFill>
              <a:srgbClr val="FFFF00"/>
            </a:solidFill>
            <a:round/>
            <a:headEnd/>
            <a:tailEnd/>
          </a:ln>
        </p:spPr>
        <p:txBody>
          <a:bodyPr/>
          <a:lstStyle/>
          <a:p>
            <a:endParaRPr lang="en-US"/>
          </a:p>
        </p:txBody>
      </p:sp>
      <p:sp>
        <p:nvSpPr>
          <p:cNvPr id="42091" name="Line 109"/>
          <p:cNvSpPr>
            <a:spLocks noChangeShapeType="1"/>
          </p:cNvSpPr>
          <p:nvPr/>
        </p:nvSpPr>
        <p:spPr bwMode="auto">
          <a:xfrm>
            <a:off x="7924800" y="5186363"/>
            <a:ext cx="279400" cy="423862"/>
          </a:xfrm>
          <a:prstGeom prst="line">
            <a:avLst/>
          </a:prstGeom>
          <a:noFill/>
          <a:ln w="9525">
            <a:solidFill>
              <a:srgbClr val="FFFF00"/>
            </a:solidFill>
            <a:round/>
            <a:headEnd/>
            <a:tailEnd/>
          </a:ln>
        </p:spPr>
        <p:txBody>
          <a:bodyPr/>
          <a:lstStyle/>
          <a:p>
            <a:endParaRPr lang="en-US"/>
          </a:p>
        </p:txBody>
      </p:sp>
      <p:sp>
        <p:nvSpPr>
          <p:cNvPr id="42092" name="Line 110"/>
          <p:cNvSpPr>
            <a:spLocks noChangeShapeType="1"/>
          </p:cNvSpPr>
          <p:nvPr/>
        </p:nvSpPr>
        <p:spPr bwMode="auto">
          <a:xfrm>
            <a:off x="7959725" y="5124450"/>
            <a:ext cx="258763" cy="390525"/>
          </a:xfrm>
          <a:prstGeom prst="line">
            <a:avLst/>
          </a:prstGeom>
          <a:noFill/>
          <a:ln w="9525">
            <a:solidFill>
              <a:srgbClr val="FFFF00"/>
            </a:solidFill>
            <a:round/>
            <a:headEnd/>
            <a:tailEnd/>
          </a:ln>
        </p:spPr>
        <p:txBody>
          <a:bodyPr/>
          <a:lstStyle/>
          <a:p>
            <a:endParaRPr lang="en-US"/>
          </a:p>
        </p:txBody>
      </p:sp>
      <p:sp>
        <p:nvSpPr>
          <p:cNvPr id="42093" name="Line 111"/>
          <p:cNvSpPr>
            <a:spLocks noChangeShapeType="1"/>
          </p:cNvSpPr>
          <p:nvPr/>
        </p:nvSpPr>
        <p:spPr bwMode="auto">
          <a:xfrm>
            <a:off x="7996238" y="5064125"/>
            <a:ext cx="227012" cy="342900"/>
          </a:xfrm>
          <a:prstGeom prst="line">
            <a:avLst/>
          </a:prstGeom>
          <a:noFill/>
          <a:ln w="9525">
            <a:solidFill>
              <a:srgbClr val="FFFF00"/>
            </a:solidFill>
            <a:round/>
            <a:headEnd/>
            <a:tailEnd/>
          </a:ln>
        </p:spPr>
        <p:txBody>
          <a:bodyPr/>
          <a:lstStyle/>
          <a:p>
            <a:endParaRPr lang="en-US"/>
          </a:p>
        </p:txBody>
      </p:sp>
      <p:sp>
        <p:nvSpPr>
          <p:cNvPr id="42094" name="Line 114"/>
          <p:cNvSpPr>
            <a:spLocks noChangeShapeType="1"/>
          </p:cNvSpPr>
          <p:nvPr/>
        </p:nvSpPr>
        <p:spPr bwMode="auto">
          <a:xfrm>
            <a:off x="8166100" y="5657850"/>
            <a:ext cx="58738" cy="88900"/>
          </a:xfrm>
          <a:prstGeom prst="line">
            <a:avLst/>
          </a:prstGeom>
          <a:noFill/>
          <a:ln w="9525">
            <a:solidFill>
              <a:schemeClr val="bg1"/>
            </a:solidFill>
            <a:round/>
            <a:headEnd/>
            <a:tailEnd/>
          </a:ln>
        </p:spPr>
        <p:txBody>
          <a:bodyPr/>
          <a:lstStyle/>
          <a:p>
            <a:endParaRPr lang="en-US"/>
          </a:p>
        </p:txBody>
      </p:sp>
      <p:sp>
        <p:nvSpPr>
          <p:cNvPr id="42095" name="Text Box 117"/>
          <p:cNvSpPr txBox="1">
            <a:spLocks noChangeArrowheads="1"/>
          </p:cNvSpPr>
          <p:nvPr/>
        </p:nvSpPr>
        <p:spPr bwMode="auto">
          <a:xfrm>
            <a:off x="3733800" y="3733800"/>
            <a:ext cx="2209800" cy="2047875"/>
          </a:xfrm>
          <a:prstGeom prst="rect">
            <a:avLst/>
          </a:prstGeom>
          <a:noFill/>
          <a:ln w="9525">
            <a:noFill/>
            <a:miter lim="800000"/>
            <a:headEnd/>
            <a:tailEnd/>
          </a:ln>
        </p:spPr>
        <p:txBody>
          <a:bodyPr>
            <a:spAutoFit/>
          </a:bodyPr>
          <a:lstStyle/>
          <a:p>
            <a:pPr algn="r"/>
            <a:r>
              <a:rPr lang="en-US" sz="1600">
                <a:solidFill>
                  <a:schemeClr val="bg1"/>
                </a:solidFill>
                <a:latin typeface="Times New Roman" pitchFamily="18" charset="0"/>
              </a:rPr>
              <a:t>Likelihood of failure is higher because postponed maintenance increases problems due to corrosion, misalignment, etc, that would be picked up in a PM program</a:t>
            </a:r>
          </a:p>
        </p:txBody>
      </p:sp>
      <p:sp>
        <p:nvSpPr>
          <p:cNvPr id="42096" name="Line 118"/>
          <p:cNvSpPr>
            <a:spLocks noChangeShapeType="1"/>
          </p:cNvSpPr>
          <p:nvPr/>
        </p:nvSpPr>
        <p:spPr bwMode="auto">
          <a:xfrm>
            <a:off x="6096000" y="5105400"/>
            <a:ext cx="1447800" cy="304800"/>
          </a:xfrm>
          <a:prstGeom prst="line">
            <a:avLst/>
          </a:prstGeom>
          <a:noFill/>
          <a:ln w="38100">
            <a:solidFill>
              <a:schemeClr val="bg1"/>
            </a:solidFill>
            <a:round/>
            <a:headEnd/>
            <a:tailEnd type="triangle" w="med" len="med"/>
          </a:ln>
        </p:spPr>
        <p:txBody>
          <a:bodyPr/>
          <a:lstStyle/>
          <a:p>
            <a:endParaRPr lang="en-US"/>
          </a:p>
        </p:txBody>
      </p:sp>
      <p:sp>
        <p:nvSpPr>
          <p:cNvPr id="42097" name="Line 119"/>
          <p:cNvSpPr>
            <a:spLocks noChangeShapeType="1"/>
          </p:cNvSpPr>
          <p:nvPr/>
        </p:nvSpPr>
        <p:spPr bwMode="auto">
          <a:xfrm>
            <a:off x="1752600" y="5867400"/>
            <a:ext cx="6553200" cy="0"/>
          </a:xfrm>
          <a:prstGeom prst="line">
            <a:avLst/>
          </a:prstGeom>
          <a:noFill/>
          <a:ln w="9525">
            <a:solidFill>
              <a:schemeClr val="bg1"/>
            </a:solidFill>
            <a:prstDash val="dash"/>
            <a:round/>
            <a:headEnd/>
            <a:tailEnd/>
          </a:ln>
        </p:spPr>
        <p:txBody>
          <a:bodyPr/>
          <a:lstStyle/>
          <a:p>
            <a:endParaRPr lang="en-US"/>
          </a:p>
        </p:txBody>
      </p:sp>
      <p:sp>
        <p:nvSpPr>
          <p:cNvPr id="42098" name="Text Box 120"/>
          <p:cNvSpPr txBox="1">
            <a:spLocks noChangeArrowheads="1"/>
          </p:cNvSpPr>
          <p:nvPr/>
        </p:nvSpPr>
        <p:spPr bwMode="auto">
          <a:xfrm>
            <a:off x="381000" y="5638800"/>
            <a:ext cx="1263650" cy="641350"/>
          </a:xfrm>
          <a:prstGeom prst="rect">
            <a:avLst/>
          </a:prstGeom>
          <a:noFill/>
          <a:ln w="9525">
            <a:noFill/>
            <a:miter lim="800000"/>
            <a:headEnd/>
            <a:tailEnd/>
          </a:ln>
        </p:spPr>
        <p:txBody>
          <a:bodyPr wrap="none">
            <a:spAutoFit/>
          </a:bodyPr>
          <a:lstStyle/>
          <a:p>
            <a:r>
              <a:rPr lang="en-US" sz="1800"/>
              <a:t>2.59 hrs/yr</a:t>
            </a:r>
          </a:p>
          <a:p>
            <a:r>
              <a:rPr lang="en-US" sz="1800"/>
              <a:t>(average)</a:t>
            </a:r>
          </a:p>
        </p:txBody>
      </p:sp>
      <p:sp>
        <p:nvSpPr>
          <p:cNvPr id="42099" name="Line 121"/>
          <p:cNvSpPr>
            <a:spLocks noChangeShapeType="1"/>
          </p:cNvSpPr>
          <p:nvPr/>
        </p:nvSpPr>
        <p:spPr bwMode="auto">
          <a:xfrm flipH="1">
            <a:off x="1600200" y="5867400"/>
            <a:ext cx="152400" cy="0"/>
          </a:xfrm>
          <a:prstGeom prst="line">
            <a:avLst/>
          </a:prstGeom>
          <a:noFill/>
          <a:ln w="9525">
            <a:solidFill>
              <a:schemeClr val="tx1"/>
            </a:solidFill>
            <a:round/>
            <a:headEnd/>
            <a:tailEnd/>
          </a:ln>
        </p:spPr>
        <p:txBody>
          <a:bodyPr wrap="none">
            <a:spAutoFit/>
          </a:bodyPr>
          <a:lstStyle/>
          <a:p>
            <a:endParaRPr lang="en-US"/>
          </a:p>
        </p:txBody>
      </p:sp>
    </p:spTree>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09600" y="304800"/>
            <a:ext cx="8229600" cy="1143000"/>
          </a:xfrm>
        </p:spPr>
        <p:txBody>
          <a:bodyPr>
            <a:noAutofit/>
          </a:bodyPr>
          <a:lstStyle/>
          <a:p>
            <a:r>
              <a:rPr lang="en-US" sz="3600" dirty="0" smtClean="0"/>
              <a:t>Equipment Outages Hours/Year</a:t>
            </a:r>
            <a:br>
              <a:rPr lang="en-US" sz="3600" dirty="0" smtClean="0"/>
            </a:br>
            <a:r>
              <a:rPr lang="en-US" sz="3600" dirty="0" smtClean="0"/>
              <a:t>MV Transformers Win! (Lose?)</a:t>
            </a:r>
          </a:p>
        </p:txBody>
      </p:sp>
      <p:graphicFrame>
        <p:nvGraphicFramePr>
          <p:cNvPr id="5122" name="Object 3"/>
          <p:cNvGraphicFramePr>
            <a:graphicFrameLocks noChangeAspect="1"/>
          </p:cNvGraphicFramePr>
          <p:nvPr/>
        </p:nvGraphicFramePr>
        <p:xfrm>
          <a:off x="1524000" y="1501775"/>
          <a:ext cx="6019800" cy="4041775"/>
        </p:xfrm>
        <a:graphic>
          <a:graphicData uri="http://schemas.openxmlformats.org/presentationml/2006/ole">
            <p:oleObj spid="_x0000_s67586" name="Chart" r:id="rId3" imgW="4057699" imgH="2724231" progId="MSGraph.Chart.8">
              <p:embed followColorScheme="full"/>
            </p:oleObj>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t>Outage Costs per Hour</a:t>
            </a:r>
            <a:endParaRPr lang="en-US" sz="3600" dirty="0"/>
          </a:p>
        </p:txBody>
      </p:sp>
      <p:sp>
        <p:nvSpPr>
          <p:cNvPr id="3" name="TextBox 2"/>
          <p:cNvSpPr txBox="1"/>
          <p:nvPr/>
        </p:nvSpPr>
        <p:spPr>
          <a:xfrm>
            <a:off x="990600" y="1295400"/>
            <a:ext cx="7162800" cy="3816429"/>
          </a:xfrm>
          <a:prstGeom prst="rect">
            <a:avLst/>
          </a:prstGeom>
          <a:noFill/>
        </p:spPr>
        <p:txBody>
          <a:bodyPr wrap="square" rtlCol="0">
            <a:spAutoFit/>
          </a:bodyPr>
          <a:lstStyle/>
          <a:p>
            <a:r>
              <a:rPr lang="en-US" sz="2800" dirty="0" smtClean="0"/>
              <a:t>Wireless Communications               $41,000</a:t>
            </a:r>
          </a:p>
          <a:p>
            <a:r>
              <a:rPr lang="en-US" sz="2800" dirty="0" smtClean="0"/>
              <a:t>Event Ticket sales                              $72,000</a:t>
            </a:r>
          </a:p>
          <a:p>
            <a:r>
              <a:rPr lang="en-US" sz="2800" dirty="0" smtClean="0"/>
              <a:t>Airline reservations                           $90,000</a:t>
            </a:r>
          </a:p>
          <a:p>
            <a:r>
              <a:rPr lang="en-US" sz="2800" dirty="0" smtClean="0"/>
              <a:t>Data Center                                      $336,000</a:t>
            </a:r>
          </a:p>
          <a:p>
            <a:r>
              <a:rPr lang="en-US" sz="2800" dirty="0" smtClean="0"/>
              <a:t>Merchant Power Plant 100 MW   $410,000</a:t>
            </a:r>
          </a:p>
          <a:p>
            <a:r>
              <a:rPr lang="en-US" sz="2800" dirty="0" smtClean="0"/>
              <a:t>Semiconductor manufacturer    $2,000,000</a:t>
            </a:r>
          </a:p>
          <a:p>
            <a:r>
              <a:rPr lang="en-US" sz="2800" dirty="0" smtClean="0"/>
              <a:t>Credit Card Processing Center    $2,580,000</a:t>
            </a:r>
          </a:p>
          <a:p>
            <a:r>
              <a:rPr lang="en-US" sz="2800" dirty="0" smtClean="0"/>
              <a:t>Investment Trading Operation    $6,480,000</a:t>
            </a: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0" y="322263"/>
            <a:ext cx="9144000" cy="439737"/>
          </a:xfrm>
        </p:spPr>
        <p:txBody>
          <a:bodyPr>
            <a:normAutofit fontScale="90000"/>
          </a:bodyPr>
          <a:lstStyle/>
          <a:p>
            <a:pPr>
              <a:defRPr/>
            </a:pPr>
            <a:r>
              <a:rPr lang="en-US" dirty="0" smtClean="0"/>
              <a:t>CBM: An Open and Scalable Environment</a:t>
            </a:r>
          </a:p>
        </p:txBody>
      </p:sp>
      <p:sp>
        <p:nvSpPr>
          <p:cNvPr id="13315" name="AutoShape 3"/>
          <p:cNvSpPr>
            <a:spLocks noChangeArrowheads="1"/>
          </p:cNvSpPr>
          <p:nvPr/>
        </p:nvSpPr>
        <p:spPr bwMode="auto">
          <a:xfrm>
            <a:off x="6629400" y="4333875"/>
            <a:ext cx="1371600" cy="1066800"/>
          </a:xfrm>
          <a:custGeom>
            <a:avLst/>
            <a:gdLst>
              <a:gd name="T0" fmla="*/ 685737 w 21600"/>
              <a:gd name="T1" fmla="*/ 0 h 21600"/>
              <a:gd name="T2" fmla="*/ 171450 w 21600"/>
              <a:gd name="T3" fmla="*/ 533400 h 21600"/>
              <a:gd name="T4" fmla="*/ 685737 w 21600"/>
              <a:gd name="T5" fmla="*/ 266700 h 21600"/>
              <a:gd name="T6" fmla="*/ 1543050 w 21600"/>
              <a:gd name="T7" fmla="*/ 533400 h 21600"/>
              <a:gd name="T8" fmla="*/ 1200150 w 21600"/>
              <a:gd name="T9" fmla="*/ 800100 h 21600"/>
              <a:gd name="T10" fmla="*/ 857250 w 21600"/>
              <a:gd name="T11" fmla="*/ 533400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6200" y="10800"/>
                </a:moveTo>
                <a:cubicBezTo>
                  <a:pt x="16200" y="7817"/>
                  <a:pt x="13782" y="5400"/>
                  <a:pt x="10800" y="5400"/>
                </a:cubicBezTo>
                <a:cubicBezTo>
                  <a:pt x="7817" y="5400"/>
                  <a:pt x="5400" y="7817"/>
                  <a:pt x="5400" y="10800"/>
                </a:cubicBezTo>
                <a:lnTo>
                  <a:pt x="0" y="10800"/>
                </a:lnTo>
                <a:cubicBezTo>
                  <a:pt x="0" y="4835"/>
                  <a:pt x="4835" y="0"/>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algn="ctr">
            <a:noFill/>
            <a:miter lim="800000"/>
            <a:headEnd/>
            <a:tailEnd/>
          </a:ln>
        </p:spPr>
        <p:txBody>
          <a:bodyPr wrap="none" anchor="ctr">
            <a:spAutoFit/>
          </a:bodyPr>
          <a:lstStyle/>
          <a:p>
            <a:endParaRPr lang="en-US"/>
          </a:p>
        </p:txBody>
      </p:sp>
      <p:grpSp>
        <p:nvGrpSpPr>
          <p:cNvPr id="2" name="Group 4"/>
          <p:cNvGrpSpPr>
            <a:grpSpLocks/>
          </p:cNvGrpSpPr>
          <p:nvPr/>
        </p:nvGrpSpPr>
        <p:grpSpPr bwMode="auto">
          <a:xfrm>
            <a:off x="550863" y="4457701"/>
            <a:ext cx="2668588" cy="1557338"/>
            <a:chOff x="347" y="2808"/>
            <a:chExt cx="1681" cy="981"/>
          </a:xfrm>
        </p:grpSpPr>
        <p:pic>
          <p:nvPicPr>
            <p:cNvPr id="13342" name="Picture 5"/>
            <p:cNvPicPr>
              <a:picLocks noChangeAspect="1" noChangeArrowheads="1"/>
            </p:cNvPicPr>
            <p:nvPr/>
          </p:nvPicPr>
          <p:blipFill>
            <a:blip r:embed="rId3" cstate="print"/>
            <a:srcRect/>
            <a:stretch>
              <a:fillRect/>
            </a:stretch>
          </p:blipFill>
          <p:spPr bwMode="auto">
            <a:xfrm>
              <a:off x="627" y="2808"/>
              <a:ext cx="537" cy="702"/>
            </a:xfrm>
            <a:prstGeom prst="rect">
              <a:avLst/>
            </a:prstGeom>
            <a:noFill/>
            <a:ln w="9525" algn="ctr">
              <a:noFill/>
              <a:miter lim="800000"/>
              <a:headEnd/>
              <a:tailEnd/>
            </a:ln>
          </p:spPr>
        </p:pic>
        <p:sp>
          <p:nvSpPr>
            <p:cNvPr id="13343" name="Text Box 6"/>
            <p:cNvSpPr txBox="1">
              <a:spLocks noChangeArrowheads="1"/>
            </p:cNvSpPr>
            <p:nvPr/>
          </p:nvSpPr>
          <p:spPr bwMode="auto">
            <a:xfrm>
              <a:off x="347" y="3504"/>
              <a:ext cx="998" cy="285"/>
            </a:xfrm>
            <a:prstGeom prst="rect">
              <a:avLst/>
            </a:prstGeom>
            <a:noFill/>
            <a:ln w="9525" algn="ctr">
              <a:noFill/>
              <a:miter lim="800000"/>
              <a:headEnd/>
              <a:tailEnd/>
            </a:ln>
          </p:spPr>
          <p:txBody>
            <a:bodyPr wrap="none">
              <a:spAutoFit/>
            </a:bodyPr>
            <a:lstStyle/>
            <a:p>
              <a:pPr algn="ctr">
                <a:lnSpc>
                  <a:spcPct val="65000"/>
                </a:lnSpc>
              </a:pPr>
              <a:r>
                <a:rPr lang="en-US" sz="1800" b="1" dirty="0">
                  <a:solidFill>
                    <a:srgbClr val="3333CC"/>
                  </a:solidFill>
                </a:rPr>
                <a:t>Real-time Rule</a:t>
              </a:r>
            </a:p>
            <a:p>
              <a:pPr algn="ctr">
                <a:lnSpc>
                  <a:spcPct val="65000"/>
                </a:lnSpc>
              </a:pPr>
              <a:r>
                <a:rPr lang="en-US" sz="1800" b="1" dirty="0" smtClean="0">
                  <a:solidFill>
                    <a:srgbClr val="3333CC"/>
                  </a:solidFill>
                </a:rPr>
                <a:t>Assessment</a:t>
              </a:r>
              <a:endParaRPr lang="en-US" sz="1800" b="1" dirty="0">
                <a:solidFill>
                  <a:srgbClr val="3333CC"/>
                </a:solidFill>
              </a:endParaRPr>
            </a:p>
          </p:txBody>
        </p:sp>
        <p:sp>
          <p:nvSpPr>
            <p:cNvPr id="13344" name="Line 7"/>
            <p:cNvSpPr>
              <a:spLocks noChangeShapeType="1"/>
            </p:cNvSpPr>
            <p:nvPr/>
          </p:nvSpPr>
          <p:spPr bwMode="auto">
            <a:xfrm flipH="1">
              <a:off x="1452" y="3126"/>
              <a:ext cx="576" cy="432"/>
            </a:xfrm>
            <a:prstGeom prst="line">
              <a:avLst/>
            </a:prstGeom>
            <a:noFill/>
            <a:ln w="76200">
              <a:solidFill>
                <a:srgbClr val="333399"/>
              </a:solidFill>
              <a:round/>
              <a:headEnd/>
              <a:tailEnd type="triangle" w="med" len="med"/>
            </a:ln>
          </p:spPr>
          <p:txBody>
            <a:bodyPr>
              <a:spAutoFit/>
            </a:bodyPr>
            <a:lstStyle/>
            <a:p>
              <a:endParaRPr lang="en-US"/>
            </a:p>
          </p:txBody>
        </p:sp>
      </p:grpSp>
      <p:grpSp>
        <p:nvGrpSpPr>
          <p:cNvPr id="3" name="Group 8"/>
          <p:cNvGrpSpPr>
            <a:grpSpLocks/>
          </p:cNvGrpSpPr>
          <p:nvPr/>
        </p:nvGrpSpPr>
        <p:grpSpPr bwMode="auto">
          <a:xfrm>
            <a:off x="152400" y="1143000"/>
            <a:ext cx="2711450" cy="3068638"/>
            <a:chOff x="96" y="851"/>
            <a:chExt cx="1708" cy="1933"/>
          </a:xfrm>
        </p:grpSpPr>
        <p:pic>
          <p:nvPicPr>
            <p:cNvPr id="13339" name="Picture 9"/>
            <p:cNvPicPr>
              <a:picLocks noChangeAspect="1" noChangeArrowheads="1"/>
            </p:cNvPicPr>
            <p:nvPr/>
          </p:nvPicPr>
          <p:blipFill>
            <a:blip r:embed="rId4" cstate="print"/>
            <a:srcRect/>
            <a:stretch>
              <a:fillRect/>
            </a:stretch>
          </p:blipFill>
          <p:spPr bwMode="blackWhite">
            <a:xfrm>
              <a:off x="192" y="851"/>
              <a:ext cx="1410" cy="685"/>
            </a:xfrm>
            <a:prstGeom prst="rect">
              <a:avLst/>
            </a:prstGeom>
            <a:noFill/>
            <a:ln w="28575">
              <a:noFill/>
              <a:miter lim="800000"/>
              <a:headEnd/>
              <a:tailEnd/>
            </a:ln>
          </p:spPr>
        </p:pic>
        <p:sp>
          <p:nvSpPr>
            <p:cNvPr id="13340" name="Text Box 10"/>
            <p:cNvSpPr txBox="1">
              <a:spLocks noChangeArrowheads="1"/>
            </p:cNvSpPr>
            <p:nvPr/>
          </p:nvSpPr>
          <p:spPr bwMode="auto">
            <a:xfrm>
              <a:off x="96" y="1540"/>
              <a:ext cx="1708" cy="716"/>
            </a:xfrm>
            <a:prstGeom prst="rect">
              <a:avLst/>
            </a:prstGeom>
            <a:noFill/>
            <a:ln w="9525" algn="ctr">
              <a:noFill/>
              <a:miter lim="800000"/>
              <a:headEnd/>
              <a:tailEnd/>
            </a:ln>
          </p:spPr>
          <p:txBody>
            <a:bodyPr wrap="none">
              <a:spAutoFit/>
            </a:bodyPr>
            <a:lstStyle/>
            <a:p>
              <a:pPr algn="ctr">
                <a:lnSpc>
                  <a:spcPct val="65000"/>
                </a:lnSpc>
              </a:pPr>
              <a:r>
                <a:rPr lang="en-US" sz="1800" b="1" dirty="0">
                  <a:solidFill>
                    <a:srgbClr val="3333CC"/>
                  </a:solidFill>
                </a:rPr>
                <a:t>Alert Notifications</a:t>
              </a:r>
            </a:p>
            <a:p>
              <a:pPr algn="ctr">
                <a:lnSpc>
                  <a:spcPct val="65000"/>
                </a:lnSpc>
              </a:pPr>
              <a:r>
                <a:rPr lang="en-US" sz="1800" b="1" dirty="0">
                  <a:solidFill>
                    <a:srgbClr val="3333CC"/>
                  </a:solidFill>
                </a:rPr>
                <a:t>Event Triggering</a:t>
              </a:r>
            </a:p>
            <a:p>
              <a:pPr algn="ctr">
                <a:lnSpc>
                  <a:spcPct val="65000"/>
                </a:lnSpc>
              </a:pPr>
              <a:r>
                <a:rPr lang="en-US" sz="1800" b="1" dirty="0">
                  <a:solidFill>
                    <a:srgbClr val="3333CC"/>
                  </a:solidFill>
                </a:rPr>
                <a:t>Maintenance or</a:t>
              </a:r>
            </a:p>
            <a:p>
              <a:pPr algn="ctr">
                <a:lnSpc>
                  <a:spcPct val="65000"/>
                </a:lnSpc>
              </a:pPr>
              <a:r>
                <a:rPr lang="en-US" sz="1800" b="1" dirty="0">
                  <a:solidFill>
                    <a:srgbClr val="3333CC"/>
                  </a:solidFill>
                </a:rPr>
                <a:t>Work Order Generation</a:t>
              </a:r>
            </a:p>
          </p:txBody>
        </p:sp>
        <p:sp>
          <p:nvSpPr>
            <p:cNvPr id="13341" name="Line 11"/>
            <p:cNvSpPr>
              <a:spLocks noChangeShapeType="1"/>
            </p:cNvSpPr>
            <p:nvPr/>
          </p:nvSpPr>
          <p:spPr bwMode="auto">
            <a:xfrm flipV="1">
              <a:off x="912" y="2304"/>
              <a:ext cx="0" cy="480"/>
            </a:xfrm>
            <a:prstGeom prst="line">
              <a:avLst/>
            </a:prstGeom>
            <a:noFill/>
            <a:ln w="76200">
              <a:solidFill>
                <a:srgbClr val="333399"/>
              </a:solidFill>
              <a:round/>
              <a:headEnd/>
              <a:tailEnd type="triangle" w="med" len="med"/>
            </a:ln>
          </p:spPr>
          <p:txBody>
            <a:bodyPr>
              <a:spAutoFit/>
            </a:bodyPr>
            <a:lstStyle/>
            <a:p>
              <a:endParaRPr lang="en-US"/>
            </a:p>
          </p:txBody>
        </p:sp>
      </p:grpSp>
      <p:grpSp>
        <p:nvGrpSpPr>
          <p:cNvPr id="4" name="Group 12"/>
          <p:cNvGrpSpPr>
            <a:grpSpLocks/>
          </p:cNvGrpSpPr>
          <p:nvPr/>
        </p:nvGrpSpPr>
        <p:grpSpPr bwMode="auto">
          <a:xfrm>
            <a:off x="5791200" y="2733675"/>
            <a:ext cx="3352800" cy="3108325"/>
            <a:chOff x="3648" y="1626"/>
            <a:chExt cx="2112" cy="1958"/>
          </a:xfrm>
        </p:grpSpPr>
        <p:pic>
          <p:nvPicPr>
            <p:cNvPr id="13335" name="Picture 13"/>
            <p:cNvPicPr>
              <a:picLocks noChangeAspect="1" noChangeArrowheads="1"/>
            </p:cNvPicPr>
            <p:nvPr/>
          </p:nvPicPr>
          <p:blipFill>
            <a:blip r:embed="rId5" cstate="print"/>
            <a:srcRect/>
            <a:stretch>
              <a:fillRect/>
            </a:stretch>
          </p:blipFill>
          <p:spPr bwMode="auto">
            <a:xfrm>
              <a:off x="3648" y="2106"/>
              <a:ext cx="1942" cy="847"/>
            </a:xfrm>
            <a:prstGeom prst="rect">
              <a:avLst/>
            </a:prstGeom>
            <a:noFill/>
            <a:ln w="9525" algn="ctr">
              <a:noFill/>
              <a:miter lim="800000"/>
              <a:headEnd/>
              <a:tailEnd/>
            </a:ln>
          </p:spPr>
        </p:pic>
        <p:pic>
          <p:nvPicPr>
            <p:cNvPr id="13336" name="Picture 14"/>
            <p:cNvPicPr>
              <a:picLocks noChangeAspect="1" noChangeArrowheads="1"/>
            </p:cNvPicPr>
            <p:nvPr/>
          </p:nvPicPr>
          <p:blipFill>
            <a:blip r:embed="rId6" cstate="print"/>
            <a:srcRect/>
            <a:stretch>
              <a:fillRect/>
            </a:stretch>
          </p:blipFill>
          <p:spPr bwMode="auto">
            <a:xfrm>
              <a:off x="3888" y="2778"/>
              <a:ext cx="1872" cy="524"/>
            </a:xfrm>
            <a:prstGeom prst="rect">
              <a:avLst/>
            </a:prstGeom>
            <a:noFill/>
            <a:ln w="9525" algn="ctr">
              <a:noFill/>
              <a:miter lim="800000"/>
              <a:headEnd/>
              <a:tailEnd/>
            </a:ln>
          </p:spPr>
        </p:pic>
        <p:sp>
          <p:nvSpPr>
            <p:cNvPr id="13337" name="Text Box 15"/>
            <p:cNvSpPr txBox="1">
              <a:spLocks noChangeArrowheads="1"/>
            </p:cNvSpPr>
            <p:nvPr/>
          </p:nvSpPr>
          <p:spPr bwMode="auto">
            <a:xfrm>
              <a:off x="4062" y="3402"/>
              <a:ext cx="1072" cy="182"/>
            </a:xfrm>
            <a:prstGeom prst="rect">
              <a:avLst/>
            </a:prstGeom>
            <a:noFill/>
            <a:ln w="9525" algn="ctr">
              <a:noFill/>
              <a:miter lim="800000"/>
              <a:headEnd/>
              <a:tailEnd/>
            </a:ln>
          </p:spPr>
          <p:txBody>
            <a:bodyPr wrap="none">
              <a:spAutoFit/>
            </a:bodyPr>
            <a:lstStyle/>
            <a:p>
              <a:pPr algn="ctr">
                <a:lnSpc>
                  <a:spcPct val="65000"/>
                </a:lnSpc>
              </a:pPr>
              <a:r>
                <a:rPr lang="en-US" sz="1800" b="1" dirty="0">
                  <a:solidFill>
                    <a:srgbClr val="3333CC"/>
                  </a:solidFill>
                </a:rPr>
                <a:t>Asset </a:t>
              </a:r>
              <a:r>
                <a:rPr lang="en-US" sz="1800" b="1" dirty="0" smtClean="0">
                  <a:solidFill>
                    <a:srgbClr val="3333CC"/>
                  </a:solidFill>
                </a:rPr>
                <a:t>Reliability</a:t>
              </a:r>
              <a:endParaRPr lang="en-US" sz="1800" b="1" dirty="0">
                <a:solidFill>
                  <a:srgbClr val="3333CC"/>
                </a:solidFill>
              </a:endParaRPr>
            </a:p>
          </p:txBody>
        </p:sp>
        <p:sp>
          <p:nvSpPr>
            <p:cNvPr id="13338" name="Line 16"/>
            <p:cNvSpPr>
              <a:spLocks noChangeShapeType="1"/>
            </p:cNvSpPr>
            <p:nvPr/>
          </p:nvSpPr>
          <p:spPr bwMode="auto">
            <a:xfrm flipV="1">
              <a:off x="4896" y="1626"/>
              <a:ext cx="0" cy="480"/>
            </a:xfrm>
            <a:prstGeom prst="line">
              <a:avLst/>
            </a:prstGeom>
            <a:noFill/>
            <a:ln w="76200">
              <a:solidFill>
                <a:srgbClr val="333399"/>
              </a:solidFill>
              <a:round/>
              <a:headEnd type="triangle" w="med" len="med"/>
              <a:tailEnd/>
            </a:ln>
          </p:spPr>
          <p:txBody>
            <a:bodyPr>
              <a:spAutoFit/>
            </a:bodyPr>
            <a:lstStyle/>
            <a:p>
              <a:endParaRPr lang="en-US"/>
            </a:p>
          </p:txBody>
        </p:sp>
      </p:grpSp>
      <p:grpSp>
        <p:nvGrpSpPr>
          <p:cNvPr id="5" name="Group 17"/>
          <p:cNvGrpSpPr>
            <a:grpSpLocks/>
          </p:cNvGrpSpPr>
          <p:nvPr/>
        </p:nvGrpSpPr>
        <p:grpSpPr bwMode="auto">
          <a:xfrm>
            <a:off x="2514600" y="838200"/>
            <a:ext cx="6124575" cy="2286000"/>
            <a:chOff x="1680" y="624"/>
            <a:chExt cx="3762" cy="1344"/>
          </a:xfrm>
        </p:grpSpPr>
        <p:sp>
          <p:nvSpPr>
            <p:cNvPr id="13330" name="Line 18"/>
            <p:cNvSpPr>
              <a:spLocks noChangeShapeType="1"/>
            </p:cNvSpPr>
            <p:nvPr/>
          </p:nvSpPr>
          <p:spPr bwMode="auto">
            <a:xfrm flipV="1">
              <a:off x="1680" y="1104"/>
              <a:ext cx="624" cy="0"/>
            </a:xfrm>
            <a:prstGeom prst="line">
              <a:avLst/>
            </a:prstGeom>
            <a:noFill/>
            <a:ln w="76200">
              <a:solidFill>
                <a:srgbClr val="333399"/>
              </a:solidFill>
              <a:round/>
              <a:headEnd/>
              <a:tailEnd type="triangle" w="med" len="med"/>
            </a:ln>
          </p:spPr>
          <p:txBody>
            <a:bodyPr>
              <a:spAutoFit/>
            </a:bodyPr>
            <a:lstStyle/>
            <a:p>
              <a:endParaRPr lang="en-US"/>
            </a:p>
          </p:txBody>
        </p:sp>
        <p:pic>
          <p:nvPicPr>
            <p:cNvPr id="13331" name="Picture 19"/>
            <p:cNvPicPr>
              <a:picLocks noChangeAspect="1" noChangeArrowheads="1"/>
            </p:cNvPicPr>
            <p:nvPr/>
          </p:nvPicPr>
          <p:blipFill>
            <a:blip r:embed="rId7" cstate="print"/>
            <a:srcRect/>
            <a:stretch>
              <a:fillRect/>
            </a:stretch>
          </p:blipFill>
          <p:spPr bwMode="blackWhite">
            <a:xfrm>
              <a:off x="3120" y="624"/>
              <a:ext cx="1104" cy="888"/>
            </a:xfrm>
            <a:prstGeom prst="rect">
              <a:avLst/>
            </a:prstGeom>
            <a:noFill/>
            <a:ln w="28575">
              <a:noFill/>
              <a:miter lim="800000"/>
              <a:headEnd/>
              <a:tailEnd/>
            </a:ln>
          </p:spPr>
        </p:pic>
        <p:sp>
          <p:nvSpPr>
            <p:cNvPr id="13332" name="Text Box 20"/>
            <p:cNvSpPr txBox="1">
              <a:spLocks noChangeArrowheads="1"/>
            </p:cNvSpPr>
            <p:nvPr/>
          </p:nvSpPr>
          <p:spPr bwMode="auto">
            <a:xfrm>
              <a:off x="4345" y="720"/>
              <a:ext cx="1097" cy="398"/>
            </a:xfrm>
            <a:prstGeom prst="rect">
              <a:avLst/>
            </a:prstGeom>
            <a:noFill/>
            <a:ln w="9525" algn="ctr">
              <a:noFill/>
              <a:miter lim="800000"/>
              <a:headEnd/>
              <a:tailEnd/>
            </a:ln>
          </p:spPr>
          <p:txBody>
            <a:bodyPr wrap="none">
              <a:spAutoFit/>
            </a:bodyPr>
            <a:lstStyle/>
            <a:p>
              <a:pPr algn="ctr">
                <a:lnSpc>
                  <a:spcPct val="65000"/>
                </a:lnSpc>
              </a:pPr>
              <a:r>
                <a:rPr lang="en-US" sz="1800" b="1" dirty="0">
                  <a:solidFill>
                    <a:srgbClr val="3333CC"/>
                  </a:solidFill>
                </a:rPr>
                <a:t>Integrated Asset</a:t>
              </a:r>
            </a:p>
            <a:p>
              <a:pPr algn="ctr">
                <a:lnSpc>
                  <a:spcPct val="65000"/>
                </a:lnSpc>
              </a:pPr>
              <a:r>
                <a:rPr lang="en-US" sz="1800" b="1" dirty="0">
                  <a:solidFill>
                    <a:srgbClr val="3333CC"/>
                  </a:solidFill>
                </a:rPr>
                <a:t>Information </a:t>
              </a:r>
            </a:p>
            <a:p>
              <a:pPr algn="ctr">
                <a:lnSpc>
                  <a:spcPct val="65000"/>
                </a:lnSpc>
              </a:pPr>
              <a:r>
                <a:rPr lang="en-US" sz="1800" b="1" dirty="0" smtClean="0">
                  <a:solidFill>
                    <a:srgbClr val="3333CC"/>
                  </a:solidFill>
                </a:rPr>
                <a:t>Dashboard</a:t>
              </a:r>
              <a:endParaRPr lang="en-US" sz="1800" b="1" dirty="0">
                <a:solidFill>
                  <a:srgbClr val="3333CC"/>
                </a:solidFill>
              </a:endParaRPr>
            </a:p>
          </p:txBody>
        </p:sp>
        <p:pic>
          <p:nvPicPr>
            <p:cNvPr id="13333" name="Picture 21"/>
            <p:cNvPicPr>
              <a:picLocks noChangeAspect="1" noChangeArrowheads="1"/>
            </p:cNvPicPr>
            <p:nvPr/>
          </p:nvPicPr>
          <p:blipFill>
            <a:blip r:embed="rId8" cstate="print"/>
            <a:srcRect/>
            <a:stretch>
              <a:fillRect/>
            </a:stretch>
          </p:blipFill>
          <p:spPr bwMode="blackWhite">
            <a:xfrm>
              <a:off x="2400" y="912"/>
              <a:ext cx="1200" cy="721"/>
            </a:xfrm>
            <a:prstGeom prst="rect">
              <a:avLst/>
            </a:prstGeom>
            <a:noFill/>
            <a:ln w="28575">
              <a:noFill/>
              <a:miter lim="800000"/>
              <a:headEnd/>
              <a:tailEnd/>
            </a:ln>
          </p:spPr>
        </p:pic>
        <p:pic>
          <p:nvPicPr>
            <p:cNvPr id="13334" name="Picture 22"/>
            <p:cNvPicPr>
              <a:picLocks noChangeAspect="1" noChangeArrowheads="1"/>
            </p:cNvPicPr>
            <p:nvPr/>
          </p:nvPicPr>
          <p:blipFill>
            <a:blip r:embed="rId9" cstate="print"/>
            <a:srcRect/>
            <a:stretch>
              <a:fillRect/>
            </a:stretch>
          </p:blipFill>
          <p:spPr bwMode="auto">
            <a:xfrm>
              <a:off x="2880" y="1248"/>
              <a:ext cx="1248" cy="720"/>
            </a:xfrm>
            <a:prstGeom prst="rect">
              <a:avLst/>
            </a:prstGeom>
            <a:noFill/>
            <a:ln w="9525" algn="ctr">
              <a:noFill/>
              <a:miter lim="800000"/>
              <a:headEnd/>
              <a:tailEnd/>
            </a:ln>
          </p:spPr>
        </p:pic>
      </p:grpSp>
      <p:sp>
        <p:nvSpPr>
          <p:cNvPr id="13320" name="Rectangle 23"/>
          <p:cNvSpPr>
            <a:spLocks noChangeArrowheads="1"/>
          </p:cNvSpPr>
          <p:nvPr/>
        </p:nvSpPr>
        <p:spPr bwMode="auto">
          <a:xfrm>
            <a:off x="3276600" y="4343400"/>
            <a:ext cx="1981200" cy="838200"/>
          </a:xfrm>
          <a:prstGeom prst="rect">
            <a:avLst/>
          </a:prstGeom>
          <a:noFill/>
          <a:ln w="9525" algn="ctr">
            <a:noFill/>
            <a:miter lim="800000"/>
            <a:headEnd/>
            <a:tailEnd/>
          </a:ln>
        </p:spPr>
        <p:txBody>
          <a:bodyPr anchor="ctr">
            <a:spAutoFit/>
          </a:bodyPr>
          <a:lstStyle/>
          <a:p>
            <a:endParaRPr lang="en-US"/>
          </a:p>
        </p:txBody>
      </p:sp>
      <p:grpSp>
        <p:nvGrpSpPr>
          <p:cNvPr id="6" name="Group 24"/>
          <p:cNvGrpSpPr>
            <a:grpSpLocks/>
          </p:cNvGrpSpPr>
          <p:nvPr/>
        </p:nvGrpSpPr>
        <p:grpSpPr bwMode="auto">
          <a:xfrm>
            <a:off x="2590800" y="2971801"/>
            <a:ext cx="3124200" cy="2195514"/>
            <a:chOff x="1728" y="1968"/>
            <a:chExt cx="1824" cy="1287"/>
          </a:xfrm>
        </p:grpSpPr>
        <p:pic>
          <p:nvPicPr>
            <p:cNvPr id="13326" name="Picture 25" descr="BK-LTC side"/>
            <p:cNvPicPr>
              <a:picLocks noChangeAspect="1" noChangeArrowheads="1"/>
            </p:cNvPicPr>
            <p:nvPr/>
          </p:nvPicPr>
          <p:blipFill>
            <a:blip r:embed="rId10" cstate="print"/>
            <a:srcRect/>
            <a:stretch>
              <a:fillRect/>
            </a:stretch>
          </p:blipFill>
          <p:spPr bwMode="auto">
            <a:xfrm>
              <a:off x="1920" y="1968"/>
              <a:ext cx="589" cy="624"/>
            </a:xfrm>
            <a:prstGeom prst="rect">
              <a:avLst/>
            </a:prstGeom>
            <a:noFill/>
            <a:ln w="9525">
              <a:solidFill>
                <a:schemeClr val="tx1"/>
              </a:solidFill>
              <a:miter lim="800000"/>
              <a:headEnd/>
              <a:tailEnd/>
            </a:ln>
          </p:spPr>
        </p:pic>
        <p:pic>
          <p:nvPicPr>
            <p:cNvPr id="13327" name="Picture 26"/>
            <p:cNvPicPr>
              <a:picLocks noChangeAspect="1" noChangeArrowheads="1"/>
            </p:cNvPicPr>
            <p:nvPr/>
          </p:nvPicPr>
          <p:blipFill>
            <a:blip r:embed="rId11" cstate="print"/>
            <a:srcRect/>
            <a:stretch>
              <a:fillRect/>
            </a:stretch>
          </p:blipFill>
          <p:spPr bwMode="auto">
            <a:xfrm>
              <a:off x="1728" y="2544"/>
              <a:ext cx="1824" cy="383"/>
            </a:xfrm>
            <a:prstGeom prst="rect">
              <a:avLst/>
            </a:prstGeom>
            <a:noFill/>
            <a:ln w="9525" algn="ctr">
              <a:noFill/>
              <a:miter lim="800000"/>
              <a:headEnd/>
              <a:tailEnd/>
            </a:ln>
          </p:spPr>
        </p:pic>
        <p:sp>
          <p:nvSpPr>
            <p:cNvPr id="13328" name="Text Box 27"/>
            <p:cNvSpPr txBox="1">
              <a:spLocks noChangeArrowheads="1"/>
            </p:cNvSpPr>
            <p:nvPr/>
          </p:nvSpPr>
          <p:spPr bwMode="auto">
            <a:xfrm>
              <a:off x="2041" y="2970"/>
              <a:ext cx="1194" cy="285"/>
            </a:xfrm>
            <a:prstGeom prst="rect">
              <a:avLst/>
            </a:prstGeom>
            <a:noFill/>
            <a:ln w="9525" algn="ctr">
              <a:noFill/>
              <a:miter lim="800000"/>
              <a:headEnd/>
              <a:tailEnd/>
            </a:ln>
          </p:spPr>
          <p:txBody>
            <a:bodyPr wrap="none">
              <a:spAutoFit/>
            </a:bodyPr>
            <a:lstStyle/>
            <a:p>
              <a:pPr algn="ctr">
                <a:lnSpc>
                  <a:spcPct val="65000"/>
                </a:lnSpc>
              </a:pPr>
              <a:r>
                <a:rPr lang="en-US" sz="1800" b="1" dirty="0">
                  <a:solidFill>
                    <a:srgbClr val="3333CC"/>
                  </a:solidFill>
                </a:rPr>
                <a:t>Asset Information</a:t>
              </a:r>
            </a:p>
            <a:p>
              <a:pPr algn="ctr">
                <a:lnSpc>
                  <a:spcPct val="65000"/>
                </a:lnSpc>
              </a:pPr>
              <a:r>
                <a:rPr lang="en-US" sz="1800" b="1" dirty="0" smtClean="0">
                  <a:solidFill>
                    <a:srgbClr val="3333CC"/>
                  </a:solidFill>
                </a:rPr>
                <a:t>Structure</a:t>
              </a:r>
              <a:endParaRPr lang="en-US" sz="1800" b="1" dirty="0">
                <a:solidFill>
                  <a:srgbClr val="3333CC"/>
                </a:solidFill>
              </a:endParaRPr>
            </a:p>
          </p:txBody>
        </p:sp>
        <p:pic>
          <p:nvPicPr>
            <p:cNvPr id="13329" name="Picture 28" descr="OCB"/>
            <p:cNvPicPr>
              <a:picLocks noChangeAspect="1" noChangeArrowheads="1"/>
            </p:cNvPicPr>
            <p:nvPr/>
          </p:nvPicPr>
          <p:blipFill>
            <a:blip r:embed="rId12" cstate="print"/>
            <a:srcRect/>
            <a:stretch>
              <a:fillRect/>
            </a:stretch>
          </p:blipFill>
          <p:spPr bwMode="auto">
            <a:xfrm>
              <a:off x="2976" y="2112"/>
              <a:ext cx="489" cy="720"/>
            </a:xfrm>
            <a:prstGeom prst="rect">
              <a:avLst/>
            </a:prstGeom>
            <a:noFill/>
            <a:ln w="9525">
              <a:solidFill>
                <a:schemeClr val="tx1"/>
              </a:solidFill>
              <a:miter lim="800000"/>
              <a:headEnd/>
              <a:tailEnd/>
            </a:ln>
          </p:spPr>
        </p:pic>
      </p:grpSp>
      <p:grpSp>
        <p:nvGrpSpPr>
          <p:cNvPr id="7" name="Group 29"/>
          <p:cNvGrpSpPr>
            <a:grpSpLocks/>
          </p:cNvGrpSpPr>
          <p:nvPr/>
        </p:nvGrpSpPr>
        <p:grpSpPr bwMode="auto">
          <a:xfrm>
            <a:off x="2514600" y="5791200"/>
            <a:ext cx="3810000" cy="422275"/>
            <a:chOff x="1584" y="3648"/>
            <a:chExt cx="2400" cy="266"/>
          </a:xfrm>
        </p:grpSpPr>
        <p:sp>
          <p:nvSpPr>
            <p:cNvPr id="13324" name="Line 30"/>
            <p:cNvSpPr>
              <a:spLocks noChangeShapeType="1"/>
            </p:cNvSpPr>
            <p:nvPr/>
          </p:nvSpPr>
          <p:spPr bwMode="auto">
            <a:xfrm flipV="1">
              <a:off x="1584" y="3648"/>
              <a:ext cx="2400" cy="0"/>
            </a:xfrm>
            <a:prstGeom prst="line">
              <a:avLst/>
            </a:prstGeom>
            <a:noFill/>
            <a:ln w="76200">
              <a:solidFill>
                <a:srgbClr val="FF3300"/>
              </a:solidFill>
              <a:round/>
              <a:headEnd type="triangle" w="med" len="med"/>
              <a:tailEnd/>
            </a:ln>
          </p:spPr>
          <p:txBody>
            <a:bodyPr>
              <a:spAutoFit/>
            </a:bodyPr>
            <a:lstStyle/>
            <a:p>
              <a:endParaRPr lang="en-US"/>
            </a:p>
          </p:txBody>
        </p:sp>
        <p:sp>
          <p:nvSpPr>
            <p:cNvPr id="13325" name="Text Box 31"/>
            <p:cNvSpPr txBox="1">
              <a:spLocks noChangeArrowheads="1"/>
            </p:cNvSpPr>
            <p:nvPr/>
          </p:nvSpPr>
          <p:spPr bwMode="auto">
            <a:xfrm>
              <a:off x="1604" y="3744"/>
              <a:ext cx="2220" cy="170"/>
            </a:xfrm>
            <a:prstGeom prst="rect">
              <a:avLst/>
            </a:prstGeom>
            <a:noFill/>
            <a:ln w="9525" algn="ctr">
              <a:noFill/>
              <a:miter lim="800000"/>
              <a:headEnd/>
              <a:tailEnd/>
            </a:ln>
          </p:spPr>
          <p:txBody>
            <a:bodyPr wrap="none">
              <a:spAutoFit/>
            </a:bodyPr>
            <a:lstStyle/>
            <a:p>
              <a:pPr algn="ctr">
                <a:lnSpc>
                  <a:spcPct val="65000"/>
                </a:lnSpc>
              </a:pPr>
              <a:r>
                <a:rPr lang="en-US" sz="1800" b="1">
                  <a:solidFill>
                    <a:srgbClr val="FF3300"/>
                  </a:solidFill>
                </a:rPr>
                <a:t>Improve Reliability and Quality</a:t>
              </a:r>
            </a:p>
          </p:txBody>
        </p:sp>
      </p:grpSp>
      <p:sp>
        <p:nvSpPr>
          <p:cNvPr id="13323" name="Line 32"/>
          <p:cNvSpPr>
            <a:spLocks noChangeShapeType="1"/>
          </p:cNvSpPr>
          <p:nvPr/>
        </p:nvSpPr>
        <p:spPr bwMode="auto">
          <a:xfrm>
            <a:off x="5486400" y="5029200"/>
            <a:ext cx="914400" cy="609600"/>
          </a:xfrm>
          <a:prstGeom prst="line">
            <a:avLst/>
          </a:prstGeom>
          <a:noFill/>
          <a:ln w="76200">
            <a:solidFill>
              <a:srgbClr val="FF3300"/>
            </a:solidFill>
            <a:round/>
            <a:headEnd type="triangle" w="med" len="med"/>
            <a:tailEnd/>
          </a:ln>
        </p:spPr>
        <p:txBody>
          <a:bodyPr>
            <a:spAutoFit/>
          </a:bodyPr>
          <a:lstStyle/>
          <a:p>
            <a:endParaRPr lang="en-US"/>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274638"/>
            <a:ext cx="3048000" cy="563562"/>
          </a:xfrm>
        </p:spPr>
        <p:txBody>
          <a:bodyPr>
            <a:noAutofit/>
          </a:bodyPr>
          <a:lstStyle/>
          <a:p>
            <a:r>
              <a:rPr lang="en-US" sz="2400" dirty="0" smtClean="0"/>
              <a:t>Where to Start</a:t>
            </a:r>
            <a:endParaRPr lang="en-US" sz="2400" dirty="0"/>
          </a:p>
        </p:txBody>
      </p:sp>
      <p:pic>
        <p:nvPicPr>
          <p:cNvPr id="47106" name="Picture 2"/>
          <p:cNvPicPr>
            <a:picLocks noChangeAspect="1" noChangeArrowheads="1"/>
          </p:cNvPicPr>
          <p:nvPr/>
        </p:nvPicPr>
        <p:blipFill>
          <a:blip r:embed="rId2" cstate="print"/>
          <a:srcRect/>
          <a:stretch>
            <a:fillRect/>
          </a:stretch>
        </p:blipFill>
        <p:spPr bwMode="auto">
          <a:xfrm>
            <a:off x="0" y="0"/>
            <a:ext cx="5381959" cy="4076700"/>
          </a:xfrm>
          <a:prstGeom prst="rect">
            <a:avLst/>
          </a:prstGeom>
          <a:noFill/>
          <a:ln w="9525">
            <a:noFill/>
            <a:miter lim="800000"/>
            <a:headEnd/>
            <a:tailEnd/>
          </a:ln>
        </p:spPr>
      </p:pic>
      <p:pic>
        <p:nvPicPr>
          <p:cNvPr id="47107" name="Picture 3"/>
          <p:cNvPicPr>
            <a:picLocks noChangeAspect="1" noChangeArrowheads="1"/>
          </p:cNvPicPr>
          <p:nvPr/>
        </p:nvPicPr>
        <p:blipFill>
          <a:blip r:embed="rId3" cstate="print"/>
          <a:srcRect/>
          <a:stretch>
            <a:fillRect/>
          </a:stretch>
        </p:blipFill>
        <p:spPr bwMode="auto">
          <a:xfrm>
            <a:off x="3390900" y="2514600"/>
            <a:ext cx="5753100" cy="43434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2400" dirty="0" smtClean="0"/>
              <a:t>Equipment Monitoring IEDs</a:t>
            </a:r>
            <a:endParaRPr lang="en-US" sz="2400" dirty="0"/>
          </a:p>
        </p:txBody>
      </p:sp>
      <p:pic>
        <p:nvPicPr>
          <p:cNvPr id="48130" name="Picture 2"/>
          <p:cNvPicPr>
            <a:picLocks noChangeAspect="1" noChangeArrowheads="1"/>
          </p:cNvPicPr>
          <p:nvPr/>
        </p:nvPicPr>
        <p:blipFill>
          <a:blip r:embed="rId2" cstate="print"/>
          <a:srcRect/>
          <a:stretch>
            <a:fillRect/>
          </a:stretch>
        </p:blipFill>
        <p:spPr bwMode="auto">
          <a:xfrm>
            <a:off x="533400" y="990600"/>
            <a:ext cx="2362200" cy="2210344"/>
          </a:xfrm>
          <a:prstGeom prst="rect">
            <a:avLst/>
          </a:prstGeom>
          <a:noFill/>
          <a:ln w="9525">
            <a:noFill/>
            <a:miter lim="800000"/>
            <a:headEnd/>
            <a:tailEnd/>
          </a:ln>
        </p:spPr>
      </p:pic>
      <p:pic>
        <p:nvPicPr>
          <p:cNvPr id="48134" name="Picture 6" descr="http://images1.hellotrade.com/data2/QO/AG/HELLOTD-1258064/high_voltage_test-250x250.jpg"/>
          <p:cNvPicPr>
            <a:picLocks noChangeAspect="1" noChangeArrowheads="1"/>
          </p:cNvPicPr>
          <p:nvPr/>
        </p:nvPicPr>
        <p:blipFill>
          <a:blip r:embed="rId3" cstate="print"/>
          <a:srcRect/>
          <a:stretch>
            <a:fillRect/>
          </a:stretch>
        </p:blipFill>
        <p:spPr bwMode="auto">
          <a:xfrm>
            <a:off x="7239000" y="3886200"/>
            <a:ext cx="1619250" cy="1562100"/>
          </a:xfrm>
          <a:prstGeom prst="rect">
            <a:avLst/>
          </a:prstGeom>
          <a:noFill/>
        </p:spPr>
      </p:pic>
      <p:pic>
        <p:nvPicPr>
          <p:cNvPr id="48136" name="Picture 8" descr="http://www.qeiinc.com/CMFiles/Images/SE-01.gif"/>
          <p:cNvPicPr>
            <a:picLocks noChangeAspect="1" noChangeArrowheads="1"/>
          </p:cNvPicPr>
          <p:nvPr/>
        </p:nvPicPr>
        <p:blipFill>
          <a:blip r:embed="rId4" cstate="print"/>
          <a:srcRect/>
          <a:stretch>
            <a:fillRect/>
          </a:stretch>
        </p:blipFill>
        <p:spPr bwMode="auto">
          <a:xfrm>
            <a:off x="4343400" y="838200"/>
            <a:ext cx="4419600" cy="2085976"/>
          </a:xfrm>
          <a:prstGeom prst="rect">
            <a:avLst/>
          </a:prstGeom>
          <a:noFill/>
        </p:spPr>
      </p:pic>
      <p:sp>
        <p:nvSpPr>
          <p:cNvPr id="7" name="TextBox 6"/>
          <p:cNvSpPr txBox="1"/>
          <p:nvPr/>
        </p:nvSpPr>
        <p:spPr>
          <a:xfrm>
            <a:off x="381000" y="3276600"/>
            <a:ext cx="2148922" cy="369332"/>
          </a:xfrm>
          <a:prstGeom prst="rect">
            <a:avLst/>
          </a:prstGeom>
          <a:noFill/>
        </p:spPr>
        <p:txBody>
          <a:bodyPr wrap="none" rtlCol="0">
            <a:spAutoFit/>
          </a:bodyPr>
          <a:lstStyle/>
          <a:p>
            <a:r>
              <a:rPr lang="en-US" dirty="0" smtClean="0"/>
              <a:t>Transformer Monitor</a:t>
            </a:r>
            <a:endParaRPr lang="en-US" dirty="0"/>
          </a:p>
        </p:txBody>
      </p:sp>
      <p:sp>
        <p:nvSpPr>
          <p:cNvPr id="8" name="TextBox 7"/>
          <p:cNvSpPr txBox="1"/>
          <p:nvPr/>
        </p:nvSpPr>
        <p:spPr>
          <a:xfrm>
            <a:off x="6847859" y="5562600"/>
            <a:ext cx="2296141" cy="369332"/>
          </a:xfrm>
          <a:prstGeom prst="rect">
            <a:avLst/>
          </a:prstGeom>
          <a:noFill/>
        </p:spPr>
        <p:txBody>
          <a:bodyPr wrap="none" rtlCol="0">
            <a:spAutoFit/>
          </a:bodyPr>
          <a:lstStyle/>
          <a:p>
            <a:r>
              <a:rPr lang="en-US" dirty="0" smtClean="0"/>
              <a:t>Dissolved Gas Monitor</a:t>
            </a:r>
            <a:endParaRPr lang="en-US" dirty="0"/>
          </a:p>
        </p:txBody>
      </p:sp>
      <p:sp>
        <p:nvSpPr>
          <p:cNvPr id="9" name="TextBox 8"/>
          <p:cNvSpPr txBox="1"/>
          <p:nvPr/>
        </p:nvSpPr>
        <p:spPr>
          <a:xfrm>
            <a:off x="5486400" y="3124200"/>
            <a:ext cx="2595647" cy="369332"/>
          </a:xfrm>
          <a:prstGeom prst="rect">
            <a:avLst/>
          </a:prstGeom>
          <a:noFill/>
        </p:spPr>
        <p:txBody>
          <a:bodyPr wrap="none" rtlCol="0">
            <a:spAutoFit/>
          </a:bodyPr>
          <a:lstStyle/>
          <a:p>
            <a:r>
              <a:rPr lang="en-US" dirty="0" smtClean="0"/>
              <a:t>Relays, Meters &amp; Controls</a:t>
            </a:r>
            <a:endParaRPr lang="en-US" dirty="0"/>
          </a:p>
        </p:txBody>
      </p:sp>
      <p:pic>
        <p:nvPicPr>
          <p:cNvPr id="48137" name="Picture 9"/>
          <p:cNvPicPr>
            <a:picLocks noChangeAspect="1" noChangeArrowheads="1"/>
          </p:cNvPicPr>
          <p:nvPr/>
        </p:nvPicPr>
        <p:blipFill>
          <a:blip r:embed="rId5" cstate="print"/>
          <a:srcRect/>
          <a:stretch>
            <a:fillRect/>
          </a:stretch>
        </p:blipFill>
        <p:spPr bwMode="auto">
          <a:xfrm>
            <a:off x="304800" y="3733800"/>
            <a:ext cx="3200400" cy="2105025"/>
          </a:xfrm>
          <a:prstGeom prst="rect">
            <a:avLst/>
          </a:prstGeom>
          <a:noFill/>
          <a:ln w="9525">
            <a:noFill/>
            <a:miter lim="800000"/>
            <a:headEnd/>
            <a:tailEnd/>
          </a:ln>
        </p:spPr>
      </p:pic>
      <p:sp>
        <p:nvSpPr>
          <p:cNvPr id="11" name="TextBox 10"/>
          <p:cNvSpPr txBox="1"/>
          <p:nvPr/>
        </p:nvSpPr>
        <p:spPr>
          <a:xfrm>
            <a:off x="457200" y="5943600"/>
            <a:ext cx="1728487" cy="369332"/>
          </a:xfrm>
          <a:prstGeom prst="rect">
            <a:avLst/>
          </a:prstGeom>
          <a:noFill/>
        </p:spPr>
        <p:txBody>
          <a:bodyPr wrap="none" rtlCol="0">
            <a:spAutoFit/>
          </a:bodyPr>
          <a:lstStyle/>
          <a:p>
            <a:r>
              <a:rPr lang="en-US" dirty="0" smtClean="0"/>
              <a:t>Breaker Monitor</a:t>
            </a:r>
            <a:endParaRPr lang="en-US" dirty="0"/>
          </a:p>
        </p:txBody>
      </p:sp>
      <p:pic>
        <p:nvPicPr>
          <p:cNvPr id="48138" name="Picture 10"/>
          <p:cNvPicPr>
            <a:picLocks noChangeAspect="1" noChangeArrowheads="1"/>
          </p:cNvPicPr>
          <p:nvPr/>
        </p:nvPicPr>
        <p:blipFill>
          <a:blip r:embed="rId6" cstate="print"/>
          <a:srcRect/>
          <a:stretch>
            <a:fillRect/>
          </a:stretch>
        </p:blipFill>
        <p:spPr bwMode="auto">
          <a:xfrm>
            <a:off x="4038600" y="3733800"/>
            <a:ext cx="2495550" cy="1885950"/>
          </a:xfrm>
          <a:prstGeom prst="rect">
            <a:avLst/>
          </a:prstGeom>
          <a:noFill/>
          <a:ln w="9525">
            <a:noFill/>
            <a:miter lim="800000"/>
            <a:headEnd/>
            <a:tailEnd/>
          </a:ln>
        </p:spPr>
      </p:pic>
      <p:sp>
        <p:nvSpPr>
          <p:cNvPr id="13" name="TextBox 12"/>
          <p:cNvSpPr txBox="1"/>
          <p:nvPr/>
        </p:nvSpPr>
        <p:spPr>
          <a:xfrm>
            <a:off x="4038600" y="6019800"/>
            <a:ext cx="1750159" cy="369332"/>
          </a:xfrm>
          <a:prstGeom prst="rect">
            <a:avLst/>
          </a:prstGeom>
          <a:noFill/>
        </p:spPr>
        <p:txBody>
          <a:bodyPr wrap="none" rtlCol="0">
            <a:spAutoFit/>
          </a:bodyPr>
          <a:lstStyle/>
          <a:p>
            <a:r>
              <a:rPr lang="en-US" dirty="0" smtClean="0"/>
              <a:t>Bushing Monitor</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t>IED Communication</a:t>
            </a:r>
            <a:endParaRPr lang="en-US" sz="3600" dirty="0"/>
          </a:p>
        </p:txBody>
      </p:sp>
      <p:pic>
        <p:nvPicPr>
          <p:cNvPr id="50178" name="Picture 2"/>
          <p:cNvPicPr>
            <a:picLocks noChangeAspect="1" noChangeArrowheads="1"/>
          </p:cNvPicPr>
          <p:nvPr/>
        </p:nvPicPr>
        <p:blipFill>
          <a:blip r:embed="rId2" cstate="print"/>
          <a:srcRect/>
          <a:stretch>
            <a:fillRect/>
          </a:stretch>
        </p:blipFill>
        <p:spPr bwMode="auto">
          <a:xfrm>
            <a:off x="685800" y="1524000"/>
            <a:ext cx="2590800" cy="1400175"/>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5257800" y="1371600"/>
            <a:ext cx="2667000" cy="1409700"/>
          </a:xfrm>
          <a:prstGeom prst="rect">
            <a:avLst/>
          </a:prstGeom>
          <a:noFill/>
          <a:ln w="9525">
            <a:noFill/>
            <a:miter lim="800000"/>
            <a:headEnd/>
            <a:tailEnd/>
          </a:ln>
        </p:spPr>
      </p:pic>
      <p:pic>
        <p:nvPicPr>
          <p:cNvPr id="50180" name="Picture 4"/>
          <p:cNvPicPr>
            <a:picLocks noChangeAspect="1" noChangeArrowheads="1"/>
          </p:cNvPicPr>
          <p:nvPr/>
        </p:nvPicPr>
        <p:blipFill>
          <a:blip r:embed="rId4" cstate="print"/>
          <a:srcRect/>
          <a:stretch>
            <a:fillRect/>
          </a:stretch>
        </p:blipFill>
        <p:spPr bwMode="auto">
          <a:xfrm>
            <a:off x="1752600" y="3200400"/>
            <a:ext cx="5781675" cy="291465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Today’s Grid </a:t>
            </a:r>
            <a:endParaRPr lang="de-DE" smtClean="0"/>
          </a:p>
        </p:txBody>
      </p:sp>
      <p:pic>
        <p:nvPicPr>
          <p:cNvPr id="16387" name="Picture 3" descr="√eScene1b"/>
          <p:cNvPicPr>
            <a:picLocks noChangeAspect="1" noChangeArrowheads="1"/>
          </p:cNvPicPr>
          <p:nvPr/>
        </p:nvPicPr>
        <p:blipFill>
          <a:blip r:embed="rId2" cstate="print"/>
          <a:srcRect/>
          <a:stretch>
            <a:fillRect/>
          </a:stretch>
        </p:blipFill>
        <p:spPr bwMode="auto">
          <a:xfrm>
            <a:off x="539750" y="1590675"/>
            <a:ext cx="8208963" cy="2176463"/>
          </a:xfrm>
          <a:prstGeom prst="rect">
            <a:avLst/>
          </a:prstGeom>
          <a:noFill/>
          <a:ln w="9525">
            <a:solidFill>
              <a:schemeClr val="accent2"/>
            </a:solidFill>
            <a:miter lim="800000"/>
            <a:headEnd/>
            <a:tailEnd/>
          </a:ln>
        </p:spPr>
      </p:pic>
      <p:sp>
        <p:nvSpPr>
          <p:cNvPr id="16388" name="Text Box 4"/>
          <p:cNvSpPr txBox="1">
            <a:spLocks noChangeArrowheads="1"/>
          </p:cNvSpPr>
          <p:nvPr/>
        </p:nvSpPr>
        <p:spPr bwMode="auto">
          <a:xfrm>
            <a:off x="539750" y="1590675"/>
            <a:ext cx="960438" cy="360363"/>
          </a:xfrm>
          <a:prstGeom prst="rect">
            <a:avLst/>
          </a:prstGeom>
          <a:solidFill>
            <a:schemeClr val="accent2"/>
          </a:solidFill>
          <a:ln w="12700" cap="sq">
            <a:noFill/>
            <a:miter lim="800000"/>
            <a:headEnd/>
            <a:tailEnd/>
          </a:ln>
        </p:spPr>
        <p:txBody>
          <a:bodyPr wrap="none" lIns="72000" tIns="18000" rIns="72000" bIns="18000" anchor="ctr"/>
          <a:lstStyle/>
          <a:p>
            <a:pPr algn="ctr"/>
            <a:r>
              <a:rPr lang="de-DE" sz="1400" b="1">
                <a:solidFill>
                  <a:srgbClr val="FFFFFF"/>
                </a:solidFill>
              </a:rPr>
              <a:t>Before</a:t>
            </a:r>
          </a:p>
        </p:txBody>
      </p:sp>
      <p:sp>
        <p:nvSpPr>
          <p:cNvPr id="16389" name="Text Box 5"/>
          <p:cNvSpPr txBox="1">
            <a:spLocks noChangeArrowheads="1"/>
          </p:cNvSpPr>
          <p:nvPr/>
        </p:nvSpPr>
        <p:spPr bwMode="auto">
          <a:xfrm>
            <a:off x="539750" y="3895725"/>
            <a:ext cx="4032250" cy="2378075"/>
          </a:xfrm>
          <a:prstGeom prst="rect">
            <a:avLst/>
          </a:prstGeom>
          <a:solidFill>
            <a:srgbClr val="C3D7EB"/>
          </a:solidFill>
          <a:ln w="9525">
            <a:solidFill>
              <a:schemeClr val="accent2"/>
            </a:solidFill>
            <a:miter lim="800000"/>
            <a:headEnd/>
            <a:tailEnd/>
          </a:ln>
        </p:spPr>
        <p:txBody>
          <a:bodyPr lIns="90011" tIns="46806" rIns="90011" bIns="46806"/>
          <a:lstStyle/>
          <a:p>
            <a:pPr marL="273050" indent="-273050">
              <a:spcBef>
                <a:spcPct val="50000"/>
              </a:spcBef>
              <a:buFont typeface="Wingdings" pitchFamily="2" charset="2"/>
              <a:buChar char="§"/>
            </a:pPr>
            <a:r>
              <a:rPr lang="en-US" sz="1600" dirty="0"/>
              <a:t>One-way limited communication</a:t>
            </a:r>
          </a:p>
          <a:p>
            <a:pPr marL="273050" indent="-273050">
              <a:spcBef>
                <a:spcPct val="50000"/>
              </a:spcBef>
              <a:buFont typeface="Wingdings" pitchFamily="2" charset="2"/>
              <a:buChar char="§"/>
            </a:pPr>
            <a:r>
              <a:rPr lang="en-US" sz="1600" dirty="0"/>
              <a:t>One-way power flow</a:t>
            </a:r>
          </a:p>
          <a:p>
            <a:pPr marL="273050" indent="-273050">
              <a:spcBef>
                <a:spcPct val="50000"/>
              </a:spcBef>
              <a:buFont typeface="Wingdings" pitchFamily="2" charset="2"/>
              <a:buChar char="§"/>
            </a:pPr>
            <a:r>
              <a:rPr lang="en-US" sz="1600" dirty="0"/>
              <a:t>No electric vehicles</a:t>
            </a:r>
          </a:p>
          <a:p>
            <a:pPr marL="273050" indent="-273050">
              <a:spcBef>
                <a:spcPct val="50000"/>
              </a:spcBef>
              <a:buFont typeface="Wingdings" pitchFamily="2" charset="2"/>
              <a:buChar char="§"/>
            </a:pPr>
            <a:r>
              <a:rPr lang="en-US" sz="1600" dirty="0"/>
              <a:t>Centralized </a:t>
            </a:r>
            <a:r>
              <a:rPr lang="en-US" sz="1600" dirty="0" smtClean="0"/>
              <a:t>generation</a:t>
            </a:r>
          </a:p>
          <a:p>
            <a:pPr marL="273050" indent="-273050">
              <a:spcBef>
                <a:spcPct val="50000"/>
              </a:spcBef>
              <a:buFont typeface="Wingdings" pitchFamily="2" charset="2"/>
              <a:buChar char="§"/>
            </a:pPr>
            <a:r>
              <a:rPr lang="en-US" sz="1600" dirty="0" smtClean="0"/>
              <a:t>Limited reactive power control</a:t>
            </a:r>
            <a:endParaRPr lang="en-US" sz="1600" dirty="0"/>
          </a:p>
        </p:txBody>
      </p:sp>
      <p:sp>
        <p:nvSpPr>
          <p:cNvPr id="16390" name="Text Box 6"/>
          <p:cNvSpPr txBox="1">
            <a:spLocks noChangeArrowheads="1"/>
          </p:cNvSpPr>
          <p:nvPr/>
        </p:nvSpPr>
        <p:spPr bwMode="auto">
          <a:xfrm>
            <a:off x="4716463" y="3895725"/>
            <a:ext cx="4032250" cy="2378075"/>
          </a:xfrm>
          <a:prstGeom prst="rect">
            <a:avLst/>
          </a:prstGeom>
          <a:solidFill>
            <a:srgbClr val="C3D7EB"/>
          </a:solidFill>
          <a:ln w="9525">
            <a:solidFill>
              <a:schemeClr val="accent2"/>
            </a:solidFill>
            <a:miter lim="800000"/>
            <a:headEnd/>
            <a:tailEnd/>
          </a:ln>
        </p:spPr>
        <p:txBody>
          <a:bodyPr lIns="90011" tIns="46806" rIns="90011" bIns="46806"/>
          <a:lstStyle/>
          <a:p>
            <a:pPr marL="273050" indent="-273050">
              <a:spcBef>
                <a:spcPct val="50000"/>
              </a:spcBef>
              <a:buFont typeface="Wingdings" pitchFamily="2" charset="2"/>
              <a:buChar char="§"/>
            </a:pPr>
            <a:r>
              <a:rPr lang="en-US" sz="1600" dirty="0"/>
              <a:t>Few sensors and analog control</a:t>
            </a:r>
          </a:p>
          <a:p>
            <a:pPr marL="273050" indent="-273050">
              <a:spcBef>
                <a:spcPct val="50000"/>
              </a:spcBef>
              <a:buFont typeface="Wingdings" pitchFamily="2" charset="2"/>
              <a:buChar char="§"/>
            </a:pPr>
            <a:r>
              <a:rPr lang="en-US" sz="1600" dirty="0"/>
              <a:t>Little to no consumer choice</a:t>
            </a:r>
          </a:p>
          <a:p>
            <a:pPr marL="273050" indent="-273050">
              <a:spcBef>
                <a:spcPct val="50000"/>
              </a:spcBef>
              <a:buFont typeface="Wingdings" pitchFamily="2" charset="2"/>
              <a:buChar char="§"/>
            </a:pPr>
            <a:r>
              <a:rPr lang="en-US" sz="1600" dirty="0"/>
              <a:t>Reactive maintenance</a:t>
            </a:r>
          </a:p>
          <a:p>
            <a:pPr marL="273050" indent="-273050">
              <a:spcBef>
                <a:spcPct val="50000"/>
              </a:spcBef>
              <a:buFont typeface="Wingdings" pitchFamily="2" charset="2"/>
              <a:buChar char="§"/>
            </a:pPr>
            <a:r>
              <a:rPr lang="en-US" sz="1600" dirty="0"/>
              <a:t>Limited </a:t>
            </a:r>
            <a:r>
              <a:rPr lang="en-US" sz="1600" dirty="0" smtClean="0"/>
              <a:t>demand management</a:t>
            </a:r>
          </a:p>
          <a:p>
            <a:pPr marL="273050" indent="-273050">
              <a:spcBef>
                <a:spcPct val="50000"/>
              </a:spcBef>
              <a:buFont typeface="Wingdings" pitchFamily="2" charset="2"/>
              <a:buChar char="§"/>
            </a:pPr>
            <a:r>
              <a:rPr lang="en-US" sz="1600" dirty="0" smtClean="0"/>
              <a:t>Limited T&amp;D automation</a:t>
            </a:r>
            <a:endParaRPr lang="en-US" sz="1600" dirty="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Line 80"/>
          <p:cNvSpPr>
            <a:spLocks noChangeShapeType="1"/>
          </p:cNvSpPr>
          <p:nvPr/>
        </p:nvSpPr>
        <p:spPr bwMode="auto">
          <a:xfrm flipH="1">
            <a:off x="2192338" y="2438400"/>
            <a:ext cx="2438400" cy="762000"/>
          </a:xfrm>
          <a:prstGeom prst="line">
            <a:avLst/>
          </a:prstGeom>
          <a:noFill/>
          <a:ln w="19050">
            <a:solidFill>
              <a:schemeClr val="tx1"/>
            </a:solidFill>
            <a:round/>
            <a:headEnd/>
            <a:tailEnd/>
          </a:ln>
        </p:spPr>
        <p:txBody>
          <a:bodyPr wrap="none" anchor="ctr"/>
          <a:lstStyle/>
          <a:p>
            <a:endParaRPr lang="en-US"/>
          </a:p>
        </p:txBody>
      </p:sp>
      <p:sp>
        <p:nvSpPr>
          <p:cNvPr id="3083" name="Line 80"/>
          <p:cNvSpPr>
            <a:spLocks noChangeShapeType="1"/>
          </p:cNvSpPr>
          <p:nvPr/>
        </p:nvSpPr>
        <p:spPr bwMode="auto">
          <a:xfrm>
            <a:off x="1811338" y="2286000"/>
            <a:ext cx="228600" cy="914400"/>
          </a:xfrm>
          <a:prstGeom prst="line">
            <a:avLst/>
          </a:prstGeom>
          <a:noFill/>
          <a:ln w="19050">
            <a:solidFill>
              <a:schemeClr val="tx1"/>
            </a:solidFill>
            <a:round/>
            <a:headEnd/>
            <a:tailEnd/>
          </a:ln>
        </p:spPr>
        <p:txBody>
          <a:bodyPr wrap="none" anchor="ctr"/>
          <a:lstStyle/>
          <a:p>
            <a:endParaRPr lang="en-US"/>
          </a:p>
        </p:txBody>
      </p:sp>
      <p:sp>
        <p:nvSpPr>
          <p:cNvPr id="3084" name="Title 1"/>
          <p:cNvSpPr txBox="1">
            <a:spLocks/>
          </p:cNvSpPr>
          <p:nvPr/>
        </p:nvSpPr>
        <p:spPr bwMode="auto">
          <a:xfrm>
            <a:off x="-38100" y="406400"/>
            <a:ext cx="4305300" cy="889000"/>
          </a:xfrm>
          <a:prstGeom prst="rect">
            <a:avLst/>
          </a:prstGeom>
          <a:noFill/>
          <a:ln w="9525">
            <a:noFill/>
            <a:miter lim="800000"/>
            <a:headEnd/>
            <a:tailEnd/>
          </a:ln>
        </p:spPr>
        <p:txBody>
          <a:bodyPr anchor="ctr"/>
          <a:lstStyle/>
          <a:p>
            <a:pPr algn="ctr" eaLnBrk="0" hangingPunct="0"/>
            <a:r>
              <a:rPr lang="en-US" sz="3500" b="1">
                <a:latin typeface="Calibri" pitchFamily="34" charset="0"/>
              </a:rPr>
              <a:t>Substation LAN</a:t>
            </a:r>
          </a:p>
        </p:txBody>
      </p:sp>
      <p:sp>
        <p:nvSpPr>
          <p:cNvPr id="3085" name="Slide Number Placeholder 3"/>
          <p:cNvSpPr txBox="1">
            <a:spLocks/>
          </p:cNvSpPr>
          <p:nvPr/>
        </p:nvSpPr>
        <p:spPr bwMode="auto">
          <a:xfrm>
            <a:off x="6324600" y="6324600"/>
            <a:ext cx="2133600" cy="365125"/>
          </a:xfrm>
          <a:prstGeom prst="rect">
            <a:avLst/>
          </a:prstGeom>
          <a:noFill/>
          <a:ln w="9525">
            <a:noFill/>
            <a:miter lim="800000"/>
            <a:headEnd/>
            <a:tailEnd/>
          </a:ln>
        </p:spPr>
        <p:txBody>
          <a:bodyPr anchor="ctr"/>
          <a:lstStyle/>
          <a:p>
            <a:pPr algn="r"/>
            <a:endParaRPr lang="en-US" sz="1200">
              <a:solidFill>
                <a:srgbClr val="898989"/>
              </a:solidFill>
              <a:latin typeface="Calibri" pitchFamily="34" charset="0"/>
            </a:endParaRPr>
          </a:p>
        </p:txBody>
      </p:sp>
      <p:cxnSp>
        <p:nvCxnSpPr>
          <p:cNvPr id="3086" name="Straight Connector 132"/>
          <p:cNvCxnSpPr>
            <a:cxnSpLocks noChangeShapeType="1"/>
          </p:cNvCxnSpPr>
          <p:nvPr/>
        </p:nvCxnSpPr>
        <p:spPr bwMode="auto">
          <a:xfrm rot="5400000">
            <a:off x="2078832" y="3542506"/>
            <a:ext cx="533400" cy="1587"/>
          </a:xfrm>
          <a:prstGeom prst="line">
            <a:avLst/>
          </a:prstGeom>
          <a:noFill/>
          <a:ln w="22225">
            <a:solidFill>
              <a:schemeClr val="tx1"/>
            </a:solidFill>
            <a:round/>
            <a:headEnd/>
            <a:tailEnd/>
          </a:ln>
        </p:spPr>
      </p:cxnSp>
      <p:cxnSp>
        <p:nvCxnSpPr>
          <p:cNvPr id="3087" name="Straight Connector 131"/>
          <p:cNvCxnSpPr>
            <a:cxnSpLocks noChangeShapeType="1"/>
          </p:cNvCxnSpPr>
          <p:nvPr/>
        </p:nvCxnSpPr>
        <p:spPr bwMode="auto">
          <a:xfrm rot="5400000">
            <a:off x="3375026" y="3543300"/>
            <a:ext cx="533400" cy="3175"/>
          </a:xfrm>
          <a:prstGeom prst="line">
            <a:avLst/>
          </a:prstGeom>
          <a:noFill/>
          <a:ln w="22225">
            <a:solidFill>
              <a:schemeClr val="tx1"/>
            </a:solidFill>
            <a:round/>
            <a:headEnd/>
            <a:tailEnd/>
          </a:ln>
        </p:spPr>
      </p:cxnSp>
      <p:cxnSp>
        <p:nvCxnSpPr>
          <p:cNvPr id="3088" name="Straight Connector 2"/>
          <p:cNvCxnSpPr>
            <a:cxnSpLocks noChangeShapeType="1"/>
          </p:cNvCxnSpPr>
          <p:nvPr/>
        </p:nvCxnSpPr>
        <p:spPr bwMode="auto">
          <a:xfrm rot="16200000" flipH="1">
            <a:off x="2527300" y="4922838"/>
            <a:ext cx="1006475" cy="0"/>
          </a:xfrm>
          <a:prstGeom prst="line">
            <a:avLst/>
          </a:prstGeom>
          <a:noFill/>
          <a:ln w="25400">
            <a:solidFill>
              <a:schemeClr val="tx1"/>
            </a:solidFill>
            <a:round/>
            <a:headEnd/>
            <a:tailEnd/>
          </a:ln>
        </p:spPr>
      </p:cxnSp>
      <p:sp>
        <p:nvSpPr>
          <p:cNvPr id="3089" name="Rectangle 76"/>
          <p:cNvSpPr>
            <a:spLocks noChangeArrowheads="1"/>
          </p:cNvSpPr>
          <p:nvPr/>
        </p:nvSpPr>
        <p:spPr bwMode="auto">
          <a:xfrm>
            <a:off x="744538" y="1219200"/>
            <a:ext cx="5410200" cy="3657600"/>
          </a:xfrm>
          <a:prstGeom prst="rect">
            <a:avLst/>
          </a:prstGeom>
          <a:noFill/>
          <a:ln w="19050">
            <a:solidFill>
              <a:schemeClr val="tx1"/>
            </a:solidFill>
            <a:prstDash val="sysDot"/>
            <a:miter lim="800000"/>
            <a:headEnd/>
            <a:tailEnd/>
          </a:ln>
        </p:spPr>
        <p:txBody>
          <a:bodyPr wrap="none" anchor="ctr"/>
          <a:lstStyle/>
          <a:p>
            <a:endParaRPr lang="en-US">
              <a:latin typeface="Calibri" pitchFamily="34" charset="0"/>
            </a:endParaRPr>
          </a:p>
        </p:txBody>
      </p:sp>
      <p:sp>
        <p:nvSpPr>
          <p:cNvPr id="3090" name="Line 78"/>
          <p:cNvSpPr>
            <a:spLocks noChangeShapeType="1"/>
          </p:cNvSpPr>
          <p:nvPr/>
        </p:nvSpPr>
        <p:spPr bwMode="auto">
          <a:xfrm flipH="1">
            <a:off x="4965700" y="1981200"/>
            <a:ext cx="822325" cy="0"/>
          </a:xfrm>
          <a:prstGeom prst="line">
            <a:avLst/>
          </a:prstGeom>
          <a:noFill/>
          <a:ln w="28575">
            <a:solidFill>
              <a:schemeClr val="tx1"/>
            </a:solidFill>
            <a:round/>
            <a:headEnd/>
            <a:tailEnd/>
          </a:ln>
        </p:spPr>
        <p:txBody>
          <a:bodyPr wrap="none" anchor="ctr"/>
          <a:lstStyle/>
          <a:p>
            <a:endParaRPr lang="en-US"/>
          </a:p>
        </p:txBody>
      </p:sp>
      <p:sp>
        <p:nvSpPr>
          <p:cNvPr id="3091" name="Line 79"/>
          <p:cNvSpPr>
            <a:spLocks noChangeShapeType="1"/>
          </p:cNvSpPr>
          <p:nvPr/>
        </p:nvSpPr>
        <p:spPr bwMode="auto">
          <a:xfrm>
            <a:off x="3182938" y="2438400"/>
            <a:ext cx="381000" cy="762000"/>
          </a:xfrm>
          <a:prstGeom prst="line">
            <a:avLst/>
          </a:prstGeom>
          <a:noFill/>
          <a:ln w="19050">
            <a:solidFill>
              <a:schemeClr val="tx1"/>
            </a:solidFill>
            <a:round/>
            <a:headEnd/>
            <a:tailEnd/>
          </a:ln>
        </p:spPr>
        <p:txBody>
          <a:bodyPr wrap="none" anchor="ctr"/>
          <a:lstStyle/>
          <a:p>
            <a:endParaRPr lang="en-US"/>
          </a:p>
        </p:txBody>
      </p:sp>
      <p:sp>
        <p:nvSpPr>
          <p:cNvPr id="3092" name="Line 80"/>
          <p:cNvSpPr>
            <a:spLocks noChangeShapeType="1"/>
          </p:cNvSpPr>
          <p:nvPr/>
        </p:nvSpPr>
        <p:spPr bwMode="auto">
          <a:xfrm flipH="1">
            <a:off x="3716338" y="2397125"/>
            <a:ext cx="1066800" cy="803275"/>
          </a:xfrm>
          <a:prstGeom prst="line">
            <a:avLst/>
          </a:prstGeom>
          <a:noFill/>
          <a:ln w="19050">
            <a:solidFill>
              <a:schemeClr val="tx1"/>
            </a:solidFill>
            <a:round/>
            <a:headEnd/>
            <a:tailEnd/>
          </a:ln>
        </p:spPr>
        <p:txBody>
          <a:bodyPr wrap="none" anchor="ctr"/>
          <a:lstStyle/>
          <a:p>
            <a:endParaRPr lang="en-US"/>
          </a:p>
        </p:txBody>
      </p:sp>
      <p:sp>
        <p:nvSpPr>
          <p:cNvPr id="3093" name="Line 81"/>
          <p:cNvSpPr>
            <a:spLocks noChangeShapeType="1"/>
          </p:cNvSpPr>
          <p:nvPr/>
        </p:nvSpPr>
        <p:spPr bwMode="auto">
          <a:xfrm flipH="1">
            <a:off x="3640138" y="2397125"/>
            <a:ext cx="122237" cy="727075"/>
          </a:xfrm>
          <a:prstGeom prst="line">
            <a:avLst/>
          </a:prstGeom>
          <a:noFill/>
          <a:ln w="19050">
            <a:solidFill>
              <a:schemeClr val="tx1"/>
            </a:solidFill>
            <a:round/>
            <a:headEnd/>
            <a:tailEnd/>
          </a:ln>
        </p:spPr>
        <p:txBody>
          <a:bodyPr wrap="none" anchor="ctr"/>
          <a:lstStyle/>
          <a:p>
            <a:endParaRPr lang="en-US"/>
          </a:p>
        </p:txBody>
      </p:sp>
      <p:sp>
        <p:nvSpPr>
          <p:cNvPr id="3094" name="Line 82"/>
          <p:cNvSpPr>
            <a:spLocks noChangeShapeType="1"/>
          </p:cNvSpPr>
          <p:nvPr/>
        </p:nvSpPr>
        <p:spPr bwMode="auto">
          <a:xfrm flipH="1">
            <a:off x="2560638" y="1981200"/>
            <a:ext cx="1985962" cy="0"/>
          </a:xfrm>
          <a:prstGeom prst="line">
            <a:avLst/>
          </a:prstGeom>
          <a:noFill/>
          <a:ln w="28575">
            <a:solidFill>
              <a:schemeClr val="tx1"/>
            </a:solidFill>
            <a:round/>
            <a:headEnd/>
            <a:tailEnd/>
          </a:ln>
        </p:spPr>
        <p:txBody>
          <a:bodyPr wrap="none" anchor="ctr"/>
          <a:lstStyle/>
          <a:p>
            <a:endParaRPr lang="en-US"/>
          </a:p>
        </p:txBody>
      </p:sp>
      <p:sp>
        <p:nvSpPr>
          <p:cNvPr id="3095" name="Text Box 92"/>
          <p:cNvSpPr txBox="1">
            <a:spLocks noChangeArrowheads="1"/>
          </p:cNvSpPr>
          <p:nvPr/>
        </p:nvSpPr>
        <p:spPr bwMode="auto">
          <a:xfrm>
            <a:off x="2655888" y="1752600"/>
            <a:ext cx="779462" cy="276225"/>
          </a:xfrm>
          <a:prstGeom prst="rect">
            <a:avLst/>
          </a:prstGeom>
          <a:noFill/>
          <a:ln w="9525">
            <a:noFill/>
            <a:miter lim="800000"/>
            <a:headEnd/>
            <a:tailEnd/>
          </a:ln>
        </p:spPr>
        <p:txBody>
          <a:bodyPr wrap="none">
            <a:spAutoFit/>
          </a:bodyPr>
          <a:lstStyle/>
          <a:p>
            <a:r>
              <a:rPr lang="en-US" sz="1200" b="1">
                <a:latin typeface="Calibri" pitchFamily="34" charset="0"/>
              </a:rPr>
              <a:t>Cap Bank</a:t>
            </a:r>
          </a:p>
        </p:txBody>
      </p:sp>
      <p:grpSp>
        <p:nvGrpSpPr>
          <p:cNvPr id="2" name="Group 116"/>
          <p:cNvGrpSpPr>
            <a:grpSpLocks/>
          </p:cNvGrpSpPr>
          <p:nvPr/>
        </p:nvGrpSpPr>
        <p:grpSpPr bwMode="auto">
          <a:xfrm>
            <a:off x="1814513" y="1550988"/>
            <a:ext cx="963612" cy="1343025"/>
            <a:chOff x="1222376" y="1702282"/>
            <a:chExt cx="963277" cy="1344131"/>
          </a:xfrm>
        </p:grpSpPr>
        <p:graphicFrame>
          <p:nvGraphicFramePr>
            <p:cNvPr id="3075" name="Object 95"/>
            <p:cNvGraphicFramePr>
              <a:graphicFrameLocks noChangeAspect="1"/>
            </p:cNvGraphicFramePr>
            <p:nvPr/>
          </p:nvGraphicFramePr>
          <p:xfrm>
            <a:off x="1410414" y="2095158"/>
            <a:ext cx="768442" cy="951255"/>
          </p:xfrm>
          <a:graphic>
            <a:graphicData uri="http://schemas.openxmlformats.org/presentationml/2006/ole">
              <p:oleObj spid="_x0000_s54275" name="Visio" r:id="rId4" imgW="755384" imgH="906475" progId="">
                <p:embed/>
              </p:oleObj>
            </a:graphicData>
          </a:graphic>
        </p:graphicFrame>
        <p:sp>
          <p:nvSpPr>
            <p:cNvPr id="3157" name="Text Box 96"/>
            <p:cNvSpPr txBox="1">
              <a:spLocks noChangeArrowheads="1"/>
            </p:cNvSpPr>
            <p:nvPr/>
          </p:nvSpPr>
          <p:spPr bwMode="auto">
            <a:xfrm>
              <a:off x="1222376" y="1702282"/>
              <a:ext cx="963277" cy="277095"/>
            </a:xfrm>
            <a:prstGeom prst="rect">
              <a:avLst/>
            </a:prstGeom>
            <a:noFill/>
            <a:ln w="9525">
              <a:noFill/>
              <a:miter lim="800000"/>
              <a:headEnd/>
              <a:tailEnd/>
            </a:ln>
          </p:spPr>
          <p:txBody>
            <a:bodyPr wrap="none">
              <a:spAutoFit/>
            </a:bodyPr>
            <a:lstStyle/>
            <a:p>
              <a:r>
                <a:rPr lang="en-US" sz="1200" b="1">
                  <a:latin typeface="Calibri" pitchFamily="34" charset="0"/>
                </a:rPr>
                <a:t>Transformer</a:t>
              </a:r>
            </a:p>
          </p:txBody>
        </p:sp>
      </p:grpSp>
      <p:grpSp>
        <p:nvGrpSpPr>
          <p:cNvPr id="3" name="Group 108"/>
          <p:cNvGrpSpPr>
            <a:grpSpLocks/>
          </p:cNvGrpSpPr>
          <p:nvPr/>
        </p:nvGrpSpPr>
        <p:grpSpPr bwMode="auto">
          <a:xfrm>
            <a:off x="3392488" y="1331913"/>
            <a:ext cx="1003300" cy="1123950"/>
            <a:chOff x="785" y="1209"/>
            <a:chExt cx="473" cy="567"/>
          </a:xfrm>
        </p:grpSpPr>
        <p:sp>
          <p:nvSpPr>
            <p:cNvPr id="3152" name="Line 109"/>
            <p:cNvSpPr>
              <a:spLocks noChangeShapeType="1"/>
            </p:cNvSpPr>
            <p:nvPr/>
          </p:nvSpPr>
          <p:spPr bwMode="auto">
            <a:xfrm>
              <a:off x="953" y="1584"/>
              <a:ext cx="0" cy="144"/>
            </a:xfrm>
            <a:prstGeom prst="line">
              <a:avLst/>
            </a:prstGeom>
            <a:noFill/>
            <a:ln w="15875">
              <a:solidFill>
                <a:schemeClr val="tx1"/>
              </a:solidFill>
              <a:round/>
              <a:headEnd/>
              <a:tailEnd/>
            </a:ln>
          </p:spPr>
          <p:txBody>
            <a:bodyPr wrap="none" anchor="ctr"/>
            <a:lstStyle/>
            <a:p>
              <a:endParaRPr lang="en-US"/>
            </a:p>
          </p:txBody>
        </p:sp>
        <p:sp>
          <p:nvSpPr>
            <p:cNvPr id="3153" name="modem"/>
            <p:cNvSpPr>
              <a:spLocks noEditPoints="1" noChangeArrowheads="1"/>
            </p:cNvSpPr>
            <p:nvPr/>
          </p:nvSpPr>
          <p:spPr bwMode="auto">
            <a:xfrm>
              <a:off x="857" y="1680"/>
              <a:ext cx="192"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0 h 21600"/>
                <a:gd name="T32" fmla="*/ 21150 w 21600"/>
                <a:gd name="T33" fmla="*/ 29925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2A568F"/>
            </a:solidFill>
            <a:ln w="9525">
              <a:solidFill>
                <a:srgbClr val="000000"/>
              </a:solidFill>
              <a:miter lim="800000"/>
              <a:headEnd/>
              <a:tailEnd/>
            </a:ln>
          </p:spPr>
          <p:txBody>
            <a:bodyPr/>
            <a:lstStyle/>
            <a:p>
              <a:endParaRPr lang="en-US"/>
            </a:p>
          </p:txBody>
        </p:sp>
        <p:sp>
          <p:nvSpPr>
            <p:cNvPr id="3154" name="Oval 111"/>
            <p:cNvSpPr>
              <a:spLocks noChangeArrowheads="1"/>
            </p:cNvSpPr>
            <p:nvPr/>
          </p:nvSpPr>
          <p:spPr bwMode="auto">
            <a:xfrm>
              <a:off x="864" y="1440"/>
              <a:ext cx="173" cy="173"/>
            </a:xfrm>
            <a:prstGeom prst="ellipse">
              <a:avLst/>
            </a:prstGeom>
            <a:solidFill>
              <a:srgbClr val="C0C0C0"/>
            </a:solidFill>
            <a:ln w="15875">
              <a:solidFill>
                <a:schemeClr val="tx1"/>
              </a:solidFill>
              <a:round/>
              <a:headEnd/>
              <a:tailEnd/>
            </a:ln>
          </p:spPr>
          <p:txBody>
            <a:bodyPr wrap="none" anchor="ctr"/>
            <a:lstStyle/>
            <a:p>
              <a:r>
                <a:rPr lang="en-US" sz="1200" b="1">
                  <a:latin typeface="Calibri" pitchFamily="34" charset="0"/>
                </a:rPr>
                <a:t>S</a:t>
              </a:r>
            </a:p>
          </p:txBody>
        </p:sp>
        <p:sp>
          <p:nvSpPr>
            <p:cNvPr id="3155" name="Text Box 112"/>
            <p:cNvSpPr txBox="1">
              <a:spLocks noChangeArrowheads="1"/>
            </p:cNvSpPr>
            <p:nvPr/>
          </p:nvSpPr>
          <p:spPr bwMode="auto">
            <a:xfrm>
              <a:off x="785" y="1209"/>
              <a:ext cx="473" cy="233"/>
            </a:xfrm>
            <a:prstGeom prst="rect">
              <a:avLst/>
            </a:prstGeom>
            <a:noFill/>
            <a:ln w="9525">
              <a:noFill/>
              <a:miter lim="800000"/>
              <a:headEnd/>
              <a:tailEnd/>
            </a:ln>
          </p:spPr>
          <p:txBody>
            <a:bodyPr>
              <a:spAutoFit/>
            </a:bodyPr>
            <a:lstStyle/>
            <a:p>
              <a:pPr>
                <a:spcBef>
                  <a:spcPct val="50000"/>
                </a:spcBef>
              </a:pPr>
              <a:r>
                <a:rPr lang="en-US" sz="1200" b="1">
                  <a:latin typeface="Calibri" pitchFamily="34" charset="0"/>
                </a:rPr>
                <a:t>Voltage Regulator</a:t>
              </a:r>
            </a:p>
          </p:txBody>
        </p:sp>
        <p:sp>
          <p:nvSpPr>
            <p:cNvPr id="3156" name="Text Box 113"/>
            <p:cNvSpPr txBox="1">
              <a:spLocks noChangeArrowheads="1"/>
            </p:cNvSpPr>
            <p:nvPr/>
          </p:nvSpPr>
          <p:spPr bwMode="auto">
            <a:xfrm>
              <a:off x="960" y="1584"/>
              <a:ext cx="288" cy="140"/>
            </a:xfrm>
            <a:prstGeom prst="rect">
              <a:avLst/>
            </a:prstGeom>
            <a:noFill/>
            <a:ln w="9525">
              <a:noFill/>
              <a:miter lim="800000"/>
              <a:headEnd/>
              <a:tailEnd/>
            </a:ln>
          </p:spPr>
          <p:txBody>
            <a:bodyPr>
              <a:spAutoFit/>
            </a:bodyPr>
            <a:lstStyle/>
            <a:p>
              <a:pPr>
                <a:spcBef>
                  <a:spcPct val="50000"/>
                </a:spcBef>
              </a:pPr>
              <a:r>
                <a:rPr lang="en-US" sz="1200" b="1">
                  <a:latin typeface="Calibri" pitchFamily="34" charset="0"/>
                </a:rPr>
                <a:t>VRC</a:t>
              </a:r>
            </a:p>
          </p:txBody>
        </p:sp>
      </p:grpSp>
      <p:cxnSp>
        <p:nvCxnSpPr>
          <p:cNvPr id="3098" name="Straight Connector 108"/>
          <p:cNvCxnSpPr>
            <a:cxnSpLocks noChangeShapeType="1"/>
          </p:cNvCxnSpPr>
          <p:nvPr/>
        </p:nvCxnSpPr>
        <p:spPr bwMode="auto">
          <a:xfrm rot="5400000">
            <a:off x="4783932" y="2015331"/>
            <a:ext cx="1066800" cy="1587"/>
          </a:xfrm>
          <a:prstGeom prst="line">
            <a:avLst/>
          </a:prstGeom>
          <a:noFill/>
          <a:ln w="31750">
            <a:solidFill>
              <a:schemeClr val="tx1"/>
            </a:solidFill>
            <a:round/>
            <a:headEnd/>
            <a:tailEnd/>
          </a:ln>
        </p:spPr>
      </p:cxnSp>
      <p:sp>
        <p:nvSpPr>
          <p:cNvPr id="3099" name="TextBox 124"/>
          <p:cNvSpPr txBox="1">
            <a:spLocks noChangeArrowheads="1"/>
          </p:cNvSpPr>
          <p:nvPr/>
        </p:nvSpPr>
        <p:spPr bwMode="auto">
          <a:xfrm>
            <a:off x="668338" y="3090863"/>
            <a:ext cx="1295400" cy="369887"/>
          </a:xfrm>
          <a:prstGeom prst="rect">
            <a:avLst/>
          </a:prstGeom>
          <a:noFill/>
          <a:ln w="9525">
            <a:noFill/>
            <a:miter lim="800000"/>
            <a:headEnd/>
            <a:tailEnd/>
          </a:ln>
        </p:spPr>
        <p:txBody>
          <a:bodyPr>
            <a:spAutoFit/>
          </a:bodyPr>
          <a:lstStyle/>
          <a:p>
            <a:r>
              <a:rPr lang="en-US" sz="1800" b="1">
                <a:latin typeface="Calibri" pitchFamily="34" charset="0"/>
              </a:rPr>
              <a:t>Gateways</a:t>
            </a:r>
          </a:p>
        </p:txBody>
      </p:sp>
      <p:sp>
        <p:nvSpPr>
          <p:cNvPr id="3100" name="TextBox 132"/>
          <p:cNvSpPr txBox="1">
            <a:spLocks noChangeArrowheads="1"/>
          </p:cNvSpPr>
          <p:nvPr/>
        </p:nvSpPr>
        <p:spPr bwMode="auto">
          <a:xfrm>
            <a:off x="3762375" y="4311650"/>
            <a:ext cx="838200" cy="368300"/>
          </a:xfrm>
          <a:prstGeom prst="rect">
            <a:avLst/>
          </a:prstGeom>
          <a:noFill/>
          <a:ln w="9525">
            <a:noFill/>
            <a:miter lim="800000"/>
            <a:headEnd/>
            <a:tailEnd/>
          </a:ln>
        </p:spPr>
        <p:txBody>
          <a:bodyPr>
            <a:spAutoFit/>
          </a:bodyPr>
          <a:lstStyle/>
          <a:p>
            <a:r>
              <a:rPr lang="en-US" sz="1800" b="1">
                <a:latin typeface="Calibri" pitchFamily="34" charset="0"/>
              </a:rPr>
              <a:t>Router</a:t>
            </a:r>
          </a:p>
        </p:txBody>
      </p:sp>
      <p:cxnSp>
        <p:nvCxnSpPr>
          <p:cNvPr id="3105" name="Straight Connector 112"/>
          <p:cNvCxnSpPr>
            <a:cxnSpLocks noChangeShapeType="1"/>
          </p:cNvCxnSpPr>
          <p:nvPr/>
        </p:nvCxnSpPr>
        <p:spPr bwMode="auto">
          <a:xfrm rot="5400000" flipH="1" flipV="1">
            <a:off x="1660526" y="2132012"/>
            <a:ext cx="304800" cy="3175"/>
          </a:xfrm>
          <a:prstGeom prst="line">
            <a:avLst/>
          </a:prstGeom>
          <a:noFill/>
          <a:ln w="15875">
            <a:solidFill>
              <a:schemeClr val="tx1"/>
            </a:solidFill>
            <a:round/>
            <a:headEnd/>
            <a:tailEnd/>
          </a:ln>
        </p:spPr>
      </p:cxnSp>
      <p:grpSp>
        <p:nvGrpSpPr>
          <p:cNvPr id="4" name="Group 117"/>
          <p:cNvGrpSpPr>
            <a:grpSpLocks/>
          </p:cNvGrpSpPr>
          <p:nvPr/>
        </p:nvGrpSpPr>
        <p:grpSpPr bwMode="auto">
          <a:xfrm>
            <a:off x="1277938" y="2057400"/>
            <a:ext cx="685800" cy="338138"/>
            <a:chOff x="685800" y="2209800"/>
            <a:chExt cx="685800" cy="338137"/>
          </a:xfrm>
        </p:grpSpPr>
        <p:sp>
          <p:nvSpPr>
            <p:cNvPr id="3147" name="TextBox 129"/>
            <p:cNvSpPr txBox="1">
              <a:spLocks noChangeArrowheads="1"/>
            </p:cNvSpPr>
            <p:nvPr/>
          </p:nvSpPr>
          <p:spPr bwMode="auto">
            <a:xfrm>
              <a:off x="685800" y="2209800"/>
              <a:ext cx="533400" cy="276998"/>
            </a:xfrm>
            <a:prstGeom prst="rect">
              <a:avLst/>
            </a:prstGeom>
            <a:noFill/>
            <a:ln w="9525">
              <a:noFill/>
              <a:miter lim="800000"/>
              <a:headEnd/>
              <a:tailEnd/>
            </a:ln>
          </p:spPr>
          <p:txBody>
            <a:bodyPr>
              <a:spAutoFit/>
            </a:bodyPr>
            <a:lstStyle/>
            <a:p>
              <a:r>
                <a:rPr lang="en-US" sz="1200" b="1">
                  <a:latin typeface="Calibri" pitchFamily="34" charset="0"/>
                </a:rPr>
                <a:t>DFR</a:t>
              </a:r>
            </a:p>
          </p:txBody>
        </p:sp>
        <p:sp>
          <p:nvSpPr>
            <p:cNvPr id="3148" name="modem"/>
            <p:cNvSpPr>
              <a:spLocks noEditPoints="1" noChangeArrowheads="1"/>
            </p:cNvSpPr>
            <p:nvPr/>
          </p:nvSpPr>
          <p:spPr bwMode="auto">
            <a:xfrm>
              <a:off x="1066800" y="2395537"/>
              <a:ext cx="304800" cy="1524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75 w 21600"/>
                <a:gd name="T31" fmla="*/ 22482 h 21600"/>
                <a:gd name="T32" fmla="*/ 21225 w 21600"/>
                <a:gd name="T33" fmla="*/ 29976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00B050"/>
            </a:solidFill>
            <a:ln w="9525">
              <a:solidFill>
                <a:srgbClr val="000000"/>
              </a:solidFill>
              <a:miter lim="800000"/>
              <a:headEnd/>
              <a:tailEnd/>
            </a:ln>
          </p:spPr>
          <p:txBody>
            <a:bodyPr/>
            <a:lstStyle/>
            <a:p>
              <a:endParaRPr lang="en-US"/>
            </a:p>
          </p:txBody>
        </p:sp>
      </p:grpSp>
      <p:sp>
        <p:nvSpPr>
          <p:cNvPr id="3107" name="Cloud"/>
          <p:cNvSpPr>
            <a:spLocks noChangeAspect="1" noEditPoints="1" noChangeArrowheads="1"/>
          </p:cNvSpPr>
          <p:nvPr/>
        </p:nvSpPr>
        <p:spPr bwMode="auto">
          <a:xfrm>
            <a:off x="744538" y="5334000"/>
            <a:ext cx="5257800" cy="685800"/>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0 w 21600"/>
              <a:gd name="T13" fmla="*/ 3250 h 21600"/>
              <a:gd name="T14" fmla="*/ 17085 w 21600"/>
              <a:gd name="T15" fmla="*/ 17350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FDCD8"/>
          </a:solidFill>
          <a:ln w="9525">
            <a:solidFill>
              <a:srgbClr val="000000"/>
            </a:solidFill>
            <a:miter lim="800000"/>
            <a:headEnd/>
            <a:tailEnd/>
          </a:ln>
        </p:spPr>
        <p:txBody>
          <a:bodyPr anchor="ctr"/>
          <a:lstStyle/>
          <a:p>
            <a:r>
              <a:rPr lang="en-US" sz="1800" b="1" dirty="0" smtClean="0">
                <a:latin typeface="Calibri" pitchFamily="34" charset="0"/>
              </a:rPr>
              <a:t>Carrier </a:t>
            </a:r>
            <a:r>
              <a:rPr lang="en-US" sz="1800" b="1" dirty="0">
                <a:latin typeface="Calibri" pitchFamily="34" charset="0"/>
              </a:rPr>
              <a:t>Network</a:t>
            </a:r>
          </a:p>
        </p:txBody>
      </p:sp>
      <p:sp>
        <p:nvSpPr>
          <p:cNvPr id="3108" name="Line 80"/>
          <p:cNvSpPr>
            <a:spLocks noChangeShapeType="1"/>
          </p:cNvSpPr>
          <p:nvPr/>
        </p:nvSpPr>
        <p:spPr bwMode="auto">
          <a:xfrm>
            <a:off x="1277938" y="2438400"/>
            <a:ext cx="762000" cy="762000"/>
          </a:xfrm>
          <a:prstGeom prst="line">
            <a:avLst/>
          </a:prstGeom>
          <a:noFill/>
          <a:ln w="19050">
            <a:solidFill>
              <a:schemeClr val="tx1"/>
            </a:solidFill>
            <a:round/>
            <a:headEnd/>
            <a:tailEnd/>
          </a:ln>
        </p:spPr>
        <p:txBody>
          <a:bodyPr wrap="none" anchor="ctr"/>
          <a:lstStyle/>
          <a:p>
            <a:endParaRPr lang="en-US"/>
          </a:p>
        </p:txBody>
      </p:sp>
      <p:grpSp>
        <p:nvGrpSpPr>
          <p:cNvPr id="5" name="Group 97"/>
          <p:cNvGrpSpPr>
            <a:grpSpLocks/>
          </p:cNvGrpSpPr>
          <p:nvPr/>
        </p:nvGrpSpPr>
        <p:grpSpPr bwMode="auto">
          <a:xfrm>
            <a:off x="668338" y="1524000"/>
            <a:ext cx="1030287" cy="914400"/>
            <a:chOff x="1152" y="1297"/>
            <a:chExt cx="473" cy="461"/>
          </a:xfrm>
        </p:grpSpPr>
        <p:sp>
          <p:nvSpPr>
            <p:cNvPr id="3138" name="Line 99"/>
            <p:cNvSpPr>
              <a:spLocks noChangeShapeType="1"/>
            </p:cNvSpPr>
            <p:nvPr/>
          </p:nvSpPr>
          <p:spPr bwMode="auto">
            <a:xfrm flipV="1">
              <a:off x="1392" y="1594"/>
              <a:ext cx="0" cy="138"/>
            </a:xfrm>
            <a:prstGeom prst="line">
              <a:avLst/>
            </a:prstGeom>
            <a:noFill/>
            <a:ln w="15875">
              <a:solidFill>
                <a:schemeClr val="tx1"/>
              </a:solidFill>
              <a:round/>
              <a:headEnd/>
              <a:tailEnd/>
            </a:ln>
          </p:spPr>
          <p:txBody>
            <a:bodyPr wrap="none" anchor="ctr"/>
            <a:lstStyle/>
            <a:p>
              <a:endParaRPr lang="en-US"/>
            </a:p>
          </p:txBody>
        </p:sp>
        <p:sp>
          <p:nvSpPr>
            <p:cNvPr id="3139" name="Text Box 100"/>
            <p:cNvSpPr txBox="1">
              <a:spLocks noChangeArrowheads="1"/>
            </p:cNvSpPr>
            <p:nvPr/>
          </p:nvSpPr>
          <p:spPr bwMode="auto">
            <a:xfrm>
              <a:off x="1152" y="1297"/>
              <a:ext cx="473" cy="140"/>
            </a:xfrm>
            <a:prstGeom prst="rect">
              <a:avLst/>
            </a:prstGeom>
            <a:noFill/>
            <a:ln w="9525">
              <a:noFill/>
              <a:miter lim="800000"/>
              <a:headEnd/>
              <a:tailEnd/>
            </a:ln>
          </p:spPr>
          <p:txBody>
            <a:bodyPr>
              <a:spAutoFit/>
            </a:bodyPr>
            <a:lstStyle/>
            <a:p>
              <a:pPr>
                <a:spcBef>
                  <a:spcPct val="50000"/>
                </a:spcBef>
              </a:pPr>
              <a:r>
                <a:rPr lang="en-US" sz="1200" b="1">
                  <a:latin typeface="Calibri" pitchFamily="34" charset="0"/>
                </a:rPr>
                <a:t>Line Switch</a:t>
              </a:r>
            </a:p>
          </p:txBody>
        </p:sp>
        <p:grpSp>
          <p:nvGrpSpPr>
            <p:cNvPr id="6" name="Group 101"/>
            <p:cNvGrpSpPr>
              <a:grpSpLocks/>
            </p:cNvGrpSpPr>
            <p:nvPr/>
          </p:nvGrpSpPr>
          <p:grpSpPr bwMode="auto">
            <a:xfrm>
              <a:off x="1296" y="1433"/>
              <a:ext cx="192" cy="158"/>
              <a:chOff x="2880" y="2242"/>
              <a:chExt cx="192" cy="158"/>
            </a:xfrm>
          </p:grpSpPr>
          <p:sp>
            <p:nvSpPr>
              <p:cNvPr id="3142" name="Line 102"/>
              <p:cNvSpPr>
                <a:spLocks noChangeShapeType="1"/>
              </p:cNvSpPr>
              <p:nvPr/>
            </p:nvSpPr>
            <p:spPr bwMode="auto">
              <a:xfrm>
                <a:off x="2880" y="2347"/>
                <a:ext cx="72" cy="0"/>
              </a:xfrm>
              <a:prstGeom prst="line">
                <a:avLst/>
              </a:prstGeom>
              <a:noFill/>
              <a:ln w="15875">
                <a:solidFill>
                  <a:srgbClr val="000000"/>
                </a:solidFill>
                <a:round/>
                <a:headEnd/>
                <a:tailEnd/>
              </a:ln>
            </p:spPr>
            <p:txBody>
              <a:bodyPr/>
              <a:lstStyle/>
              <a:p>
                <a:endParaRPr lang="en-US"/>
              </a:p>
            </p:txBody>
          </p:sp>
          <p:sp>
            <p:nvSpPr>
              <p:cNvPr id="3143" name="Line 103"/>
              <p:cNvSpPr>
                <a:spLocks noChangeShapeType="1"/>
              </p:cNvSpPr>
              <p:nvPr/>
            </p:nvSpPr>
            <p:spPr bwMode="auto">
              <a:xfrm flipV="1">
                <a:off x="2952" y="2268"/>
                <a:ext cx="48" cy="79"/>
              </a:xfrm>
              <a:prstGeom prst="line">
                <a:avLst/>
              </a:prstGeom>
              <a:noFill/>
              <a:ln w="15875">
                <a:solidFill>
                  <a:srgbClr val="000000"/>
                </a:solidFill>
                <a:round/>
                <a:headEnd type="none" w="sm" len="sm"/>
                <a:tailEnd/>
              </a:ln>
            </p:spPr>
            <p:txBody>
              <a:bodyPr/>
              <a:lstStyle/>
              <a:p>
                <a:endParaRPr lang="en-US"/>
              </a:p>
            </p:txBody>
          </p:sp>
          <p:sp>
            <p:nvSpPr>
              <p:cNvPr id="3144" name="Line 104"/>
              <p:cNvSpPr>
                <a:spLocks noChangeShapeType="1"/>
              </p:cNvSpPr>
              <p:nvPr/>
            </p:nvSpPr>
            <p:spPr bwMode="auto">
              <a:xfrm>
                <a:off x="3024" y="2334"/>
                <a:ext cx="48" cy="0"/>
              </a:xfrm>
              <a:prstGeom prst="line">
                <a:avLst/>
              </a:prstGeom>
              <a:noFill/>
              <a:ln w="15875">
                <a:solidFill>
                  <a:srgbClr val="000000"/>
                </a:solidFill>
                <a:round/>
                <a:headEnd type="none" w="sm" len="sm"/>
                <a:tailEnd/>
              </a:ln>
            </p:spPr>
            <p:txBody>
              <a:bodyPr/>
              <a:lstStyle/>
              <a:p>
                <a:endParaRPr lang="en-US"/>
              </a:p>
            </p:txBody>
          </p:sp>
          <p:sp>
            <p:nvSpPr>
              <p:cNvPr id="3145" name="Rectangle 105"/>
              <p:cNvSpPr>
                <a:spLocks noChangeArrowheads="1"/>
              </p:cNvSpPr>
              <p:nvPr/>
            </p:nvSpPr>
            <p:spPr bwMode="auto">
              <a:xfrm>
                <a:off x="2880" y="2242"/>
                <a:ext cx="192" cy="158"/>
              </a:xfrm>
              <a:prstGeom prst="rect">
                <a:avLst/>
              </a:prstGeom>
              <a:noFill/>
              <a:ln w="19050">
                <a:solidFill>
                  <a:srgbClr val="000000"/>
                </a:solidFill>
                <a:miter lim="800000"/>
                <a:headEnd/>
                <a:tailEnd/>
              </a:ln>
            </p:spPr>
            <p:txBody>
              <a:bodyPr wrap="none" anchor="ctr"/>
              <a:lstStyle/>
              <a:p>
                <a:endParaRPr lang="en-US" sz="1200" b="1">
                  <a:latin typeface="Calibri" pitchFamily="34" charset="0"/>
                </a:endParaRPr>
              </a:p>
            </p:txBody>
          </p:sp>
          <p:sp>
            <p:nvSpPr>
              <p:cNvPr id="3146" name="Arc 106"/>
              <p:cNvSpPr>
                <a:spLocks/>
              </p:cNvSpPr>
              <p:nvPr/>
            </p:nvSpPr>
            <p:spPr bwMode="auto">
              <a:xfrm>
                <a:off x="2944" y="2281"/>
                <a:ext cx="64"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arrow" w="med" len="sm"/>
              </a:ln>
            </p:spPr>
            <p:txBody>
              <a:bodyPr wrap="none" anchor="ctr"/>
              <a:lstStyle/>
              <a:p>
                <a:endParaRPr lang="en-US"/>
              </a:p>
            </p:txBody>
          </p:sp>
        </p:grpSp>
        <p:sp>
          <p:nvSpPr>
            <p:cNvPr id="3141" name="modem"/>
            <p:cNvSpPr>
              <a:spLocks noEditPoints="1" noChangeArrowheads="1"/>
            </p:cNvSpPr>
            <p:nvPr/>
          </p:nvSpPr>
          <p:spPr bwMode="auto">
            <a:xfrm>
              <a:off x="1327" y="1680"/>
              <a:ext cx="140" cy="7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63 w 21600"/>
                <a:gd name="T31" fmla="*/ 22431 h 21600"/>
                <a:gd name="T32" fmla="*/ 21137 w 21600"/>
                <a:gd name="T33" fmla="*/ 2990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00B050"/>
            </a:solidFill>
            <a:ln w="9525">
              <a:solidFill>
                <a:srgbClr val="000000"/>
              </a:solidFill>
              <a:miter lim="800000"/>
              <a:headEnd/>
              <a:tailEnd/>
            </a:ln>
          </p:spPr>
          <p:txBody>
            <a:bodyPr/>
            <a:lstStyle/>
            <a:p>
              <a:endParaRPr lang="en-US"/>
            </a:p>
          </p:txBody>
        </p:sp>
      </p:grpSp>
      <p:sp>
        <p:nvSpPr>
          <p:cNvPr id="3110" name="modem"/>
          <p:cNvSpPr>
            <a:spLocks noEditPoints="1" noChangeArrowheads="1"/>
          </p:cNvSpPr>
          <p:nvPr/>
        </p:nvSpPr>
        <p:spPr bwMode="auto">
          <a:xfrm>
            <a:off x="3487738" y="3124200"/>
            <a:ext cx="639762" cy="1825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75 w 21600"/>
              <a:gd name="T31" fmla="*/ 22482 h 21600"/>
              <a:gd name="T32" fmla="*/ 21225 w 21600"/>
              <a:gd name="T33" fmla="*/ 29976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2A568F"/>
          </a:solidFill>
          <a:ln w="9525">
            <a:solidFill>
              <a:srgbClr val="000000"/>
            </a:solidFill>
            <a:miter lim="800000"/>
            <a:headEnd/>
            <a:tailEnd/>
          </a:ln>
        </p:spPr>
        <p:txBody>
          <a:bodyPr/>
          <a:lstStyle/>
          <a:p>
            <a:endParaRPr lang="en-US"/>
          </a:p>
        </p:txBody>
      </p:sp>
      <p:grpSp>
        <p:nvGrpSpPr>
          <p:cNvPr id="7" name="Group 97"/>
          <p:cNvGrpSpPr>
            <a:grpSpLocks/>
          </p:cNvGrpSpPr>
          <p:nvPr/>
        </p:nvGrpSpPr>
        <p:grpSpPr bwMode="auto">
          <a:xfrm>
            <a:off x="4351338" y="1320800"/>
            <a:ext cx="1038225" cy="1144588"/>
            <a:chOff x="1203" y="1203"/>
            <a:chExt cx="477" cy="578"/>
          </a:xfrm>
        </p:grpSpPr>
        <p:sp>
          <p:nvSpPr>
            <p:cNvPr id="3128" name="Text Box 98"/>
            <p:cNvSpPr txBox="1">
              <a:spLocks noChangeArrowheads="1"/>
            </p:cNvSpPr>
            <p:nvPr/>
          </p:nvSpPr>
          <p:spPr bwMode="auto">
            <a:xfrm>
              <a:off x="1392" y="1574"/>
              <a:ext cx="288" cy="140"/>
            </a:xfrm>
            <a:prstGeom prst="rect">
              <a:avLst/>
            </a:prstGeom>
            <a:noFill/>
            <a:ln w="9525">
              <a:noFill/>
              <a:miter lim="800000"/>
              <a:headEnd/>
              <a:tailEnd/>
            </a:ln>
          </p:spPr>
          <p:txBody>
            <a:bodyPr>
              <a:spAutoFit/>
            </a:bodyPr>
            <a:lstStyle/>
            <a:p>
              <a:pPr>
                <a:spcBef>
                  <a:spcPct val="50000"/>
                </a:spcBef>
              </a:pPr>
              <a:r>
                <a:rPr lang="en-US" sz="1200" b="1" dirty="0" smtClean="0">
                  <a:latin typeface="Calibri" pitchFamily="34" charset="0"/>
                </a:rPr>
                <a:t>RELAY</a:t>
              </a:r>
              <a:endParaRPr lang="en-US" sz="1200" b="1" dirty="0">
                <a:latin typeface="Calibri" pitchFamily="34" charset="0"/>
              </a:endParaRPr>
            </a:p>
          </p:txBody>
        </p:sp>
        <p:sp>
          <p:nvSpPr>
            <p:cNvPr id="3129" name="Line 99"/>
            <p:cNvSpPr>
              <a:spLocks noChangeShapeType="1"/>
            </p:cNvSpPr>
            <p:nvPr/>
          </p:nvSpPr>
          <p:spPr bwMode="auto">
            <a:xfrm flipV="1">
              <a:off x="1392" y="1589"/>
              <a:ext cx="0" cy="192"/>
            </a:xfrm>
            <a:prstGeom prst="line">
              <a:avLst/>
            </a:prstGeom>
            <a:noFill/>
            <a:ln w="15875">
              <a:solidFill>
                <a:schemeClr val="tx1"/>
              </a:solidFill>
              <a:round/>
              <a:headEnd/>
              <a:tailEnd/>
            </a:ln>
          </p:spPr>
          <p:txBody>
            <a:bodyPr wrap="none" anchor="ctr"/>
            <a:lstStyle/>
            <a:p>
              <a:endParaRPr lang="en-US"/>
            </a:p>
          </p:txBody>
        </p:sp>
        <p:sp>
          <p:nvSpPr>
            <p:cNvPr id="3130" name="Text Box 100"/>
            <p:cNvSpPr txBox="1">
              <a:spLocks noChangeArrowheads="1"/>
            </p:cNvSpPr>
            <p:nvPr/>
          </p:nvSpPr>
          <p:spPr bwMode="auto">
            <a:xfrm>
              <a:off x="1203" y="1203"/>
              <a:ext cx="473" cy="233"/>
            </a:xfrm>
            <a:prstGeom prst="rect">
              <a:avLst/>
            </a:prstGeom>
            <a:noFill/>
            <a:ln w="9525">
              <a:noFill/>
              <a:miter lim="800000"/>
              <a:headEnd/>
              <a:tailEnd/>
            </a:ln>
          </p:spPr>
          <p:txBody>
            <a:bodyPr>
              <a:spAutoFit/>
            </a:bodyPr>
            <a:lstStyle/>
            <a:p>
              <a:pPr>
                <a:spcBef>
                  <a:spcPct val="50000"/>
                </a:spcBef>
              </a:pPr>
              <a:r>
                <a:rPr lang="en-US" sz="1200" b="1">
                  <a:latin typeface="Calibri" pitchFamily="34" charset="0"/>
                </a:rPr>
                <a:t>Feeder Breaker</a:t>
              </a:r>
            </a:p>
          </p:txBody>
        </p:sp>
        <p:grpSp>
          <p:nvGrpSpPr>
            <p:cNvPr id="8" name="Group 101"/>
            <p:cNvGrpSpPr>
              <a:grpSpLocks/>
            </p:cNvGrpSpPr>
            <p:nvPr/>
          </p:nvGrpSpPr>
          <p:grpSpPr bwMode="auto">
            <a:xfrm>
              <a:off x="1296" y="1433"/>
              <a:ext cx="192" cy="158"/>
              <a:chOff x="2880" y="2242"/>
              <a:chExt cx="192" cy="158"/>
            </a:xfrm>
          </p:grpSpPr>
          <p:sp>
            <p:nvSpPr>
              <p:cNvPr id="3133" name="Line 102"/>
              <p:cNvSpPr>
                <a:spLocks noChangeShapeType="1"/>
              </p:cNvSpPr>
              <p:nvPr/>
            </p:nvSpPr>
            <p:spPr bwMode="auto">
              <a:xfrm>
                <a:off x="2880" y="2347"/>
                <a:ext cx="72" cy="0"/>
              </a:xfrm>
              <a:prstGeom prst="line">
                <a:avLst/>
              </a:prstGeom>
              <a:noFill/>
              <a:ln w="15875">
                <a:solidFill>
                  <a:srgbClr val="000000"/>
                </a:solidFill>
                <a:round/>
                <a:headEnd/>
                <a:tailEnd/>
              </a:ln>
            </p:spPr>
            <p:txBody>
              <a:bodyPr/>
              <a:lstStyle/>
              <a:p>
                <a:endParaRPr lang="en-US"/>
              </a:p>
            </p:txBody>
          </p:sp>
          <p:sp>
            <p:nvSpPr>
              <p:cNvPr id="3134" name="Line 103"/>
              <p:cNvSpPr>
                <a:spLocks noChangeShapeType="1"/>
              </p:cNvSpPr>
              <p:nvPr/>
            </p:nvSpPr>
            <p:spPr bwMode="auto">
              <a:xfrm flipV="1">
                <a:off x="2952" y="2268"/>
                <a:ext cx="48" cy="79"/>
              </a:xfrm>
              <a:prstGeom prst="line">
                <a:avLst/>
              </a:prstGeom>
              <a:noFill/>
              <a:ln w="15875">
                <a:solidFill>
                  <a:srgbClr val="000000"/>
                </a:solidFill>
                <a:round/>
                <a:headEnd type="none" w="sm" len="sm"/>
                <a:tailEnd/>
              </a:ln>
            </p:spPr>
            <p:txBody>
              <a:bodyPr/>
              <a:lstStyle/>
              <a:p>
                <a:endParaRPr lang="en-US"/>
              </a:p>
            </p:txBody>
          </p:sp>
          <p:sp>
            <p:nvSpPr>
              <p:cNvPr id="3135" name="Line 104"/>
              <p:cNvSpPr>
                <a:spLocks noChangeShapeType="1"/>
              </p:cNvSpPr>
              <p:nvPr/>
            </p:nvSpPr>
            <p:spPr bwMode="auto">
              <a:xfrm>
                <a:off x="3024" y="2347"/>
                <a:ext cx="48" cy="0"/>
              </a:xfrm>
              <a:prstGeom prst="line">
                <a:avLst/>
              </a:prstGeom>
              <a:noFill/>
              <a:ln w="15875">
                <a:solidFill>
                  <a:srgbClr val="000000"/>
                </a:solidFill>
                <a:round/>
                <a:headEnd type="none" w="sm" len="sm"/>
                <a:tailEnd/>
              </a:ln>
            </p:spPr>
            <p:txBody>
              <a:bodyPr/>
              <a:lstStyle/>
              <a:p>
                <a:endParaRPr lang="en-US"/>
              </a:p>
            </p:txBody>
          </p:sp>
          <p:sp>
            <p:nvSpPr>
              <p:cNvPr id="3136" name="Rectangle 105"/>
              <p:cNvSpPr>
                <a:spLocks noChangeArrowheads="1"/>
              </p:cNvSpPr>
              <p:nvPr/>
            </p:nvSpPr>
            <p:spPr bwMode="auto">
              <a:xfrm>
                <a:off x="2880" y="2242"/>
                <a:ext cx="192" cy="158"/>
              </a:xfrm>
              <a:prstGeom prst="rect">
                <a:avLst/>
              </a:prstGeom>
              <a:noFill/>
              <a:ln w="19050">
                <a:solidFill>
                  <a:srgbClr val="000000"/>
                </a:solidFill>
                <a:miter lim="800000"/>
                <a:headEnd/>
                <a:tailEnd/>
              </a:ln>
            </p:spPr>
            <p:txBody>
              <a:bodyPr wrap="none" anchor="ctr"/>
              <a:lstStyle/>
              <a:p>
                <a:endParaRPr lang="en-US" sz="1200" b="1">
                  <a:latin typeface="Calibri" pitchFamily="34" charset="0"/>
                </a:endParaRPr>
              </a:p>
            </p:txBody>
          </p:sp>
          <p:sp>
            <p:nvSpPr>
              <p:cNvPr id="3137" name="Arc 106"/>
              <p:cNvSpPr>
                <a:spLocks/>
              </p:cNvSpPr>
              <p:nvPr/>
            </p:nvSpPr>
            <p:spPr bwMode="auto">
              <a:xfrm>
                <a:off x="2944" y="2281"/>
                <a:ext cx="64"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arrow" w="med" len="sm"/>
              </a:ln>
            </p:spPr>
            <p:txBody>
              <a:bodyPr wrap="none" anchor="ctr"/>
              <a:lstStyle/>
              <a:p>
                <a:endParaRPr lang="en-US"/>
              </a:p>
            </p:txBody>
          </p:sp>
        </p:grpSp>
        <p:sp>
          <p:nvSpPr>
            <p:cNvPr id="3132" name="modem"/>
            <p:cNvSpPr>
              <a:spLocks noEditPoints="1" noChangeArrowheads="1"/>
            </p:cNvSpPr>
            <p:nvPr/>
          </p:nvSpPr>
          <p:spPr bwMode="auto">
            <a:xfrm>
              <a:off x="1296" y="1680"/>
              <a:ext cx="192"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0 h 21600"/>
                <a:gd name="T32" fmla="*/ 21150 w 21600"/>
                <a:gd name="T33" fmla="*/ 29925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2A568F"/>
            </a:solidFill>
            <a:ln w="9525">
              <a:solidFill>
                <a:srgbClr val="000000"/>
              </a:solidFill>
              <a:miter lim="800000"/>
              <a:headEnd/>
              <a:tailEnd/>
            </a:ln>
          </p:spPr>
          <p:txBody>
            <a:bodyPr/>
            <a:lstStyle/>
            <a:p>
              <a:endParaRPr lang="en-US"/>
            </a:p>
          </p:txBody>
        </p:sp>
      </p:grpSp>
      <p:sp>
        <p:nvSpPr>
          <p:cNvPr id="3112" name="modem"/>
          <p:cNvSpPr>
            <a:spLocks noEditPoints="1" noChangeArrowheads="1"/>
          </p:cNvSpPr>
          <p:nvPr/>
        </p:nvSpPr>
        <p:spPr bwMode="auto">
          <a:xfrm>
            <a:off x="1811338" y="3124200"/>
            <a:ext cx="639762" cy="182563"/>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75 w 21600"/>
              <a:gd name="T31" fmla="*/ 22482 h 21600"/>
              <a:gd name="T32" fmla="*/ 21225 w 21600"/>
              <a:gd name="T33" fmla="*/ 29976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00B050"/>
          </a:solidFill>
          <a:ln w="9525">
            <a:solidFill>
              <a:srgbClr val="000000"/>
            </a:solidFill>
            <a:miter lim="800000"/>
            <a:headEnd/>
            <a:tailEnd/>
          </a:ln>
        </p:spPr>
        <p:txBody>
          <a:bodyPr/>
          <a:lstStyle/>
          <a:p>
            <a:endParaRPr lang="en-US"/>
          </a:p>
        </p:txBody>
      </p:sp>
      <p:sp>
        <p:nvSpPr>
          <p:cNvPr id="3113" name="TextBox 132"/>
          <p:cNvSpPr txBox="1">
            <a:spLocks noChangeArrowheads="1"/>
          </p:cNvSpPr>
          <p:nvPr/>
        </p:nvSpPr>
        <p:spPr bwMode="auto">
          <a:xfrm>
            <a:off x="973138" y="3702050"/>
            <a:ext cx="1371600" cy="368300"/>
          </a:xfrm>
          <a:prstGeom prst="rect">
            <a:avLst/>
          </a:prstGeom>
          <a:noFill/>
          <a:ln w="9525">
            <a:noFill/>
            <a:miter lim="800000"/>
            <a:headEnd/>
            <a:tailEnd/>
          </a:ln>
        </p:spPr>
        <p:txBody>
          <a:bodyPr>
            <a:spAutoFit/>
          </a:bodyPr>
          <a:lstStyle/>
          <a:p>
            <a:r>
              <a:rPr lang="en-US" sz="1800" b="1">
                <a:latin typeface="Calibri" pitchFamily="34" charset="0"/>
              </a:rPr>
              <a:t>Switches</a:t>
            </a:r>
          </a:p>
        </p:txBody>
      </p:sp>
      <p:sp>
        <p:nvSpPr>
          <p:cNvPr id="3114" name="TextBox 97"/>
          <p:cNvSpPr txBox="1">
            <a:spLocks noChangeArrowheads="1"/>
          </p:cNvSpPr>
          <p:nvPr/>
        </p:nvSpPr>
        <p:spPr bwMode="auto">
          <a:xfrm>
            <a:off x="4279900" y="3090863"/>
            <a:ext cx="1354282" cy="369332"/>
          </a:xfrm>
          <a:prstGeom prst="rect">
            <a:avLst/>
          </a:prstGeom>
          <a:noFill/>
          <a:ln w="9525">
            <a:noFill/>
            <a:miter lim="800000"/>
            <a:headEnd/>
            <a:tailEnd/>
          </a:ln>
        </p:spPr>
        <p:txBody>
          <a:bodyPr wrap="none">
            <a:spAutoFit/>
          </a:bodyPr>
          <a:lstStyle/>
          <a:p>
            <a:r>
              <a:rPr lang="en-US" sz="1800" b="1" dirty="0" smtClean="0">
                <a:latin typeface="Calibri" pitchFamily="34" charset="0"/>
              </a:rPr>
              <a:t>SCADA/</a:t>
            </a:r>
            <a:r>
              <a:rPr lang="en-US" b="1" dirty="0" smtClean="0">
                <a:latin typeface="Calibri" pitchFamily="34" charset="0"/>
              </a:rPr>
              <a:t>S</a:t>
            </a:r>
            <a:r>
              <a:rPr lang="en-US" sz="1800" b="1" dirty="0" smtClean="0">
                <a:latin typeface="Calibri" pitchFamily="34" charset="0"/>
              </a:rPr>
              <a:t>MS</a:t>
            </a:r>
            <a:endParaRPr lang="en-US" sz="1800" b="1" dirty="0">
              <a:latin typeface="Calibri" pitchFamily="34" charset="0"/>
            </a:endParaRPr>
          </a:p>
        </p:txBody>
      </p:sp>
      <p:sp>
        <p:nvSpPr>
          <p:cNvPr id="3115" name="TextBox 98"/>
          <p:cNvSpPr txBox="1">
            <a:spLocks noChangeArrowheads="1"/>
          </p:cNvSpPr>
          <p:nvPr/>
        </p:nvSpPr>
        <p:spPr bwMode="auto">
          <a:xfrm>
            <a:off x="3106738" y="4953000"/>
            <a:ext cx="2349500" cy="369888"/>
          </a:xfrm>
          <a:prstGeom prst="rect">
            <a:avLst/>
          </a:prstGeom>
          <a:noFill/>
          <a:ln w="9525">
            <a:noFill/>
            <a:miter lim="800000"/>
            <a:headEnd/>
            <a:tailEnd/>
          </a:ln>
        </p:spPr>
        <p:txBody>
          <a:bodyPr wrap="none">
            <a:spAutoFit/>
          </a:bodyPr>
          <a:lstStyle/>
          <a:p>
            <a:r>
              <a:rPr lang="en-US" sz="1800" b="1" i="1">
                <a:latin typeface="Calibri" pitchFamily="34" charset="0"/>
              </a:rPr>
              <a:t>Fiber, Wireless, Leased</a:t>
            </a:r>
          </a:p>
        </p:txBody>
      </p:sp>
      <p:sp>
        <p:nvSpPr>
          <p:cNvPr id="3116" name="Line 78"/>
          <p:cNvSpPr>
            <a:spLocks noChangeShapeType="1"/>
          </p:cNvSpPr>
          <p:nvPr/>
        </p:nvSpPr>
        <p:spPr bwMode="auto">
          <a:xfrm flipH="1">
            <a:off x="1400175" y="1974850"/>
            <a:ext cx="822325" cy="0"/>
          </a:xfrm>
          <a:prstGeom prst="line">
            <a:avLst/>
          </a:prstGeom>
          <a:noFill/>
          <a:ln w="28575">
            <a:solidFill>
              <a:schemeClr val="tx1"/>
            </a:solidFill>
            <a:round/>
            <a:headEnd/>
            <a:tailEnd/>
          </a:ln>
        </p:spPr>
        <p:txBody>
          <a:bodyPr wrap="none" anchor="ctr"/>
          <a:lstStyle/>
          <a:p>
            <a:endParaRPr lang="en-US"/>
          </a:p>
        </p:txBody>
      </p:sp>
      <p:sp>
        <p:nvSpPr>
          <p:cNvPr id="3117" name="modem"/>
          <p:cNvSpPr>
            <a:spLocks noEditPoints="1" noChangeArrowheads="1"/>
          </p:cNvSpPr>
          <p:nvPr/>
        </p:nvSpPr>
        <p:spPr bwMode="auto">
          <a:xfrm>
            <a:off x="2116138" y="3810000"/>
            <a:ext cx="503237" cy="1365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75 w 21600"/>
              <a:gd name="T31" fmla="*/ 22482 h 21600"/>
              <a:gd name="T32" fmla="*/ 21225 w 21600"/>
              <a:gd name="T33" fmla="*/ 29976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00B050"/>
          </a:solidFill>
          <a:ln w="9525">
            <a:solidFill>
              <a:srgbClr val="000000"/>
            </a:solidFill>
            <a:miter lim="800000"/>
            <a:headEnd/>
            <a:tailEnd/>
          </a:ln>
        </p:spPr>
        <p:txBody>
          <a:bodyPr/>
          <a:lstStyle/>
          <a:p>
            <a:endParaRPr lang="en-US"/>
          </a:p>
        </p:txBody>
      </p:sp>
      <p:grpSp>
        <p:nvGrpSpPr>
          <p:cNvPr id="9" name="Group 105"/>
          <p:cNvGrpSpPr>
            <a:grpSpLocks/>
          </p:cNvGrpSpPr>
          <p:nvPr/>
        </p:nvGrpSpPr>
        <p:grpSpPr bwMode="auto">
          <a:xfrm>
            <a:off x="2951163" y="1968500"/>
            <a:ext cx="304800" cy="511175"/>
            <a:chOff x="3383280" y="2232025"/>
            <a:chExt cx="304800" cy="511175"/>
          </a:xfrm>
        </p:grpSpPr>
        <p:graphicFrame>
          <p:nvGraphicFramePr>
            <p:cNvPr id="3074" name="Object 136"/>
            <p:cNvGraphicFramePr>
              <a:graphicFrameLocks noChangeAspect="1"/>
            </p:cNvGraphicFramePr>
            <p:nvPr/>
          </p:nvGraphicFramePr>
          <p:xfrm>
            <a:off x="3416300" y="2232025"/>
            <a:ext cx="241300" cy="434975"/>
          </p:xfrm>
          <a:graphic>
            <a:graphicData uri="http://schemas.openxmlformats.org/presentationml/2006/ole">
              <p:oleObj spid="_x0000_s54274" name="Visio" r:id="rId5" imgW="264262" imgH="457810" progId="">
                <p:embed/>
              </p:oleObj>
            </a:graphicData>
          </a:graphic>
        </p:graphicFrame>
        <p:sp>
          <p:nvSpPr>
            <p:cNvPr id="3127" name="modem"/>
            <p:cNvSpPr>
              <a:spLocks noEditPoints="1" noChangeArrowheads="1"/>
            </p:cNvSpPr>
            <p:nvPr/>
          </p:nvSpPr>
          <p:spPr bwMode="auto">
            <a:xfrm>
              <a:off x="3383280" y="2590800"/>
              <a:ext cx="304800" cy="1524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0 h 21600"/>
                <a:gd name="T32" fmla="*/ 21150 w 21600"/>
                <a:gd name="T33" fmla="*/ 29925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2A568F"/>
            </a:solidFill>
            <a:ln w="9525">
              <a:solidFill>
                <a:srgbClr val="000000"/>
              </a:solidFill>
              <a:miter lim="800000"/>
              <a:headEnd/>
              <a:tailEnd/>
            </a:ln>
          </p:spPr>
          <p:txBody>
            <a:bodyPr/>
            <a:lstStyle/>
            <a:p>
              <a:endParaRPr lang="en-US"/>
            </a:p>
          </p:txBody>
        </p:sp>
      </p:grpSp>
      <p:sp>
        <p:nvSpPr>
          <p:cNvPr id="3119" name="Text Box 113"/>
          <p:cNvSpPr txBox="1">
            <a:spLocks noChangeArrowheads="1"/>
          </p:cNvSpPr>
          <p:nvPr/>
        </p:nvSpPr>
        <p:spPr bwMode="auto">
          <a:xfrm>
            <a:off x="3030538" y="2133600"/>
            <a:ext cx="611187" cy="276225"/>
          </a:xfrm>
          <a:prstGeom prst="rect">
            <a:avLst/>
          </a:prstGeom>
          <a:noFill/>
          <a:ln w="9525">
            <a:noFill/>
            <a:miter lim="800000"/>
            <a:headEnd/>
            <a:tailEnd/>
          </a:ln>
        </p:spPr>
        <p:txBody>
          <a:bodyPr>
            <a:spAutoFit/>
          </a:bodyPr>
          <a:lstStyle/>
          <a:p>
            <a:pPr>
              <a:spcBef>
                <a:spcPct val="50000"/>
              </a:spcBef>
            </a:pPr>
            <a:r>
              <a:rPr lang="en-US" sz="1200" b="1">
                <a:latin typeface="Calibri" pitchFamily="34" charset="0"/>
              </a:rPr>
              <a:t>CBC</a:t>
            </a:r>
          </a:p>
        </p:txBody>
      </p:sp>
      <p:cxnSp>
        <p:nvCxnSpPr>
          <p:cNvPr id="3120" name="Elbow Connector 112"/>
          <p:cNvCxnSpPr>
            <a:cxnSpLocks noChangeShapeType="1"/>
          </p:cNvCxnSpPr>
          <p:nvPr/>
        </p:nvCxnSpPr>
        <p:spPr bwMode="auto">
          <a:xfrm>
            <a:off x="2344738" y="3962400"/>
            <a:ext cx="639762" cy="457200"/>
          </a:xfrm>
          <a:prstGeom prst="bentConnector3">
            <a:avLst>
              <a:gd name="adj1" fmla="val -1162"/>
            </a:avLst>
          </a:prstGeom>
          <a:noFill/>
          <a:ln w="19050">
            <a:solidFill>
              <a:schemeClr val="tx1"/>
            </a:solidFill>
            <a:round/>
            <a:headEnd/>
            <a:tailEnd/>
          </a:ln>
        </p:spPr>
      </p:cxnSp>
      <p:cxnSp>
        <p:nvCxnSpPr>
          <p:cNvPr id="3121" name="Elbow Connector 118"/>
          <p:cNvCxnSpPr>
            <a:cxnSpLocks noChangeShapeType="1"/>
          </p:cNvCxnSpPr>
          <p:nvPr/>
        </p:nvCxnSpPr>
        <p:spPr bwMode="auto">
          <a:xfrm rot="10800000" flipV="1">
            <a:off x="3060700" y="3886200"/>
            <a:ext cx="579438" cy="533400"/>
          </a:xfrm>
          <a:prstGeom prst="bentConnector3">
            <a:avLst>
              <a:gd name="adj1" fmla="val -3245"/>
            </a:avLst>
          </a:prstGeom>
          <a:noFill/>
          <a:ln w="19050">
            <a:solidFill>
              <a:schemeClr val="tx1"/>
            </a:solidFill>
            <a:round/>
            <a:headEnd/>
            <a:tailEnd/>
          </a:ln>
        </p:spPr>
      </p:cxnSp>
      <p:sp>
        <p:nvSpPr>
          <p:cNvPr id="3122" name="modem"/>
          <p:cNvSpPr>
            <a:spLocks noEditPoints="1" noChangeArrowheads="1"/>
          </p:cNvSpPr>
          <p:nvPr/>
        </p:nvSpPr>
        <p:spPr bwMode="auto">
          <a:xfrm>
            <a:off x="2725738" y="4332288"/>
            <a:ext cx="523875" cy="1936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75 w 21600"/>
              <a:gd name="T31" fmla="*/ 22482 h 21600"/>
              <a:gd name="T32" fmla="*/ 21225 w 21600"/>
              <a:gd name="T33" fmla="*/ 29976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2A568F"/>
          </a:solidFill>
          <a:ln w="9525">
            <a:solidFill>
              <a:srgbClr val="000000"/>
            </a:solidFill>
            <a:miter lim="800000"/>
            <a:headEnd/>
            <a:tailEnd/>
          </a:ln>
        </p:spPr>
        <p:txBody>
          <a:bodyPr/>
          <a:lstStyle/>
          <a:p>
            <a:endParaRPr lang="en-US"/>
          </a:p>
        </p:txBody>
      </p:sp>
      <p:sp>
        <p:nvSpPr>
          <p:cNvPr id="3123" name="modem"/>
          <p:cNvSpPr>
            <a:spLocks noEditPoints="1" noChangeArrowheads="1"/>
          </p:cNvSpPr>
          <p:nvPr/>
        </p:nvSpPr>
        <p:spPr bwMode="auto">
          <a:xfrm>
            <a:off x="3390900" y="3810000"/>
            <a:ext cx="503238" cy="13652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75 w 21600"/>
              <a:gd name="T31" fmla="*/ 22482 h 21600"/>
              <a:gd name="T32" fmla="*/ 21225 w 21600"/>
              <a:gd name="T33" fmla="*/ 29976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2A568F"/>
          </a:solidFill>
          <a:ln w="9525">
            <a:solidFill>
              <a:srgbClr val="000000"/>
            </a:solidFill>
            <a:miter lim="800000"/>
            <a:headEnd/>
            <a:tailEnd/>
          </a:ln>
        </p:spPr>
        <p:txBody>
          <a:bodyPr/>
          <a:lstStyle/>
          <a:p>
            <a:endParaRPr lang="en-US"/>
          </a:p>
        </p:txBody>
      </p:sp>
      <p:sp>
        <p:nvSpPr>
          <p:cNvPr id="3124" name="TextBox 132"/>
          <p:cNvSpPr txBox="1">
            <a:spLocks noChangeArrowheads="1"/>
          </p:cNvSpPr>
          <p:nvPr/>
        </p:nvSpPr>
        <p:spPr bwMode="auto">
          <a:xfrm>
            <a:off x="4006850" y="3702050"/>
            <a:ext cx="1371600" cy="368300"/>
          </a:xfrm>
          <a:prstGeom prst="rect">
            <a:avLst/>
          </a:prstGeom>
          <a:noFill/>
          <a:ln w="9525">
            <a:noFill/>
            <a:miter lim="800000"/>
            <a:headEnd/>
            <a:tailEnd/>
          </a:ln>
        </p:spPr>
        <p:txBody>
          <a:bodyPr>
            <a:spAutoFit/>
          </a:bodyPr>
          <a:lstStyle/>
          <a:p>
            <a:r>
              <a:rPr lang="en-US" sz="1800" b="1">
                <a:latin typeface="Calibri" pitchFamily="34" charset="0"/>
              </a:rPr>
              <a:t>Switches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3"/>
          <p:cNvSpPr txBox="1">
            <a:spLocks noChangeArrowheads="1"/>
          </p:cNvSpPr>
          <p:nvPr/>
        </p:nvSpPr>
        <p:spPr bwMode="auto">
          <a:xfrm>
            <a:off x="554038" y="1131888"/>
            <a:ext cx="8340725" cy="4953000"/>
          </a:xfrm>
          <a:prstGeom prst="rect">
            <a:avLst/>
          </a:prstGeom>
          <a:noFill/>
          <a:ln w="9525">
            <a:noFill/>
            <a:miter lim="800000"/>
            <a:headEnd/>
            <a:tailEnd/>
          </a:ln>
        </p:spPr>
        <p:txBody>
          <a:bodyPr lIns="92075" tIns="46038" rIns="92075" bIns="46038"/>
          <a:lstStyle/>
          <a:p>
            <a:pPr marL="228600" indent="-228600" defTabSz="914400">
              <a:spcBef>
                <a:spcPct val="50000"/>
              </a:spcBef>
              <a:buFont typeface="Wingdings" pitchFamily="2" charset="2"/>
              <a:buChar char="q"/>
              <a:tabLst>
                <a:tab pos="685800" algn="l"/>
              </a:tabLst>
            </a:pPr>
            <a:endParaRPr lang="en-CA" sz="2000">
              <a:latin typeface="Calibri" pitchFamily="34" charset="0"/>
            </a:endParaRPr>
          </a:p>
        </p:txBody>
      </p:sp>
      <p:sp>
        <p:nvSpPr>
          <p:cNvPr id="2065" name="Title 1"/>
          <p:cNvSpPr>
            <a:spLocks noGrp="1"/>
          </p:cNvSpPr>
          <p:nvPr>
            <p:ph type="title"/>
          </p:nvPr>
        </p:nvSpPr>
        <p:spPr>
          <a:xfrm>
            <a:off x="0" y="0"/>
            <a:ext cx="8229600" cy="1143000"/>
          </a:xfrm>
        </p:spPr>
        <p:txBody>
          <a:bodyPr>
            <a:normAutofit fontScale="90000"/>
          </a:bodyPr>
          <a:lstStyle/>
          <a:p>
            <a:r>
              <a:rPr lang="en-US" sz="3500" b="1" dirty="0" smtClean="0">
                <a:ea typeface="ＭＳ Ｐゴシック" pitchFamily="-108" charset="-128"/>
              </a:rPr>
              <a:t>Distribution Automation Network Technologies Overview</a:t>
            </a:r>
          </a:p>
        </p:txBody>
      </p:sp>
      <p:sp>
        <p:nvSpPr>
          <p:cNvPr id="2066" name="Line 52"/>
          <p:cNvSpPr>
            <a:spLocks noChangeShapeType="1"/>
          </p:cNvSpPr>
          <p:nvPr/>
        </p:nvSpPr>
        <p:spPr bwMode="auto">
          <a:xfrm flipH="1" flipV="1">
            <a:off x="2713038" y="2274888"/>
            <a:ext cx="0" cy="274637"/>
          </a:xfrm>
          <a:prstGeom prst="line">
            <a:avLst/>
          </a:prstGeom>
          <a:noFill/>
          <a:ln w="19050">
            <a:solidFill>
              <a:schemeClr val="tx1"/>
            </a:solidFill>
            <a:round/>
            <a:headEnd/>
            <a:tailEnd/>
          </a:ln>
        </p:spPr>
        <p:txBody>
          <a:bodyPr wrap="none" anchor="ctr"/>
          <a:lstStyle/>
          <a:p>
            <a:endParaRPr lang="en-US"/>
          </a:p>
        </p:txBody>
      </p:sp>
      <p:sp>
        <p:nvSpPr>
          <p:cNvPr id="2067" name="Line 52"/>
          <p:cNvSpPr>
            <a:spLocks noChangeShapeType="1"/>
          </p:cNvSpPr>
          <p:nvPr/>
        </p:nvSpPr>
        <p:spPr bwMode="auto">
          <a:xfrm flipH="1">
            <a:off x="2112963" y="2579688"/>
            <a:ext cx="457200" cy="152400"/>
          </a:xfrm>
          <a:prstGeom prst="line">
            <a:avLst/>
          </a:prstGeom>
          <a:noFill/>
          <a:ln w="19050">
            <a:solidFill>
              <a:schemeClr val="tx1"/>
            </a:solidFill>
            <a:round/>
            <a:headEnd/>
            <a:tailEnd/>
          </a:ln>
        </p:spPr>
        <p:txBody>
          <a:bodyPr wrap="none" anchor="ctr"/>
          <a:lstStyle/>
          <a:p>
            <a:endParaRPr lang="en-US"/>
          </a:p>
        </p:txBody>
      </p:sp>
      <p:grpSp>
        <p:nvGrpSpPr>
          <p:cNvPr id="2" name="Group 202"/>
          <p:cNvGrpSpPr>
            <a:grpSpLocks/>
          </p:cNvGrpSpPr>
          <p:nvPr/>
        </p:nvGrpSpPr>
        <p:grpSpPr bwMode="auto">
          <a:xfrm>
            <a:off x="569913" y="1725613"/>
            <a:ext cx="7410450" cy="3521075"/>
            <a:chOff x="372" y="1190"/>
            <a:chExt cx="4668" cy="2218"/>
          </a:xfrm>
        </p:grpSpPr>
        <p:sp>
          <p:nvSpPr>
            <p:cNvPr id="2185" name="Line 201"/>
            <p:cNvSpPr>
              <a:spLocks noChangeShapeType="1"/>
            </p:cNvSpPr>
            <p:nvPr/>
          </p:nvSpPr>
          <p:spPr bwMode="auto">
            <a:xfrm flipH="1">
              <a:off x="3060" y="2832"/>
              <a:ext cx="12" cy="576"/>
            </a:xfrm>
            <a:prstGeom prst="line">
              <a:avLst/>
            </a:prstGeom>
            <a:noFill/>
            <a:ln w="19050">
              <a:solidFill>
                <a:schemeClr val="tx1"/>
              </a:solidFill>
              <a:round/>
              <a:headEnd/>
              <a:tailEnd/>
            </a:ln>
          </p:spPr>
          <p:txBody>
            <a:bodyPr wrap="none" anchor="ctr"/>
            <a:lstStyle/>
            <a:p>
              <a:endParaRPr lang="en-US"/>
            </a:p>
          </p:txBody>
        </p:sp>
        <p:sp>
          <p:nvSpPr>
            <p:cNvPr id="2186" name="Line 200"/>
            <p:cNvSpPr>
              <a:spLocks noChangeShapeType="1"/>
            </p:cNvSpPr>
            <p:nvPr/>
          </p:nvSpPr>
          <p:spPr bwMode="auto">
            <a:xfrm flipH="1">
              <a:off x="2484" y="2832"/>
              <a:ext cx="12" cy="576"/>
            </a:xfrm>
            <a:prstGeom prst="line">
              <a:avLst/>
            </a:prstGeom>
            <a:noFill/>
            <a:ln w="19050">
              <a:solidFill>
                <a:schemeClr val="tx1"/>
              </a:solidFill>
              <a:round/>
              <a:headEnd/>
              <a:tailEnd/>
            </a:ln>
          </p:spPr>
          <p:txBody>
            <a:bodyPr wrap="none" anchor="ctr"/>
            <a:lstStyle/>
            <a:p>
              <a:endParaRPr lang="en-US"/>
            </a:p>
          </p:txBody>
        </p:sp>
        <p:grpSp>
          <p:nvGrpSpPr>
            <p:cNvPr id="3" name="Group 190"/>
            <p:cNvGrpSpPr>
              <a:grpSpLocks/>
            </p:cNvGrpSpPr>
            <p:nvPr/>
          </p:nvGrpSpPr>
          <p:grpSpPr bwMode="auto">
            <a:xfrm>
              <a:off x="372" y="1190"/>
              <a:ext cx="4668" cy="1817"/>
              <a:chOff x="372" y="1190"/>
              <a:chExt cx="4668" cy="1817"/>
            </a:xfrm>
          </p:grpSpPr>
          <p:grpSp>
            <p:nvGrpSpPr>
              <p:cNvPr id="4" name="Group 19"/>
              <p:cNvGrpSpPr>
                <a:grpSpLocks/>
              </p:cNvGrpSpPr>
              <p:nvPr/>
            </p:nvGrpSpPr>
            <p:grpSpPr bwMode="auto">
              <a:xfrm>
                <a:off x="2724" y="2016"/>
                <a:ext cx="107" cy="624"/>
                <a:chOff x="2976" y="2208"/>
                <a:chExt cx="107" cy="624"/>
              </a:xfrm>
            </p:grpSpPr>
            <p:sp>
              <p:nvSpPr>
                <p:cNvPr id="2211" name="Freeform 7"/>
                <p:cNvSpPr>
                  <a:spLocks noEditPoints="1"/>
                </p:cNvSpPr>
                <p:nvPr/>
              </p:nvSpPr>
              <p:spPr bwMode="auto">
                <a:xfrm>
                  <a:off x="2976" y="2208"/>
                  <a:ext cx="107" cy="397"/>
                </a:xfrm>
                <a:custGeom>
                  <a:avLst/>
                  <a:gdLst>
                    <a:gd name="T0" fmla="*/ 0 w 207"/>
                    <a:gd name="T1" fmla="*/ 1 h 623"/>
                    <a:gd name="T2" fmla="*/ 1 w 207"/>
                    <a:gd name="T3" fmla="*/ 1 h 623"/>
                    <a:gd name="T4" fmla="*/ 1 w 207"/>
                    <a:gd name="T5" fmla="*/ 1 h 623"/>
                    <a:gd name="T6" fmla="*/ 1 w 207"/>
                    <a:gd name="T7" fmla="*/ 0 h 623"/>
                    <a:gd name="T8" fmla="*/ 1 w 207"/>
                    <a:gd name="T9" fmla="*/ 1 h 623"/>
                    <a:gd name="T10" fmla="*/ 0 w 207"/>
                    <a:gd name="T11" fmla="*/ 1 h 623"/>
                    <a:gd name="T12" fmla="*/ 1 w 207"/>
                    <a:gd name="T13" fmla="*/ 0 h 623"/>
                    <a:gd name="T14" fmla="*/ 1 w 207"/>
                    <a:gd name="T15" fmla="*/ 1 h 623"/>
                    <a:gd name="T16" fmla="*/ 1 w 207"/>
                    <a:gd name="T17" fmla="*/ 1 h 623"/>
                    <a:gd name="T18" fmla="*/ 1 w 207"/>
                    <a:gd name="T19" fmla="*/ 1 h 623"/>
                    <a:gd name="T20" fmla="*/ 1 w 207"/>
                    <a:gd name="T21" fmla="*/ 1 h 623"/>
                    <a:gd name="T22" fmla="*/ 1 w 207"/>
                    <a:gd name="T23" fmla="*/ 1 h 623"/>
                    <a:gd name="T24" fmla="*/ 1 w 207"/>
                    <a:gd name="T25" fmla="*/ 1 h 623"/>
                    <a:gd name="T26" fmla="*/ 1 w 207"/>
                    <a:gd name="T27" fmla="*/ 1 h 623"/>
                    <a:gd name="T28" fmla="*/ 1 w 207"/>
                    <a:gd name="T29" fmla="*/ 1 h 623"/>
                    <a:gd name="T30" fmla="*/ 1 w 207"/>
                    <a:gd name="T31" fmla="*/ 1 h 623"/>
                    <a:gd name="T32" fmla="*/ 1 w 207"/>
                    <a:gd name="T33" fmla="*/ 1 h 623"/>
                    <a:gd name="T34" fmla="*/ 1 w 207"/>
                    <a:gd name="T35" fmla="*/ 1 h 623"/>
                    <a:gd name="T36" fmla="*/ 1 w 207"/>
                    <a:gd name="T37" fmla="*/ 1 h 623"/>
                    <a:gd name="T38" fmla="*/ 1 w 207"/>
                    <a:gd name="T39" fmla="*/ 1 h 623"/>
                    <a:gd name="T40" fmla="*/ 1 w 207"/>
                    <a:gd name="T41" fmla="*/ 1 h 623"/>
                    <a:gd name="T42" fmla="*/ 1 w 207"/>
                    <a:gd name="T43" fmla="*/ 1 h 623"/>
                    <a:gd name="T44" fmla="*/ 1 w 207"/>
                    <a:gd name="T45" fmla="*/ 1 h 623"/>
                    <a:gd name="T46" fmla="*/ 1 w 207"/>
                    <a:gd name="T47" fmla="*/ 1 h 623"/>
                    <a:gd name="T48" fmla="*/ 1 w 207"/>
                    <a:gd name="T49" fmla="*/ 1 h 623"/>
                    <a:gd name="T50" fmla="*/ 1 w 207"/>
                    <a:gd name="T51" fmla="*/ 1 h 623"/>
                    <a:gd name="T52" fmla="*/ 1 w 207"/>
                    <a:gd name="T53" fmla="*/ 1 h 623"/>
                    <a:gd name="T54" fmla="*/ 1 w 207"/>
                    <a:gd name="T55" fmla="*/ 1 h 623"/>
                    <a:gd name="T56" fmla="*/ 1 w 207"/>
                    <a:gd name="T57" fmla="*/ 1 h 623"/>
                    <a:gd name="T58" fmla="*/ 1 w 207"/>
                    <a:gd name="T59" fmla="*/ 1 h 623"/>
                    <a:gd name="T60" fmla="*/ 1 w 207"/>
                    <a:gd name="T61" fmla="*/ 1 h 623"/>
                    <a:gd name="T62" fmla="*/ 1 w 207"/>
                    <a:gd name="T63" fmla="*/ 1 h 623"/>
                    <a:gd name="T64" fmla="*/ 1 w 207"/>
                    <a:gd name="T65" fmla="*/ 1 h 623"/>
                    <a:gd name="T66" fmla="*/ 1 w 207"/>
                    <a:gd name="T67" fmla="*/ 1 h 623"/>
                    <a:gd name="T68" fmla="*/ 1 w 207"/>
                    <a:gd name="T69" fmla="*/ 1 h 623"/>
                    <a:gd name="T70" fmla="*/ 1 w 207"/>
                    <a:gd name="T71" fmla="*/ 1 h 623"/>
                    <a:gd name="T72" fmla="*/ 1 w 207"/>
                    <a:gd name="T73" fmla="*/ 1 h 623"/>
                    <a:gd name="T74" fmla="*/ 1 w 207"/>
                    <a:gd name="T75" fmla="*/ 1 h 623"/>
                    <a:gd name="T76" fmla="*/ 1 w 207"/>
                    <a:gd name="T77" fmla="*/ 1 h 623"/>
                    <a:gd name="T78" fmla="*/ 1 w 207"/>
                    <a:gd name="T79" fmla="*/ 1 h 623"/>
                    <a:gd name="T80" fmla="*/ 1 w 207"/>
                    <a:gd name="T81" fmla="*/ 1 h 623"/>
                    <a:gd name="T82" fmla="*/ 1 w 207"/>
                    <a:gd name="T83" fmla="*/ 1 h 623"/>
                    <a:gd name="T84" fmla="*/ 1 w 207"/>
                    <a:gd name="T85" fmla="*/ 1 h 6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623"/>
                    <a:gd name="T131" fmla="*/ 207 w 207"/>
                    <a:gd name="T132" fmla="*/ 623 h 6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623">
                      <a:moveTo>
                        <a:pt x="0" y="571"/>
                      </a:moveTo>
                      <a:lnTo>
                        <a:pt x="104" y="520"/>
                      </a:lnTo>
                      <a:lnTo>
                        <a:pt x="207" y="571"/>
                      </a:lnTo>
                      <a:moveTo>
                        <a:pt x="104" y="0"/>
                      </a:moveTo>
                      <a:lnTo>
                        <a:pt x="104" y="623"/>
                      </a:lnTo>
                      <a:lnTo>
                        <a:pt x="0" y="571"/>
                      </a:lnTo>
                      <a:lnTo>
                        <a:pt x="104" y="0"/>
                      </a:lnTo>
                      <a:lnTo>
                        <a:pt x="207" y="571"/>
                      </a:lnTo>
                      <a:lnTo>
                        <a:pt x="104" y="623"/>
                      </a:lnTo>
                      <a:moveTo>
                        <a:pt x="77" y="143"/>
                      </a:moveTo>
                      <a:lnTo>
                        <a:pt x="104" y="156"/>
                      </a:lnTo>
                      <a:lnTo>
                        <a:pt x="129" y="143"/>
                      </a:lnTo>
                      <a:moveTo>
                        <a:pt x="69" y="191"/>
                      </a:moveTo>
                      <a:lnTo>
                        <a:pt x="104" y="208"/>
                      </a:lnTo>
                      <a:lnTo>
                        <a:pt x="138" y="191"/>
                      </a:lnTo>
                      <a:moveTo>
                        <a:pt x="60" y="239"/>
                      </a:moveTo>
                      <a:lnTo>
                        <a:pt x="104" y="260"/>
                      </a:lnTo>
                      <a:lnTo>
                        <a:pt x="146" y="237"/>
                      </a:lnTo>
                      <a:moveTo>
                        <a:pt x="51" y="286"/>
                      </a:moveTo>
                      <a:lnTo>
                        <a:pt x="104" y="312"/>
                      </a:lnTo>
                      <a:lnTo>
                        <a:pt x="155" y="286"/>
                      </a:lnTo>
                      <a:moveTo>
                        <a:pt x="43" y="334"/>
                      </a:moveTo>
                      <a:lnTo>
                        <a:pt x="104" y="364"/>
                      </a:lnTo>
                      <a:lnTo>
                        <a:pt x="164" y="334"/>
                      </a:lnTo>
                      <a:moveTo>
                        <a:pt x="34" y="381"/>
                      </a:moveTo>
                      <a:lnTo>
                        <a:pt x="104" y="415"/>
                      </a:lnTo>
                      <a:lnTo>
                        <a:pt x="171" y="380"/>
                      </a:lnTo>
                      <a:moveTo>
                        <a:pt x="26" y="429"/>
                      </a:moveTo>
                      <a:lnTo>
                        <a:pt x="104" y="468"/>
                      </a:lnTo>
                      <a:lnTo>
                        <a:pt x="181" y="429"/>
                      </a:lnTo>
                      <a:moveTo>
                        <a:pt x="17" y="476"/>
                      </a:moveTo>
                      <a:lnTo>
                        <a:pt x="104" y="520"/>
                      </a:lnTo>
                      <a:lnTo>
                        <a:pt x="190" y="476"/>
                      </a:lnTo>
                      <a:moveTo>
                        <a:pt x="9" y="524"/>
                      </a:moveTo>
                      <a:lnTo>
                        <a:pt x="104" y="571"/>
                      </a:lnTo>
                      <a:lnTo>
                        <a:pt x="197" y="523"/>
                      </a:lnTo>
                      <a:moveTo>
                        <a:pt x="90" y="39"/>
                      </a:moveTo>
                      <a:lnTo>
                        <a:pt x="104" y="26"/>
                      </a:lnTo>
                      <a:lnTo>
                        <a:pt x="116" y="39"/>
                      </a:lnTo>
                      <a:lnTo>
                        <a:pt x="123" y="78"/>
                      </a:lnTo>
                      <a:lnTo>
                        <a:pt x="104" y="91"/>
                      </a:lnTo>
                      <a:lnTo>
                        <a:pt x="84" y="78"/>
                      </a:lnTo>
                      <a:lnTo>
                        <a:pt x="90" y="39"/>
                      </a:lnTo>
                    </a:path>
                  </a:pathLst>
                </a:custGeom>
                <a:noFill/>
                <a:ln w="12700" cap="rnd">
                  <a:solidFill>
                    <a:srgbClr val="000000"/>
                  </a:solidFill>
                  <a:round/>
                  <a:headEnd/>
                  <a:tailEnd/>
                </a:ln>
              </p:spPr>
              <p:txBody>
                <a:bodyPr/>
                <a:lstStyle/>
                <a:p>
                  <a:endParaRPr lang="en-US"/>
                </a:p>
              </p:txBody>
            </p:sp>
            <p:sp>
              <p:nvSpPr>
                <p:cNvPr id="2212" name="Line 8"/>
                <p:cNvSpPr>
                  <a:spLocks noChangeShapeType="1"/>
                </p:cNvSpPr>
                <p:nvPr/>
              </p:nvSpPr>
              <p:spPr bwMode="auto">
                <a:xfrm>
                  <a:off x="3024" y="2592"/>
                  <a:ext cx="0" cy="240"/>
                </a:xfrm>
                <a:prstGeom prst="line">
                  <a:avLst/>
                </a:prstGeom>
                <a:noFill/>
                <a:ln w="19050">
                  <a:solidFill>
                    <a:schemeClr val="tx1"/>
                  </a:solidFill>
                  <a:round/>
                  <a:headEnd/>
                  <a:tailEnd/>
                </a:ln>
              </p:spPr>
              <p:txBody>
                <a:bodyPr wrap="none" anchor="ctr"/>
                <a:lstStyle/>
                <a:p>
                  <a:endParaRPr lang="en-US"/>
                </a:p>
              </p:txBody>
            </p:sp>
          </p:grpSp>
          <p:grpSp>
            <p:nvGrpSpPr>
              <p:cNvPr id="5" name="Group 20"/>
              <p:cNvGrpSpPr>
                <a:grpSpLocks/>
              </p:cNvGrpSpPr>
              <p:nvPr/>
            </p:nvGrpSpPr>
            <p:grpSpPr bwMode="auto">
              <a:xfrm>
                <a:off x="4308" y="2016"/>
                <a:ext cx="107" cy="624"/>
                <a:chOff x="2976" y="2208"/>
                <a:chExt cx="107" cy="624"/>
              </a:xfrm>
            </p:grpSpPr>
            <p:sp>
              <p:nvSpPr>
                <p:cNvPr id="2209" name="Freeform 10"/>
                <p:cNvSpPr>
                  <a:spLocks noEditPoints="1"/>
                </p:cNvSpPr>
                <p:nvPr/>
              </p:nvSpPr>
              <p:spPr bwMode="auto">
                <a:xfrm>
                  <a:off x="2976" y="2208"/>
                  <a:ext cx="107" cy="397"/>
                </a:xfrm>
                <a:custGeom>
                  <a:avLst/>
                  <a:gdLst>
                    <a:gd name="T0" fmla="*/ 0 w 207"/>
                    <a:gd name="T1" fmla="*/ 1 h 623"/>
                    <a:gd name="T2" fmla="*/ 1 w 207"/>
                    <a:gd name="T3" fmla="*/ 1 h 623"/>
                    <a:gd name="T4" fmla="*/ 1 w 207"/>
                    <a:gd name="T5" fmla="*/ 1 h 623"/>
                    <a:gd name="T6" fmla="*/ 1 w 207"/>
                    <a:gd name="T7" fmla="*/ 0 h 623"/>
                    <a:gd name="T8" fmla="*/ 1 w 207"/>
                    <a:gd name="T9" fmla="*/ 1 h 623"/>
                    <a:gd name="T10" fmla="*/ 0 w 207"/>
                    <a:gd name="T11" fmla="*/ 1 h 623"/>
                    <a:gd name="T12" fmla="*/ 1 w 207"/>
                    <a:gd name="T13" fmla="*/ 0 h 623"/>
                    <a:gd name="T14" fmla="*/ 1 w 207"/>
                    <a:gd name="T15" fmla="*/ 1 h 623"/>
                    <a:gd name="T16" fmla="*/ 1 w 207"/>
                    <a:gd name="T17" fmla="*/ 1 h 623"/>
                    <a:gd name="T18" fmla="*/ 1 w 207"/>
                    <a:gd name="T19" fmla="*/ 1 h 623"/>
                    <a:gd name="T20" fmla="*/ 1 w 207"/>
                    <a:gd name="T21" fmla="*/ 1 h 623"/>
                    <a:gd name="T22" fmla="*/ 1 w 207"/>
                    <a:gd name="T23" fmla="*/ 1 h 623"/>
                    <a:gd name="T24" fmla="*/ 1 w 207"/>
                    <a:gd name="T25" fmla="*/ 1 h 623"/>
                    <a:gd name="T26" fmla="*/ 1 w 207"/>
                    <a:gd name="T27" fmla="*/ 1 h 623"/>
                    <a:gd name="T28" fmla="*/ 1 w 207"/>
                    <a:gd name="T29" fmla="*/ 1 h 623"/>
                    <a:gd name="T30" fmla="*/ 1 w 207"/>
                    <a:gd name="T31" fmla="*/ 1 h 623"/>
                    <a:gd name="T32" fmla="*/ 1 w 207"/>
                    <a:gd name="T33" fmla="*/ 1 h 623"/>
                    <a:gd name="T34" fmla="*/ 1 w 207"/>
                    <a:gd name="T35" fmla="*/ 1 h 623"/>
                    <a:gd name="T36" fmla="*/ 1 w 207"/>
                    <a:gd name="T37" fmla="*/ 1 h 623"/>
                    <a:gd name="T38" fmla="*/ 1 w 207"/>
                    <a:gd name="T39" fmla="*/ 1 h 623"/>
                    <a:gd name="T40" fmla="*/ 1 w 207"/>
                    <a:gd name="T41" fmla="*/ 1 h 623"/>
                    <a:gd name="T42" fmla="*/ 1 w 207"/>
                    <a:gd name="T43" fmla="*/ 1 h 623"/>
                    <a:gd name="T44" fmla="*/ 1 w 207"/>
                    <a:gd name="T45" fmla="*/ 1 h 623"/>
                    <a:gd name="T46" fmla="*/ 1 w 207"/>
                    <a:gd name="T47" fmla="*/ 1 h 623"/>
                    <a:gd name="T48" fmla="*/ 1 w 207"/>
                    <a:gd name="T49" fmla="*/ 1 h 623"/>
                    <a:gd name="T50" fmla="*/ 1 w 207"/>
                    <a:gd name="T51" fmla="*/ 1 h 623"/>
                    <a:gd name="T52" fmla="*/ 1 w 207"/>
                    <a:gd name="T53" fmla="*/ 1 h 623"/>
                    <a:gd name="T54" fmla="*/ 1 w 207"/>
                    <a:gd name="T55" fmla="*/ 1 h 623"/>
                    <a:gd name="T56" fmla="*/ 1 w 207"/>
                    <a:gd name="T57" fmla="*/ 1 h 623"/>
                    <a:gd name="T58" fmla="*/ 1 w 207"/>
                    <a:gd name="T59" fmla="*/ 1 h 623"/>
                    <a:gd name="T60" fmla="*/ 1 w 207"/>
                    <a:gd name="T61" fmla="*/ 1 h 623"/>
                    <a:gd name="T62" fmla="*/ 1 w 207"/>
                    <a:gd name="T63" fmla="*/ 1 h 623"/>
                    <a:gd name="T64" fmla="*/ 1 w 207"/>
                    <a:gd name="T65" fmla="*/ 1 h 623"/>
                    <a:gd name="T66" fmla="*/ 1 w 207"/>
                    <a:gd name="T67" fmla="*/ 1 h 623"/>
                    <a:gd name="T68" fmla="*/ 1 w 207"/>
                    <a:gd name="T69" fmla="*/ 1 h 623"/>
                    <a:gd name="T70" fmla="*/ 1 w 207"/>
                    <a:gd name="T71" fmla="*/ 1 h 623"/>
                    <a:gd name="T72" fmla="*/ 1 w 207"/>
                    <a:gd name="T73" fmla="*/ 1 h 623"/>
                    <a:gd name="T74" fmla="*/ 1 w 207"/>
                    <a:gd name="T75" fmla="*/ 1 h 623"/>
                    <a:gd name="T76" fmla="*/ 1 w 207"/>
                    <a:gd name="T77" fmla="*/ 1 h 623"/>
                    <a:gd name="T78" fmla="*/ 1 w 207"/>
                    <a:gd name="T79" fmla="*/ 1 h 623"/>
                    <a:gd name="T80" fmla="*/ 1 w 207"/>
                    <a:gd name="T81" fmla="*/ 1 h 623"/>
                    <a:gd name="T82" fmla="*/ 1 w 207"/>
                    <a:gd name="T83" fmla="*/ 1 h 623"/>
                    <a:gd name="T84" fmla="*/ 1 w 207"/>
                    <a:gd name="T85" fmla="*/ 1 h 6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07"/>
                    <a:gd name="T130" fmla="*/ 0 h 623"/>
                    <a:gd name="T131" fmla="*/ 207 w 207"/>
                    <a:gd name="T132" fmla="*/ 623 h 6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07" h="623">
                      <a:moveTo>
                        <a:pt x="0" y="571"/>
                      </a:moveTo>
                      <a:lnTo>
                        <a:pt x="104" y="520"/>
                      </a:lnTo>
                      <a:lnTo>
                        <a:pt x="207" y="571"/>
                      </a:lnTo>
                      <a:moveTo>
                        <a:pt x="104" y="0"/>
                      </a:moveTo>
                      <a:lnTo>
                        <a:pt x="104" y="623"/>
                      </a:lnTo>
                      <a:lnTo>
                        <a:pt x="0" y="571"/>
                      </a:lnTo>
                      <a:lnTo>
                        <a:pt x="104" y="0"/>
                      </a:lnTo>
                      <a:lnTo>
                        <a:pt x="207" y="571"/>
                      </a:lnTo>
                      <a:lnTo>
                        <a:pt x="104" y="623"/>
                      </a:lnTo>
                      <a:moveTo>
                        <a:pt x="77" y="143"/>
                      </a:moveTo>
                      <a:lnTo>
                        <a:pt x="104" y="156"/>
                      </a:lnTo>
                      <a:lnTo>
                        <a:pt x="129" y="143"/>
                      </a:lnTo>
                      <a:moveTo>
                        <a:pt x="69" y="191"/>
                      </a:moveTo>
                      <a:lnTo>
                        <a:pt x="104" y="208"/>
                      </a:lnTo>
                      <a:lnTo>
                        <a:pt x="138" y="191"/>
                      </a:lnTo>
                      <a:moveTo>
                        <a:pt x="60" y="239"/>
                      </a:moveTo>
                      <a:lnTo>
                        <a:pt x="104" y="260"/>
                      </a:lnTo>
                      <a:lnTo>
                        <a:pt x="146" y="237"/>
                      </a:lnTo>
                      <a:moveTo>
                        <a:pt x="51" y="286"/>
                      </a:moveTo>
                      <a:lnTo>
                        <a:pt x="104" y="312"/>
                      </a:lnTo>
                      <a:lnTo>
                        <a:pt x="155" y="286"/>
                      </a:lnTo>
                      <a:moveTo>
                        <a:pt x="43" y="334"/>
                      </a:moveTo>
                      <a:lnTo>
                        <a:pt x="104" y="364"/>
                      </a:lnTo>
                      <a:lnTo>
                        <a:pt x="164" y="334"/>
                      </a:lnTo>
                      <a:moveTo>
                        <a:pt x="34" y="381"/>
                      </a:moveTo>
                      <a:lnTo>
                        <a:pt x="104" y="415"/>
                      </a:lnTo>
                      <a:lnTo>
                        <a:pt x="171" y="380"/>
                      </a:lnTo>
                      <a:moveTo>
                        <a:pt x="26" y="429"/>
                      </a:moveTo>
                      <a:lnTo>
                        <a:pt x="104" y="468"/>
                      </a:lnTo>
                      <a:lnTo>
                        <a:pt x="181" y="429"/>
                      </a:lnTo>
                      <a:moveTo>
                        <a:pt x="17" y="476"/>
                      </a:moveTo>
                      <a:lnTo>
                        <a:pt x="104" y="520"/>
                      </a:lnTo>
                      <a:lnTo>
                        <a:pt x="190" y="476"/>
                      </a:lnTo>
                      <a:moveTo>
                        <a:pt x="9" y="524"/>
                      </a:moveTo>
                      <a:lnTo>
                        <a:pt x="104" y="571"/>
                      </a:lnTo>
                      <a:lnTo>
                        <a:pt x="197" y="523"/>
                      </a:lnTo>
                      <a:moveTo>
                        <a:pt x="90" y="39"/>
                      </a:moveTo>
                      <a:lnTo>
                        <a:pt x="104" y="26"/>
                      </a:lnTo>
                      <a:lnTo>
                        <a:pt x="116" y="39"/>
                      </a:lnTo>
                      <a:lnTo>
                        <a:pt x="123" y="78"/>
                      </a:lnTo>
                      <a:lnTo>
                        <a:pt x="104" y="91"/>
                      </a:lnTo>
                      <a:lnTo>
                        <a:pt x="84" y="78"/>
                      </a:lnTo>
                      <a:lnTo>
                        <a:pt x="90" y="39"/>
                      </a:lnTo>
                    </a:path>
                  </a:pathLst>
                </a:custGeom>
                <a:noFill/>
                <a:ln w="12700" cap="rnd">
                  <a:solidFill>
                    <a:srgbClr val="000000"/>
                  </a:solidFill>
                  <a:round/>
                  <a:headEnd/>
                  <a:tailEnd/>
                </a:ln>
              </p:spPr>
              <p:txBody>
                <a:bodyPr/>
                <a:lstStyle/>
                <a:p>
                  <a:endParaRPr lang="en-US"/>
                </a:p>
              </p:txBody>
            </p:sp>
            <p:sp>
              <p:nvSpPr>
                <p:cNvPr id="2210" name="Line 11"/>
                <p:cNvSpPr>
                  <a:spLocks noChangeShapeType="1"/>
                </p:cNvSpPr>
                <p:nvPr/>
              </p:nvSpPr>
              <p:spPr bwMode="auto">
                <a:xfrm>
                  <a:off x="3024" y="2592"/>
                  <a:ext cx="0" cy="240"/>
                </a:xfrm>
                <a:prstGeom prst="line">
                  <a:avLst/>
                </a:prstGeom>
                <a:noFill/>
                <a:ln w="19050">
                  <a:solidFill>
                    <a:schemeClr val="tx1"/>
                  </a:solidFill>
                  <a:round/>
                  <a:headEnd/>
                  <a:tailEnd/>
                </a:ln>
              </p:spPr>
              <p:txBody>
                <a:bodyPr wrap="none" anchor="ctr"/>
                <a:lstStyle/>
                <a:p>
                  <a:endParaRPr lang="en-US"/>
                </a:p>
              </p:txBody>
            </p:sp>
          </p:grpSp>
          <p:sp>
            <p:nvSpPr>
              <p:cNvPr id="2190" name="Freeform 12"/>
              <p:cNvSpPr>
                <a:spLocks/>
              </p:cNvSpPr>
              <p:nvPr/>
            </p:nvSpPr>
            <p:spPr bwMode="auto">
              <a:xfrm rot="-8186418">
                <a:off x="4057" y="1828"/>
                <a:ext cx="299" cy="58"/>
              </a:xfrm>
              <a:custGeom>
                <a:avLst/>
                <a:gdLst>
                  <a:gd name="T0" fmla="*/ 0 w 937"/>
                  <a:gd name="T1" fmla="*/ 0 h 122"/>
                  <a:gd name="T2" fmla="*/ 0 w 937"/>
                  <a:gd name="T3" fmla="*/ 0 h 122"/>
                  <a:gd name="T4" fmla="*/ 0 w 937"/>
                  <a:gd name="T5" fmla="*/ 0 h 122"/>
                  <a:gd name="T6" fmla="*/ 0 w 937"/>
                  <a:gd name="T7" fmla="*/ 0 h 122"/>
                  <a:gd name="T8" fmla="*/ 0 w 937"/>
                  <a:gd name="T9" fmla="*/ 0 h 122"/>
                  <a:gd name="T10" fmla="*/ 0 w 937"/>
                  <a:gd name="T11" fmla="*/ 0 h 122"/>
                  <a:gd name="T12" fmla="*/ 0 w 937"/>
                  <a:gd name="T13" fmla="*/ 0 h 122"/>
                  <a:gd name="T14" fmla="*/ 0 60000 65536"/>
                  <a:gd name="T15" fmla="*/ 0 60000 65536"/>
                  <a:gd name="T16" fmla="*/ 0 60000 65536"/>
                  <a:gd name="T17" fmla="*/ 0 60000 65536"/>
                  <a:gd name="T18" fmla="*/ 0 60000 65536"/>
                  <a:gd name="T19" fmla="*/ 0 60000 65536"/>
                  <a:gd name="T20" fmla="*/ 0 60000 65536"/>
                  <a:gd name="T21" fmla="*/ 0 w 937"/>
                  <a:gd name="T22" fmla="*/ 0 h 122"/>
                  <a:gd name="T23" fmla="*/ 937 w 937"/>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7" h="122">
                    <a:moveTo>
                      <a:pt x="0" y="61"/>
                    </a:moveTo>
                    <a:lnTo>
                      <a:pt x="529" y="0"/>
                    </a:lnTo>
                    <a:lnTo>
                      <a:pt x="483" y="85"/>
                    </a:lnTo>
                    <a:lnTo>
                      <a:pt x="937" y="61"/>
                    </a:lnTo>
                    <a:lnTo>
                      <a:pt x="407" y="122"/>
                    </a:lnTo>
                    <a:lnTo>
                      <a:pt x="453" y="36"/>
                    </a:lnTo>
                    <a:lnTo>
                      <a:pt x="0" y="61"/>
                    </a:lnTo>
                  </a:path>
                </a:pathLst>
              </a:custGeom>
              <a:solidFill>
                <a:schemeClr val="accent1"/>
              </a:solidFill>
              <a:ln w="3175" cap="rnd">
                <a:solidFill>
                  <a:srgbClr val="000000"/>
                </a:solidFill>
                <a:round/>
                <a:headEnd/>
                <a:tailEnd/>
              </a:ln>
            </p:spPr>
            <p:txBody>
              <a:bodyPr/>
              <a:lstStyle/>
              <a:p>
                <a:endParaRPr lang="en-US"/>
              </a:p>
            </p:txBody>
          </p:sp>
          <p:sp>
            <p:nvSpPr>
              <p:cNvPr id="2191" name="Freeform 13"/>
              <p:cNvSpPr>
                <a:spLocks/>
              </p:cNvSpPr>
              <p:nvPr/>
            </p:nvSpPr>
            <p:spPr bwMode="auto">
              <a:xfrm rot="8377386">
                <a:off x="4374" y="1813"/>
                <a:ext cx="300" cy="59"/>
              </a:xfrm>
              <a:custGeom>
                <a:avLst/>
                <a:gdLst>
                  <a:gd name="T0" fmla="*/ 0 w 937"/>
                  <a:gd name="T1" fmla="*/ 0 h 122"/>
                  <a:gd name="T2" fmla="*/ 0 w 937"/>
                  <a:gd name="T3" fmla="*/ 0 h 122"/>
                  <a:gd name="T4" fmla="*/ 0 w 937"/>
                  <a:gd name="T5" fmla="*/ 0 h 122"/>
                  <a:gd name="T6" fmla="*/ 0 w 937"/>
                  <a:gd name="T7" fmla="*/ 0 h 122"/>
                  <a:gd name="T8" fmla="*/ 0 w 937"/>
                  <a:gd name="T9" fmla="*/ 0 h 122"/>
                  <a:gd name="T10" fmla="*/ 0 w 937"/>
                  <a:gd name="T11" fmla="*/ 0 h 122"/>
                  <a:gd name="T12" fmla="*/ 0 w 937"/>
                  <a:gd name="T13" fmla="*/ 0 h 122"/>
                  <a:gd name="T14" fmla="*/ 0 60000 65536"/>
                  <a:gd name="T15" fmla="*/ 0 60000 65536"/>
                  <a:gd name="T16" fmla="*/ 0 60000 65536"/>
                  <a:gd name="T17" fmla="*/ 0 60000 65536"/>
                  <a:gd name="T18" fmla="*/ 0 60000 65536"/>
                  <a:gd name="T19" fmla="*/ 0 60000 65536"/>
                  <a:gd name="T20" fmla="*/ 0 60000 65536"/>
                  <a:gd name="T21" fmla="*/ 0 w 937"/>
                  <a:gd name="T22" fmla="*/ 0 h 122"/>
                  <a:gd name="T23" fmla="*/ 937 w 937"/>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7" h="122">
                    <a:moveTo>
                      <a:pt x="0" y="61"/>
                    </a:moveTo>
                    <a:lnTo>
                      <a:pt x="529" y="0"/>
                    </a:lnTo>
                    <a:lnTo>
                      <a:pt x="483" y="85"/>
                    </a:lnTo>
                    <a:lnTo>
                      <a:pt x="937" y="61"/>
                    </a:lnTo>
                    <a:lnTo>
                      <a:pt x="407" y="122"/>
                    </a:lnTo>
                    <a:lnTo>
                      <a:pt x="453" y="36"/>
                    </a:lnTo>
                    <a:lnTo>
                      <a:pt x="0" y="61"/>
                    </a:lnTo>
                  </a:path>
                </a:pathLst>
              </a:custGeom>
              <a:solidFill>
                <a:schemeClr val="accent1"/>
              </a:solidFill>
              <a:ln w="3175" cap="rnd">
                <a:solidFill>
                  <a:srgbClr val="000000"/>
                </a:solidFill>
                <a:round/>
                <a:headEnd/>
                <a:tailEnd/>
              </a:ln>
            </p:spPr>
            <p:txBody>
              <a:bodyPr/>
              <a:lstStyle/>
              <a:p>
                <a:endParaRPr lang="en-US"/>
              </a:p>
            </p:txBody>
          </p:sp>
          <p:sp>
            <p:nvSpPr>
              <p:cNvPr id="2192" name="Line 16"/>
              <p:cNvSpPr>
                <a:spLocks noChangeShapeType="1"/>
              </p:cNvSpPr>
              <p:nvPr/>
            </p:nvSpPr>
            <p:spPr bwMode="auto">
              <a:xfrm>
                <a:off x="1716" y="2767"/>
                <a:ext cx="480" cy="0"/>
              </a:xfrm>
              <a:prstGeom prst="line">
                <a:avLst/>
              </a:prstGeom>
              <a:noFill/>
              <a:ln w="28575">
                <a:solidFill>
                  <a:schemeClr val="tx1"/>
                </a:solidFill>
                <a:round/>
                <a:headEnd/>
                <a:tailEnd/>
              </a:ln>
            </p:spPr>
            <p:txBody>
              <a:bodyPr wrap="none" anchor="ctr"/>
              <a:lstStyle/>
              <a:p>
                <a:endParaRPr lang="en-US"/>
              </a:p>
            </p:txBody>
          </p:sp>
          <p:sp>
            <p:nvSpPr>
              <p:cNvPr id="2193" name="Line 17"/>
              <p:cNvSpPr>
                <a:spLocks noChangeShapeType="1"/>
              </p:cNvSpPr>
              <p:nvPr/>
            </p:nvSpPr>
            <p:spPr bwMode="auto">
              <a:xfrm>
                <a:off x="3444" y="2767"/>
                <a:ext cx="480" cy="0"/>
              </a:xfrm>
              <a:prstGeom prst="line">
                <a:avLst/>
              </a:prstGeom>
              <a:noFill/>
              <a:ln w="28575">
                <a:solidFill>
                  <a:schemeClr val="tx1"/>
                </a:solidFill>
                <a:round/>
                <a:headEnd/>
                <a:tailEnd/>
              </a:ln>
            </p:spPr>
            <p:txBody>
              <a:bodyPr wrap="none" anchor="ctr"/>
              <a:lstStyle/>
              <a:p>
                <a:endParaRPr lang="en-US"/>
              </a:p>
            </p:txBody>
          </p:sp>
          <p:sp>
            <p:nvSpPr>
              <p:cNvPr id="2194" name="Cloud"/>
              <p:cNvSpPr>
                <a:spLocks noChangeAspect="1" noEditPoints="1" noChangeArrowheads="1"/>
              </p:cNvSpPr>
              <p:nvPr/>
            </p:nvSpPr>
            <p:spPr bwMode="auto">
              <a:xfrm>
                <a:off x="3780" y="2575"/>
                <a:ext cx="1248"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7 w 21600"/>
                  <a:gd name="T13" fmla="*/ 3250 h 21600"/>
                  <a:gd name="T14" fmla="*/ 17083 w 21600"/>
                  <a:gd name="T15" fmla="*/ 17350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FDCD8"/>
              </a:solidFill>
              <a:ln w="9525">
                <a:solidFill>
                  <a:srgbClr val="000000"/>
                </a:solidFill>
                <a:miter lim="800000"/>
                <a:headEnd/>
                <a:tailEnd/>
              </a:ln>
            </p:spPr>
            <p:txBody>
              <a:bodyPr anchor="ctr"/>
              <a:lstStyle/>
              <a:p>
                <a:r>
                  <a:rPr lang="en-US" sz="1200" b="1">
                    <a:latin typeface="Calibri" pitchFamily="34" charset="0"/>
                  </a:rPr>
                  <a:t>Carrier Edge Network</a:t>
                </a:r>
              </a:p>
            </p:txBody>
          </p:sp>
          <p:sp>
            <p:nvSpPr>
              <p:cNvPr id="2195" name="Line 29"/>
              <p:cNvSpPr>
                <a:spLocks noChangeShapeType="1"/>
              </p:cNvSpPr>
              <p:nvPr/>
            </p:nvSpPr>
            <p:spPr bwMode="auto">
              <a:xfrm>
                <a:off x="1236" y="1872"/>
                <a:ext cx="0" cy="768"/>
              </a:xfrm>
              <a:prstGeom prst="line">
                <a:avLst/>
              </a:prstGeom>
              <a:noFill/>
              <a:ln w="19050">
                <a:solidFill>
                  <a:schemeClr val="tx1"/>
                </a:solidFill>
                <a:round/>
                <a:headEnd/>
                <a:tailEnd/>
              </a:ln>
            </p:spPr>
            <p:txBody>
              <a:bodyPr wrap="none" anchor="ctr"/>
              <a:lstStyle/>
              <a:p>
                <a:endParaRPr lang="en-US"/>
              </a:p>
            </p:txBody>
          </p:sp>
          <p:sp>
            <p:nvSpPr>
              <p:cNvPr id="2196" name="Cloud"/>
              <p:cNvSpPr>
                <a:spLocks noChangeAspect="1" noEditPoints="1" noChangeArrowheads="1"/>
              </p:cNvSpPr>
              <p:nvPr/>
            </p:nvSpPr>
            <p:spPr bwMode="auto">
              <a:xfrm>
                <a:off x="2052" y="2575"/>
                <a:ext cx="1488"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6 w 21600"/>
                  <a:gd name="T13" fmla="*/ 3250 h 21600"/>
                  <a:gd name="T14" fmla="*/ 17085 w 21600"/>
                  <a:gd name="T15" fmla="*/ 17350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FDCD8"/>
              </a:solidFill>
              <a:ln w="9525">
                <a:solidFill>
                  <a:srgbClr val="000000"/>
                </a:solidFill>
                <a:miter lim="800000"/>
                <a:headEnd/>
                <a:tailEnd/>
              </a:ln>
            </p:spPr>
            <p:txBody>
              <a:bodyPr anchor="ctr"/>
              <a:lstStyle/>
              <a:p>
                <a:r>
                  <a:rPr lang="en-US" sz="1200" b="1" dirty="0" smtClean="0">
                    <a:latin typeface="Calibri" pitchFamily="34" charset="0"/>
                  </a:rPr>
                  <a:t>Core </a:t>
                </a:r>
                <a:r>
                  <a:rPr lang="en-US" sz="1200" b="1" dirty="0">
                    <a:latin typeface="Calibri" pitchFamily="34" charset="0"/>
                  </a:rPr>
                  <a:t>Network</a:t>
                </a:r>
              </a:p>
            </p:txBody>
          </p:sp>
          <p:sp>
            <p:nvSpPr>
              <p:cNvPr id="2197" name="Cloud"/>
              <p:cNvSpPr>
                <a:spLocks noChangeAspect="1" noEditPoints="1" noChangeArrowheads="1"/>
              </p:cNvSpPr>
              <p:nvPr/>
            </p:nvSpPr>
            <p:spPr bwMode="auto">
              <a:xfrm>
                <a:off x="372" y="2575"/>
                <a:ext cx="1440" cy="432"/>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2970 w 21600"/>
                  <a:gd name="T13" fmla="*/ 3250 h 21600"/>
                  <a:gd name="T14" fmla="*/ 17085 w 21600"/>
                  <a:gd name="T15" fmla="*/ 17350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DFDCD8"/>
              </a:solidFill>
              <a:ln w="9525">
                <a:solidFill>
                  <a:srgbClr val="000000"/>
                </a:solidFill>
                <a:miter lim="800000"/>
                <a:headEnd/>
                <a:tailEnd/>
              </a:ln>
            </p:spPr>
            <p:txBody>
              <a:bodyPr anchor="ctr"/>
              <a:lstStyle/>
              <a:p>
                <a:r>
                  <a:rPr lang="en-US" sz="1200" b="1" dirty="0" smtClean="0">
                    <a:latin typeface="Calibri" pitchFamily="34" charset="0"/>
                  </a:rPr>
                  <a:t>Carrier</a:t>
                </a:r>
                <a:endParaRPr lang="en-US" sz="1200" b="1" dirty="0">
                  <a:latin typeface="Calibri" pitchFamily="34" charset="0"/>
                </a:endParaRPr>
              </a:p>
              <a:p>
                <a:r>
                  <a:rPr lang="en-US" sz="1200" b="1" dirty="0">
                    <a:latin typeface="Calibri" pitchFamily="34" charset="0"/>
                  </a:rPr>
                  <a:t>Edge Network</a:t>
                </a:r>
              </a:p>
            </p:txBody>
          </p:sp>
          <p:sp>
            <p:nvSpPr>
              <p:cNvPr id="2198" name="Text Box 152"/>
              <p:cNvSpPr txBox="1">
                <a:spLocks noChangeArrowheads="1"/>
              </p:cNvSpPr>
              <p:nvPr/>
            </p:nvSpPr>
            <p:spPr bwMode="auto">
              <a:xfrm>
                <a:off x="2741" y="2000"/>
                <a:ext cx="715" cy="349"/>
              </a:xfrm>
              <a:prstGeom prst="rect">
                <a:avLst/>
              </a:prstGeom>
              <a:noFill/>
              <a:ln w="9525">
                <a:noFill/>
                <a:miter lim="800000"/>
                <a:headEnd/>
                <a:tailEnd/>
              </a:ln>
            </p:spPr>
            <p:txBody>
              <a:bodyPr>
                <a:spAutoFit/>
              </a:bodyPr>
              <a:lstStyle/>
              <a:p>
                <a:r>
                  <a:rPr lang="en-US" sz="1000" i="1" u="sng" dirty="0" smtClean="0">
                    <a:latin typeface="Calibri" pitchFamily="34" charset="0"/>
                  </a:rPr>
                  <a:t> </a:t>
                </a:r>
                <a:r>
                  <a:rPr lang="en-US" sz="1000" i="1" u="sng" dirty="0">
                    <a:latin typeface="Calibri" pitchFamily="34" charset="0"/>
                  </a:rPr>
                  <a:t>Wireless </a:t>
                </a:r>
                <a:r>
                  <a:rPr lang="en-US" sz="1000" i="1" dirty="0">
                    <a:latin typeface="Calibri" pitchFamily="34" charset="0"/>
                  </a:rPr>
                  <a:t>Mesh, Peer2Peer, Point2MultiPt</a:t>
                </a:r>
              </a:p>
            </p:txBody>
          </p:sp>
          <p:sp>
            <p:nvSpPr>
              <p:cNvPr id="2199" name="Text Box 153"/>
              <p:cNvSpPr txBox="1">
                <a:spLocks noChangeArrowheads="1"/>
              </p:cNvSpPr>
              <p:nvPr/>
            </p:nvSpPr>
            <p:spPr bwMode="auto">
              <a:xfrm>
                <a:off x="4416" y="1990"/>
                <a:ext cx="624" cy="349"/>
              </a:xfrm>
              <a:prstGeom prst="rect">
                <a:avLst/>
              </a:prstGeom>
              <a:noFill/>
              <a:ln w="9525">
                <a:noFill/>
                <a:miter lim="800000"/>
                <a:headEnd/>
                <a:tailEnd/>
              </a:ln>
            </p:spPr>
            <p:txBody>
              <a:bodyPr>
                <a:spAutoFit/>
              </a:bodyPr>
              <a:lstStyle/>
              <a:p>
                <a:r>
                  <a:rPr lang="en-US" sz="1000" i="1" u="sng">
                    <a:latin typeface="Calibri" pitchFamily="34" charset="0"/>
                  </a:rPr>
                  <a:t>Commercial</a:t>
                </a:r>
              </a:p>
              <a:p>
                <a:r>
                  <a:rPr lang="en-US" sz="1000" i="1">
                    <a:latin typeface="Calibri" pitchFamily="34" charset="0"/>
                  </a:rPr>
                  <a:t>CDMA, GSM, WiMax</a:t>
                </a:r>
              </a:p>
            </p:txBody>
          </p:sp>
          <p:grpSp>
            <p:nvGrpSpPr>
              <p:cNvPr id="6" name="Group 158"/>
              <p:cNvGrpSpPr>
                <a:grpSpLocks/>
              </p:cNvGrpSpPr>
              <p:nvPr/>
            </p:nvGrpSpPr>
            <p:grpSpPr bwMode="auto">
              <a:xfrm>
                <a:off x="1092" y="1968"/>
                <a:ext cx="725" cy="154"/>
                <a:chOff x="1009" y="2081"/>
                <a:chExt cx="725" cy="154"/>
              </a:xfrm>
            </p:grpSpPr>
            <p:sp>
              <p:nvSpPr>
                <p:cNvPr id="2207" name="modem"/>
                <p:cNvSpPr>
                  <a:spLocks noEditPoints="1" noChangeArrowheads="1"/>
                </p:cNvSpPr>
                <p:nvPr/>
              </p:nvSpPr>
              <p:spPr bwMode="auto">
                <a:xfrm>
                  <a:off x="1009" y="2093"/>
                  <a:ext cx="288" cy="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75 w 21600"/>
                    <a:gd name="T31" fmla="*/ 22482 h 21600"/>
                    <a:gd name="T32" fmla="*/ 21225 w 21600"/>
                    <a:gd name="T33" fmla="*/ 29976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DFDCD8"/>
                </a:solidFill>
                <a:ln w="9525">
                  <a:solidFill>
                    <a:srgbClr val="000000"/>
                  </a:solidFill>
                  <a:miter lim="800000"/>
                  <a:headEnd/>
                  <a:tailEnd/>
                </a:ln>
              </p:spPr>
              <p:txBody>
                <a:bodyPr/>
                <a:lstStyle/>
                <a:p>
                  <a:endParaRPr lang="en-US"/>
                </a:p>
              </p:txBody>
            </p:sp>
            <p:sp>
              <p:nvSpPr>
                <p:cNvPr id="2208" name="Text Box 160"/>
                <p:cNvSpPr txBox="1">
                  <a:spLocks noChangeArrowheads="1"/>
                </p:cNvSpPr>
                <p:nvPr/>
              </p:nvSpPr>
              <p:spPr bwMode="auto">
                <a:xfrm>
                  <a:off x="1165" y="2081"/>
                  <a:ext cx="569" cy="154"/>
                </a:xfrm>
                <a:prstGeom prst="rect">
                  <a:avLst/>
                </a:prstGeom>
                <a:noFill/>
                <a:ln w="9525">
                  <a:noFill/>
                  <a:miter lim="800000"/>
                  <a:headEnd/>
                  <a:tailEnd/>
                </a:ln>
              </p:spPr>
              <p:txBody>
                <a:bodyPr>
                  <a:spAutoFit/>
                </a:bodyPr>
                <a:lstStyle/>
                <a:p>
                  <a:pPr>
                    <a:spcBef>
                      <a:spcPct val="50000"/>
                    </a:spcBef>
                  </a:pPr>
                  <a:r>
                    <a:rPr lang="en-US" sz="1000">
                      <a:latin typeface="Calibri" pitchFamily="34" charset="0"/>
                    </a:rPr>
                    <a:t>Switch</a:t>
                  </a:r>
                </a:p>
              </p:txBody>
            </p:sp>
          </p:grpSp>
          <p:grpSp>
            <p:nvGrpSpPr>
              <p:cNvPr id="7" name="Group 161"/>
              <p:cNvGrpSpPr>
                <a:grpSpLocks/>
              </p:cNvGrpSpPr>
              <p:nvPr/>
            </p:nvGrpSpPr>
            <p:grpSpPr bwMode="auto">
              <a:xfrm>
                <a:off x="1092" y="2160"/>
                <a:ext cx="745" cy="155"/>
                <a:chOff x="1009" y="2273"/>
                <a:chExt cx="745" cy="155"/>
              </a:xfrm>
            </p:grpSpPr>
            <p:sp>
              <p:nvSpPr>
                <p:cNvPr id="2205" name="modem"/>
                <p:cNvSpPr>
                  <a:spLocks noEditPoints="1" noChangeArrowheads="1"/>
                </p:cNvSpPr>
                <p:nvPr/>
              </p:nvSpPr>
              <p:spPr bwMode="auto">
                <a:xfrm>
                  <a:off x="1009" y="2288"/>
                  <a:ext cx="288" cy="9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75 w 21600"/>
                    <a:gd name="T31" fmla="*/ 22482 h 21600"/>
                    <a:gd name="T32" fmla="*/ 21225 w 21600"/>
                    <a:gd name="T33" fmla="*/ 29976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DFDCD8"/>
                </a:solidFill>
                <a:ln w="9525">
                  <a:solidFill>
                    <a:srgbClr val="000000"/>
                  </a:solidFill>
                  <a:miter lim="800000"/>
                  <a:headEnd/>
                  <a:tailEnd/>
                </a:ln>
              </p:spPr>
              <p:txBody>
                <a:bodyPr/>
                <a:lstStyle/>
                <a:p>
                  <a:endParaRPr lang="en-US"/>
                </a:p>
              </p:txBody>
            </p:sp>
            <p:sp>
              <p:nvSpPr>
                <p:cNvPr id="2206" name="Text Box 163"/>
                <p:cNvSpPr txBox="1">
                  <a:spLocks noChangeArrowheads="1"/>
                </p:cNvSpPr>
                <p:nvPr/>
              </p:nvSpPr>
              <p:spPr bwMode="auto">
                <a:xfrm>
                  <a:off x="1185" y="2273"/>
                  <a:ext cx="569" cy="155"/>
                </a:xfrm>
                <a:prstGeom prst="rect">
                  <a:avLst/>
                </a:prstGeom>
                <a:noFill/>
                <a:ln w="9525">
                  <a:noFill/>
                  <a:miter lim="800000"/>
                  <a:headEnd/>
                  <a:tailEnd/>
                </a:ln>
              </p:spPr>
              <p:txBody>
                <a:bodyPr>
                  <a:spAutoFit/>
                </a:bodyPr>
                <a:lstStyle/>
                <a:p>
                  <a:pPr>
                    <a:spcBef>
                      <a:spcPct val="50000"/>
                    </a:spcBef>
                  </a:pPr>
                  <a:r>
                    <a:rPr lang="en-US" sz="1000">
                      <a:latin typeface="Calibri" pitchFamily="34" charset="0"/>
                    </a:rPr>
                    <a:t>Router</a:t>
                  </a:r>
                </a:p>
              </p:txBody>
            </p:sp>
          </p:grpSp>
          <p:sp>
            <p:nvSpPr>
              <p:cNvPr id="2202" name="Freeform 180"/>
              <p:cNvSpPr>
                <a:spLocks/>
              </p:cNvSpPr>
              <p:nvPr/>
            </p:nvSpPr>
            <p:spPr bwMode="auto">
              <a:xfrm rot="-8186418">
                <a:off x="2468" y="1839"/>
                <a:ext cx="299" cy="58"/>
              </a:xfrm>
              <a:custGeom>
                <a:avLst/>
                <a:gdLst>
                  <a:gd name="T0" fmla="*/ 0 w 937"/>
                  <a:gd name="T1" fmla="*/ 0 h 122"/>
                  <a:gd name="T2" fmla="*/ 0 w 937"/>
                  <a:gd name="T3" fmla="*/ 0 h 122"/>
                  <a:gd name="T4" fmla="*/ 0 w 937"/>
                  <a:gd name="T5" fmla="*/ 0 h 122"/>
                  <a:gd name="T6" fmla="*/ 0 w 937"/>
                  <a:gd name="T7" fmla="*/ 0 h 122"/>
                  <a:gd name="T8" fmla="*/ 0 w 937"/>
                  <a:gd name="T9" fmla="*/ 0 h 122"/>
                  <a:gd name="T10" fmla="*/ 0 w 937"/>
                  <a:gd name="T11" fmla="*/ 0 h 122"/>
                  <a:gd name="T12" fmla="*/ 0 w 937"/>
                  <a:gd name="T13" fmla="*/ 0 h 122"/>
                  <a:gd name="T14" fmla="*/ 0 60000 65536"/>
                  <a:gd name="T15" fmla="*/ 0 60000 65536"/>
                  <a:gd name="T16" fmla="*/ 0 60000 65536"/>
                  <a:gd name="T17" fmla="*/ 0 60000 65536"/>
                  <a:gd name="T18" fmla="*/ 0 60000 65536"/>
                  <a:gd name="T19" fmla="*/ 0 60000 65536"/>
                  <a:gd name="T20" fmla="*/ 0 60000 65536"/>
                  <a:gd name="T21" fmla="*/ 0 w 937"/>
                  <a:gd name="T22" fmla="*/ 0 h 122"/>
                  <a:gd name="T23" fmla="*/ 937 w 937"/>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7" h="122">
                    <a:moveTo>
                      <a:pt x="0" y="61"/>
                    </a:moveTo>
                    <a:lnTo>
                      <a:pt x="529" y="0"/>
                    </a:lnTo>
                    <a:lnTo>
                      <a:pt x="483" y="85"/>
                    </a:lnTo>
                    <a:lnTo>
                      <a:pt x="937" y="61"/>
                    </a:lnTo>
                    <a:lnTo>
                      <a:pt x="407" y="122"/>
                    </a:lnTo>
                    <a:lnTo>
                      <a:pt x="453" y="36"/>
                    </a:lnTo>
                    <a:lnTo>
                      <a:pt x="0" y="61"/>
                    </a:lnTo>
                  </a:path>
                </a:pathLst>
              </a:custGeom>
              <a:solidFill>
                <a:schemeClr val="accent1"/>
              </a:solidFill>
              <a:ln w="3175" cap="rnd">
                <a:solidFill>
                  <a:srgbClr val="000000"/>
                </a:solidFill>
                <a:round/>
                <a:headEnd/>
                <a:tailEnd/>
              </a:ln>
            </p:spPr>
            <p:txBody>
              <a:bodyPr/>
              <a:lstStyle/>
              <a:p>
                <a:endParaRPr lang="en-US"/>
              </a:p>
            </p:txBody>
          </p:sp>
          <p:sp>
            <p:nvSpPr>
              <p:cNvPr id="2203" name="Freeform 181"/>
              <p:cNvSpPr>
                <a:spLocks/>
              </p:cNvSpPr>
              <p:nvPr/>
            </p:nvSpPr>
            <p:spPr bwMode="auto">
              <a:xfrm rot="8377386">
                <a:off x="2785" y="1824"/>
                <a:ext cx="300" cy="59"/>
              </a:xfrm>
              <a:custGeom>
                <a:avLst/>
                <a:gdLst>
                  <a:gd name="T0" fmla="*/ 0 w 937"/>
                  <a:gd name="T1" fmla="*/ 0 h 122"/>
                  <a:gd name="T2" fmla="*/ 0 w 937"/>
                  <a:gd name="T3" fmla="*/ 0 h 122"/>
                  <a:gd name="T4" fmla="*/ 0 w 937"/>
                  <a:gd name="T5" fmla="*/ 0 h 122"/>
                  <a:gd name="T6" fmla="*/ 0 w 937"/>
                  <a:gd name="T7" fmla="*/ 0 h 122"/>
                  <a:gd name="T8" fmla="*/ 0 w 937"/>
                  <a:gd name="T9" fmla="*/ 0 h 122"/>
                  <a:gd name="T10" fmla="*/ 0 w 937"/>
                  <a:gd name="T11" fmla="*/ 0 h 122"/>
                  <a:gd name="T12" fmla="*/ 0 w 937"/>
                  <a:gd name="T13" fmla="*/ 0 h 122"/>
                  <a:gd name="T14" fmla="*/ 0 60000 65536"/>
                  <a:gd name="T15" fmla="*/ 0 60000 65536"/>
                  <a:gd name="T16" fmla="*/ 0 60000 65536"/>
                  <a:gd name="T17" fmla="*/ 0 60000 65536"/>
                  <a:gd name="T18" fmla="*/ 0 60000 65536"/>
                  <a:gd name="T19" fmla="*/ 0 60000 65536"/>
                  <a:gd name="T20" fmla="*/ 0 60000 65536"/>
                  <a:gd name="T21" fmla="*/ 0 w 937"/>
                  <a:gd name="T22" fmla="*/ 0 h 122"/>
                  <a:gd name="T23" fmla="*/ 937 w 937"/>
                  <a:gd name="T24" fmla="*/ 122 h 1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37" h="122">
                    <a:moveTo>
                      <a:pt x="0" y="61"/>
                    </a:moveTo>
                    <a:lnTo>
                      <a:pt x="529" y="0"/>
                    </a:lnTo>
                    <a:lnTo>
                      <a:pt x="483" y="85"/>
                    </a:lnTo>
                    <a:lnTo>
                      <a:pt x="937" y="61"/>
                    </a:lnTo>
                    <a:lnTo>
                      <a:pt x="407" y="122"/>
                    </a:lnTo>
                    <a:lnTo>
                      <a:pt x="453" y="36"/>
                    </a:lnTo>
                    <a:lnTo>
                      <a:pt x="0" y="61"/>
                    </a:lnTo>
                  </a:path>
                </a:pathLst>
              </a:custGeom>
              <a:solidFill>
                <a:schemeClr val="accent1"/>
              </a:solidFill>
              <a:ln w="3175" cap="rnd">
                <a:solidFill>
                  <a:srgbClr val="000000"/>
                </a:solidFill>
                <a:round/>
                <a:headEnd/>
                <a:tailEnd/>
              </a:ln>
            </p:spPr>
            <p:txBody>
              <a:bodyPr/>
              <a:lstStyle/>
              <a:p>
                <a:endParaRPr lang="en-US"/>
              </a:p>
            </p:txBody>
          </p:sp>
          <p:sp>
            <p:nvSpPr>
              <p:cNvPr id="2204" name="Text Box 186"/>
              <p:cNvSpPr txBox="1">
                <a:spLocks noChangeArrowheads="1"/>
              </p:cNvSpPr>
              <p:nvPr/>
            </p:nvSpPr>
            <p:spPr bwMode="auto">
              <a:xfrm>
                <a:off x="1872" y="1190"/>
                <a:ext cx="288" cy="154"/>
              </a:xfrm>
              <a:prstGeom prst="rect">
                <a:avLst/>
              </a:prstGeom>
              <a:noFill/>
              <a:ln w="9525">
                <a:noFill/>
                <a:miter lim="800000"/>
                <a:headEnd/>
                <a:tailEnd/>
              </a:ln>
            </p:spPr>
            <p:txBody>
              <a:bodyPr>
                <a:spAutoFit/>
              </a:bodyPr>
              <a:lstStyle/>
              <a:p>
                <a:r>
                  <a:rPr lang="en-US" sz="1000" i="1">
                    <a:latin typeface="Calibri" pitchFamily="34" charset="0"/>
                  </a:rPr>
                  <a:t>PLC</a:t>
                </a:r>
              </a:p>
            </p:txBody>
          </p:sp>
        </p:grpSp>
      </p:grpSp>
      <p:sp>
        <p:nvSpPr>
          <p:cNvPr id="2069" name="Line 27"/>
          <p:cNvSpPr>
            <a:spLocks noChangeShapeType="1"/>
          </p:cNvSpPr>
          <p:nvPr/>
        </p:nvSpPr>
        <p:spPr bwMode="auto">
          <a:xfrm flipV="1">
            <a:off x="2703513" y="1943100"/>
            <a:ext cx="2286000" cy="0"/>
          </a:xfrm>
          <a:prstGeom prst="line">
            <a:avLst/>
          </a:prstGeom>
          <a:noFill/>
          <a:ln w="28575">
            <a:solidFill>
              <a:schemeClr val="tx1"/>
            </a:solidFill>
            <a:round/>
            <a:headEnd type="oval" w="med" len="med"/>
            <a:tailEnd/>
          </a:ln>
        </p:spPr>
        <p:txBody>
          <a:bodyPr wrap="none" anchor="ctr"/>
          <a:lstStyle/>
          <a:p>
            <a:endParaRPr lang="en-US"/>
          </a:p>
        </p:txBody>
      </p:sp>
      <p:sp>
        <p:nvSpPr>
          <p:cNvPr id="2070" name="Text Box 28"/>
          <p:cNvSpPr txBox="1">
            <a:spLocks noChangeArrowheads="1"/>
          </p:cNvSpPr>
          <p:nvPr/>
        </p:nvSpPr>
        <p:spPr bwMode="auto">
          <a:xfrm>
            <a:off x="4268788" y="1436688"/>
            <a:ext cx="2994025" cy="307975"/>
          </a:xfrm>
          <a:prstGeom prst="rect">
            <a:avLst/>
          </a:prstGeom>
          <a:noFill/>
          <a:ln w="9525">
            <a:noFill/>
            <a:miter lim="800000"/>
            <a:headEnd/>
            <a:tailEnd/>
          </a:ln>
        </p:spPr>
        <p:txBody>
          <a:bodyPr wrap="none">
            <a:spAutoFit/>
          </a:bodyPr>
          <a:lstStyle/>
          <a:p>
            <a:r>
              <a:rPr lang="en-US" sz="1400" b="1">
                <a:latin typeface="Calibri" pitchFamily="34" charset="0"/>
              </a:rPr>
              <a:t>Distribution Feeder (14k devices)</a:t>
            </a:r>
          </a:p>
        </p:txBody>
      </p:sp>
      <p:sp>
        <p:nvSpPr>
          <p:cNvPr id="2071" name="Line 46"/>
          <p:cNvSpPr>
            <a:spLocks noChangeShapeType="1"/>
          </p:cNvSpPr>
          <p:nvPr/>
        </p:nvSpPr>
        <p:spPr bwMode="auto">
          <a:xfrm flipV="1">
            <a:off x="5237163" y="1943100"/>
            <a:ext cx="3155950" cy="0"/>
          </a:xfrm>
          <a:prstGeom prst="line">
            <a:avLst/>
          </a:prstGeom>
          <a:noFill/>
          <a:ln w="28575">
            <a:solidFill>
              <a:schemeClr val="tx1"/>
            </a:solidFill>
            <a:round/>
            <a:headEnd/>
            <a:tailEnd type="oval" w="med" len="med"/>
          </a:ln>
        </p:spPr>
        <p:txBody>
          <a:bodyPr wrap="none" anchor="ctr"/>
          <a:lstStyle/>
          <a:p>
            <a:endParaRPr lang="en-US"/>
          </a:p>
        </p:txBody>
      </p:sp>
      <p:sp>
        <p:nvSpPr>
          <p:cNvPr id="2072" name="Line 97"/>
          <p:cNvSpPr>
            <a:spLocks noChangeShapeType="1"/>
          </p:cNvSpPr>
          <p:nvPr/>
        </p:nvSpPr>
        <p:spPr bwMode="auto">
          <a:xfrm>
            <a:off x="8821738" y="1208088"/>
            <a:ext cx="0" cy="1873250"/>
          </a:xfrm>
          <a:prstGeom prst="line">
            <a:avLst/>
          </a:prstGeom>
          <a:noFill/>
          <a:ln w="28575">
            <a:solidFill>
              <a:schemeClr val="tx1"/>
            </a:solidFill>
            <a:round/>
            <a:headEnd/>
            <a:tailEnd/>
          </a:ln>
        </p:spPr>
        <p:txBody>
          <a:bodyPr wrap="none" anchor="ctr"/>
          <a:lstStyle/>
          <a:p>
            <a:endParaRPr lang="en-US"/>
          </a:p>
        </p:txBody>
      </p:sp>
      <p:graphicFrame>
        <p:nvGraphicFramePr>
          <p:cNvPr id="2050" name="Object 98"/>
          <p:cNvGraphicFramePr>
            <a:graphicFrameLocks noChangeAspect="1"/>
          </p:cNvGraphicFramePr>
          <p:nvPr/>
        </p:nvGraphicFramePr>
        <p:xfrm>
          <a:off x="8618538" y="2960688"/>
          <a:ext cx="304800" cy="457200"/>
        </p:xfrm>
        <a:graphic>
          <a:graphicData uri="http://schemas.openxmlformats.org/presentationml/2006/ole">
            <p:oleObj spid="_x0000_s53250" name="Visio" r:id="rId4" imgW="510540" imgH="801014" progId="">
              <p:embed/>
            </p:oleObj>
          </a:graphicData>
        </a:graphic>
      </p:graphicFrame>
      <p:graphicFrame>
        <p:nvGraphicFramePr>
          <p:cNvPr id="2051" name="Object 99"/>
          <p:cNvGraphicFramePr>
            <a:graphicFrameLocks noChangeAspect="1"/>
          </p:cNvGraphicFramePr>
          <p:nvPr/>
        </p:nvGraphicFramePr>
        <p:xfrm>
          <a:off x="8320088" y="1912938"/>
          <a:ext cx="403225" cy="533400"/>
        </p:xfrm>
        <a:graphic>
          <a:graphicData uri="http://schemas.openxmlformats.org/presentationml/2006/ole">
            <p:oleObj spid="_x0000_s53251" name="Visio" r:id="rId5" imgW="616306" imgH="744322" progId="">
              <p:embed/>
            </p:oleObj>
          </a:graphicData>
        </a:graphic>
      </p:graphicFrame>
      <p:sp>
        <p:nvSpPr>
          <p:cNvPr id="2073" name="Line 100"/>
          <p:cNvSpPr>
            <a:spLocks noChangeShapeType="1"/>
          </p:cNvSpPr>
          <p:nvPr/>
        </p:nvSpPr>
        <p:spPr bwMode="auto">
          <a:xfrm flipH="1">
            <a:off x="8640763" y="1941513"/>
            <a:ext cx="184150" cy="0"/>
          </a:xfrm>
          <a:prstGeom prst="line">
            <a:avLst/>
          </a:prstGeom>
          <a:noFill/>
          <a:ln w="28575">
            <a:solidFill>
              <a:schemeClr val="tx1"/>
            </a:solidFill>
            <a:round/>
            <a:headEnd type="oval" w="med" len="med"/>
            <a:tailEnd type="oval" w="med" len="med"/>
          </a:ln>
        </p:spPr>
        <p:txBody>
          <a:bodyPr wrap="none" anchor="ctr"/>
          <a:lstStyle/>
          <a:p>
            <a:endParaRPr lang="en-US"/>
          </a:p>
        </p:txBody>
      </p:sp>
      <p:graphicFrame>
        <p:nvGraphicFramePr>
          <p:cNvPr id="2052" name="Object 101"/>
          <p:cNvGraphicFramePr>
            <a:graphicFrameLocks noChangeAspect="1"/>
          </p:cNvGraphicFramePr>
          <p:nvPr/>
        </p:nvGraphicFramePr>
        <p:xfrm>
          <a:off x="8647113" y="2579688"/>
          <a:ext cx="304800" cy="285750"/>
        </p:xfrm>
        <a:graphic>
          <a:graphicData uri="http://schemas.openxmlformats.org/presentationml/2006/ole">
            <p:oleObj spid="_x0000_s53252" name="Photo Editor Photo" r:id="rId6" imgW="2866667" imgH="2685714" progId="">
              <p:embed/>
            </p:oleObj>
          </a:graphicData>
        </a:graphic>
      </p:graphicFrame>
      <p:graphicFrame>
        <p:nvGraphicFramePr>
          <p:cNvPr id="2053" name="Object 102"/>
          <p:cNvGraphicFramePr>
            <a:graphicFrameLocks noChangeAspect="1"/>
          </p:cNvGraphicFramePr>
          <p:nvPr/>
        </p:nvGraphicFramePr>
        <p:xfrm>
          <a:off x="8647113" y="1360488"/>
          <a:ext cx="304800" cy="285750"/>
        </p:xfrm>
        <a:graphic>
          <a:graphicData uri="http://schemas.openxmlformats.org/presentationml/2006/ole">
            <p:oleObj spid="_x0000_s53253" name="Photo Editor Photo" r:id="rId7" imgW="2866667" imgH="2685714" progId="">
              <p:embed/>
            </p:oleObj>
          </a:graphicData>
        </a:graphic>
      </p:graphicFrame>
      <p:grpSp>
        <p:nvGrpSpPr>
          <p:cNvPr id="8" name="Group 137"/>
          <p:cNvGrpSpPr>
            <a:grpSpLocks/>
          </p:cNvGrpSpPr>
          <p:nvPr/>
        </p:nvGrpSpPr>
        <p:grpSpPr bwMode="auto">
          <a:xfrm>
            <a:off x="4703763" y="1781175"/>
            <a:ext cx="771525" cy="774700"/>
            <a:chOff x="3552" y="1433"/>
            <a:chExt cx="486" cy="488"/>
          </a:xfrm>
        </p:grpSpPr>
        <p:sp>
          <p:nvSpPr>
            <p:cNvPr id="2176" name="Line 138"/>
            <p:cNvSpPr>
              <a:spLocks noChangeShapeType="1"/>
            </p:cNvSpPr>
            <p:nvPr/>
          </p:nvSpPr>
          <p:spPr bwMode="auto">
            <a:xfrm flipV="1">
              <a:off x="3792" y="1584"/>
              <a:ext cx="0" cy="192"/>
            </a:xfrm>
            <a:prstGeom prst="line">
              <a:avLst/>
            </a:prstGeom>
            <a:noFill/>
            <a:ln w="19050">
              <a:solidFill>
                <a:schemeClr val="tx1"/>
              </a:solidFill>
              <a:round/>
              <a:headEnd/>
              <a:tailEnd/>
            </a:ln>
          </p:spPr>
          <p:txBody>
            <a:bodyPr wrap="none" anchor="ctr"/>
            <a:lstStyle/>
            <a:p>
              <a:endParaRPr lang="en-US"/>
            </a:p>
          </p:txBody>
        </p:sp>
        <p:sp>
          <p:nvSpPr>
            <p:cNvPr id="2177" name="Text Box 139"/>
            <p:cNvSpPr txBox="1">
              <a:spLocks noChangeArrowheads="1"/>
            </p:cNvSpPr>
            <p:nvPr/>
          </p:nvSpPr>
          <p:spPr bwMode="auto">
            <a:xfrm>
              <a:off x="3552" y="1766"/>
              <a:ext cx="486" cy="155"/>
            </a:xfrm>
            <a:prstGeom prst="rect">
              <a:avLst/>
            </a:prstGeom>
            <a:noFill/>
            <a:ln w="9525">
              <a:noFill/>
              <a:miter lim="800000"/>
              <a:headEnd/>
              <a:tailEnd/>
            </a:ln>
          </p:spPr>
          <p:txBody>
            <a:bodyPr>
              <a:spAutoFit/>
            </a:bodyPr>
            <a:lstStyle/>
            <a:p>
              <a:pPr>
                <a:spcBef>
                  <a:spcPct val="50000"/>
                </a:spcBef>
              </a:pPr>
              <a:r>
                <a:rPr lang="en-US" sz="1000">
                  <a:latin typeface="Calibri" pitchFamily="34" charset="0"/>
                </a:rPr>
                <a:t>Recloser</a:t>
              </a:r>
            </a:p>
          </p:txBody>
        </p:sp>
        <p:grpSp>
          <p:nvGrpSpPr>
            <p:cNvPr id="9" name="Group 140"/>
            <p:cNvGrpSpPr>
              <a:grpSpLocks/>
            </p:cNvGrpSpPr>
            <p:nvPr/>
          </p:nvGrpSpPr>
          <p:grpSpPr bwMode="auto">
            <a:xfrm>
              <a:off x="3696" y="1433"/>
              <a:ext cx="197" cy="158"/>
              <a:chOff x="2880" y="2242"/>
              <a:chExt cx="192" cy="158"/>
            </a:xfrm>
          </p:grpSpPr>
          <p:sp>
            <p:nvSpPr>
              <p:cNvPr id="2180" name="Line 141"/>
              <p:cNvSpPr>
                <a:spLocks noChangeShapeType="1"/>
              </p:cNvSpPr>
              <p:nvPr/>
            </p:nvSpPr>
            <p:spPr bwMode="auto">
              <a:xfrm>
                <a:off x="2880" y="2347"/>
                <a:ext cx="72" cy="0"/>
              </a:xfrm>
              <a:prstGeom prst="line">
                <a:avLst/>
              </a:prstGeom>
              <a:noFill/>
              <a:ln w="15875">
                <a:solidFill>
                  <a:srgbClr val="000000"/>
                </a:solidFill>
                <a:round/>
                <a:headEnd/>
                <a:tailEnd/>
              </a:ln>
            </p:spPr>
            <p:txBody>
              <a:bodyPr/>
              <a:lstStyle/>
              <a:p>
                <a:endParaRPr lang="en-US"/>
              </a:p>
            </p:txBody>
          </p:sp>
          <p:sp>
            <p:nvSpPr>
              <p:cNvPr id="2181" name="Line 142"/>
              <p:cNvSpPr>
                <a:spLocks noChangeShapeType="1"/>
              </p:cNvSpPr>
              <p:nvPr/>
            </p:nvSpPr>
            <p:spPr bwMode="auto">
              <a:xfrm flipV="1">
                <a:off x="2952" y="2268"/>
                <a:ext cx="48" cy="79"/>
              </a:xfrm>
              <a:prstGeom prst="line">
                <a:avLst/>
              </a:prstGeom>
              <a:noFill/>
              <a:ln w="15875">
                <a:solidFill>
                  <a:srgbClr val="000000"/>
                </a:solidFill>
                <a:round/>
                <a:headEnd type="none" w="sm" len="sm"/>
                <a:tailEnd/>
              </a:ln>
            </p:spPr>
            <p:txBody>
              <a:bodyPr/>
              <a:lstStyle/>
              <a:p>
                <a:endParaRPr lang="en-US"/>
              </a:p>
            </p:txBody>
          </p:sp>
          <p:sp>
            <p:nvSpPr>
              <p:cNvPr id="2182" name="Line 143"/>
              <p:cNvSpPr>
                <a:spLocks noChangeShapeType="1"/>
              </p:cNvSpPr>
              <p:nvPr/>
            </p:nvSpPr>
            <p:spPr bwMode="auto">
              <a:xfrm>
                <a:off x="3024" y="2347"/>
                <a:ext cx="48" cy="0"/>
              </a:xfrm>
              <a:prstGeom prst="line">
                <a:avLst/>
              </a:prstGeom>
              <a:noFill/>
              <a:ln w="15875">
                <a:solidFill>
                  <a:srgbClr val="000000"/>
                </a:solidFill>
                <a:round/>
                <a:headEnd type="none" w="sm" len="sm"/>
                <a:tailEnd/>
              </a:ln>
            </p:spPr>
            <p:txBody>
              <a:bodyPr/>
              <a:lstStyle/>
              <a:p>
                <a:endParaRPr lang="en-US"/>
              </a:p>
            </p:txBody>
          </p:sp>
          <p:sp>
            <p:nvSpPr>
              <p:cNvPr id="2183" name="Rectangle 144"/>
              <p:cNvSpPr>
                <a:spLocks noChangeArrowheads="1"/>
              </p:cNvSpPr>
              <p:nvPr/>
            </p:nvSpPr>
            <p:spPr bwMode="auto">
              <a:xfrm>
                <a:off x="2880" y="2242"/>
                <a:ext cx="192" cy="158"/>
              </a:xfrm>
              <a:prstGeom prst="rect">
                <a:avLst/>
              </a:prstGeom>
              <a:noFill/>
              <a:ln w="19050">
                <a:solidFill>
                  <a:srgbClr val="000000"/>
                </a:solidFill>
                <a:miter lim="800000"/>
                <a:headEnd/>
                <a:tailEnd/>
              </a:ln>
            </p:spPr>
            <p:txBody>
              <a:bodyPr wrap="none" anchor="ctr"/>
              <a:lstStyle/>
              <a:p>
                <a:endParaRPr lang="en-US">
                  <a:latin typeface="Calibri" pitchFamily="34" charset="0"/>
                </a:endParaRPr>
              </a:p>
            </p:txBody>
          </p:sp>
          <p:sp>
            <p:nvSpPr>
              <p:cNvPr id="2184" name="Arc 145"/>
              <p:cNvSpPr>
                <a:spLocks/>
              </p:cNvSpPr>
              <p:nvPr/>
            </p:nvSpPr>
            <p:spPr bwMode="auto">
              <a:xfrm>
                <a:off x="2944" y="2281"/>
                <a:ext cx="64"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arrow" w="med" len="sm"/>
              </a:ln>
            </p:spPr>
            <p:txBody>
              <a:bodyPr wrap="none" anchor="ctr"/>
              <a:lstStyle/>
              <a:p>
                <a:endParaRPr lang="en-US"/>
              </a:p>
            </p:txBody>
          </p:sp>
        </p:grpSp>
        <p:sp>
          <p:nvSpPr>
            <p:cNvPr id="2179" name="modem"/>
            <p:cNvSpPr>
              <a:spLocks noEditPoints="1" noChangeArrowheads="1"/>
            </p:cNvSpPr>
            <p:nvPr/>
          </p:nvSpPr>
          <p:spPr bwMode="auto">
            <a:xfrm>
              <a:off x="3686" y="1680"/>
              <a:ext cx="197"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39 w 21600"/>
                <a:gd name="T31" fmla="*/ 22500 h 21600"/>
                <a:gd name="T32" fmla="*/ 21161 w 21600"/>
                <a:gd name="T33" fmla="*/ 29925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DFDCD8"/>
            </a:solidFill>
            <a:ln w="9525">
              <a:solidFill>
                <a:srgbClr val="000000"/>
              </a:solidFill>
              <a:miter lim="800000"/>
              <a:headEnd/>
              <a:tailEnd/>
            </a:ln>
          </p:spPr>
          <p:txBody>
            <a:bodyPr/>
            <a:lstStyle/>
            <a:p>
              <a:endParaRPr lang="en-US"/>
            </a:p>
          </p:txBody>
        </p:sp>
      </p:grpSp>
      <p:grpSp>
        <p:nvGrpSpPr>
          <p:cNvPr id="10" name="Group 147"/>
          <p:cNvGrpSpPr>
            <a:grpSpLocks/>
          </p:cNvGrpSpPr>
          <p:nvPr/>
        </p:nvGrpSpPr>
        <p:grpSpPr bwMode="auto">
          <a:xfrm>
            <a:off x="7218363" y="1792288"/>
            <a:ext cx="752475" cy="779462"/>
            <a:chOff x="3607" y="1440"/>
            <a:chExt cx="473" cy="491"/>
          </a:xfrm>
        </p:grpSpPr>
        <p:sp>
          <p:nvSpPr>
            <p:cNvPr id="2172" name="Line 148"/>
            <p:cNvSpPr>
              <a:spLocks noChangeShapeType="1"/>
            </p:cNvSpPr>
            <p:nvPr/>
          </p:nvSpPr>
          <p:spPr bwMode="auto">
            <a:xfrm>
              <a:off x="3840" y="1584"/>
              <a:ext cx="0" cy="144"/>
            </a:xfrm>
            <a:prstGeom prst="line">
              <a:avLst/>
            </a:prstGeom>
            <a:noFill/>
            <a:ln w="19050">
              <a:solidFill>
                <a:schemeClr val="tx1"/>
              </a:solidFill>
              <a:round/>
              <a:headEnd/>
              <a:tailEnd/>
            </a:ln>
          </p:spPr>
          <p:txBody>
            <a:bodyPr wrap="none" anchor="ctr"/>
            <a:lstStyle/>
            <a:p>
              <a:endParaRPr lang="en-US"/>
            </a:p>
          </p:txBody>
        </p:sp>
        <p:sp>
          <p:nvSpPr>
            <p:cNvPr id="2173" name="modem"/>
            <p:cNvSpPr>
              <a:spLocks noEditPoints="1" noChangeArrowheads="1"/>
            </p:cNvSpPr>
            <p:nvPr/>
          </p:nvSpPr>
          <p:spPr bwMode="auto">
            <a:xfrm>
              <a:off x="3744" y="1680"/>
              <a:ext cx="192"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0 h 21600"/>
                <a:gd name="T32" fmla="*/ 21150 w 21600"/>
                <a:gd name="T33" fmla="*/ 29925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DFDCD8"/>
            </a:solidFill>
            <a:ln w="9525">
              <a:solidFill>
                <a:srgbClr val="000000"/>
              </a:solidFill>
              <a:miter lim="800000"/>
              <a:headEnd/>
              <a:tailEnd/>
            </a:ln>
          </p:spPr>
          <p:txBody>
            <a:bodyPr/>
            <a:lstStyle/>
            <a:p>
              <a:endParaRPr lang="en-US"/>
            </a:p>
          </p:txBody>
        </p:sp>
        <p:sp>
          <p:nvSpPr>
            <p:cNvPr id="2174" name="Oval 150"/>
            <p:cNvSpPr>
              <a:spLocks noChangeArrowheads="1"/>
            </p:cNvSpPr>
            <p:nvPr/>
          </p:nvSpPr>
          <p:spPr bwMode="auto">
            <a:xfrm>
              <a:off x="3751" y="1440"/>
              <a:ext cx="173" cy="173"/>
            </a:xfrm>
            <a:prstGeom prst="ellipse">
              <a:avLst/>
            </a:prstGeom>
            <a:solidFill>
              <a:srgbClr val="C0C0C0"/>
            </a:solidFill>
            <a:ln w="15875">
              <a:solidFill>
                <a:schemeClr val="tx1"/>
              </a:solidFill>
              <a:round/>
              <a:headEnd/>
              <a:tailEnd/>
            </a:ln>
          </p:spPr>
          <p:txBody>
            <a:bodyPr wrap="none" anchor="ctr"/>
            <a:lstStyle/>
            <a:p>
              <a:r>
                <a:rPr lang="en-US" sz="1200">
                  <a:latin typeface="Calibri" pitchFamily="34" charset="0"/>
                </a:rPr>
                <a:t>VR</a:t>
              </a:r>
              <a:endParaRPr lang="en-US" sz="1400">
                <a:latin typeface="Calibri" pitchFamily="34" charset="0"/>
              </a:endParaRPr>
            </a:p>
          </p:txBody>
        </p:sp>
        <p:sp>
          <p:nvSpPr>
            <p:cNvPr id="2175" name="Text Box 151"/>
            <p:cNvSpPr txBox="1">
              <a:spLocks noChangeArrowheads="1"/>
            </p:cNvSpPr>
            <p:nvPr/>
          </p:nvSpPr>
          <p:spPr bwMode="auto">
            <a:xfrm>
              <a:off x="3607" y="1776"/>
              <a:ext cx="473" cy="155"/>
            </a:xfrm>
            <a:prstGeom prst="rect">
              <a:avLst/>
            </a:prstGeom>
            <a:noFill/>
            <a:ln w="9525">
              <a:noFill/>
              <a:miter lim="800000"/>
              <a:headEnd/>
              <a:tailEnd/>
            </a:ln>
          </p:spPr>
          <p:txBody>
            <a:bodyPr>
              <a:spAutoFit/>
            </a:bodyPr>
            <a:lstStyle/>
            <a:p>
              <a:pPr>
                <a:spcBef>
                  <a:spcPct val="50000"/>
                </a:spcBef>
              </a:pPr>
              <a:r>
                <a:rPr lang="en-US" sz="1000">
                  <a:latin typeface="Calibri" pitchFamily="34" charset="0"/>
                </a:rPr>
                <a:t>Regulator</a:t>
              </a:r>
            </a:p>
          </p:txBody>
        </p:sp>
      </p:grpSp>
      <p:grpSp>
        <p:nvGrpSpPr>
          <p:cNvPr id="11" name="Group 164"/>
          <p:cNvGrpSpPr>
            <a:grpSpLocks/>
          </p:cNvGrpSpPr>
          <p:nvPr/>
        </p:nvGrpSpPr>
        <p:grpSpPr bwMode="auto">
          <a:xfrm>
            <a:off x="5846763" y="1801813"/>
            <a:ext cx="752475" cy="779462"/>
            <a:chOff x="5619750" y="1965325"/>
            <a:chExt cx="750888" cy="779621"/>
          </a:xfrm>
        </p:grpSpPr>
        <p:sp>
          <p:nvSpPr>
            <p:cNvPr id="2168" name="Line 169"/>
            <p:cNvSpPr>
              <a:spLocks noChangeShapeType="1"/>
            </p:cNvSpPr>
            <p:nvPr/>
          </p:nvSpPr>
          <p:spPr bwMode="auto">
            <a:xfrm>
              <a:off x="5989638" y="2193925"/>
              <a:ext cx="0" cy="228600"/>
            </a:xfrm>
            <a:prstGeom prst="line">
              <a:avLst/>
            </a:prstGeom>
            <a:noFill/>
            <a:ln w="19050">
              <a:solidFill>
                <a:schemeClr val="tx1"/>
              </a:solidFill>
              <a:round/>
              <a:headEnd/>
              <a:tailEnd/>
            </a:ln>
          </p:spPr>
          <p:txBody>
            <a:bodyPr wrap="none" anchor="ctr"/>
            <a:lstStyle/>
            <a:p>
              <a:endParaRPr lang="en-US"/>
            </a:p>
          </p:txBody>
        </p:sp>
        <p:sp>
          <p:nvSpPr>
            <p:cNvPr id="2169" name="modem"/>
            <p:cNvSpPr>
              <a:spLocks noEditPoints="1" noChangeArrowheads="1"/>
            </p:cNvSpPr>
            <p:nvPr/>
          </p:nvSpPr>
          <p:spPr bwMode="auto">
            <a:xfrm>
              <a:off x="5837238" y="2346325"/>
              <a:ext cx="304800" cy="1524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0 h 21600"/>
                <a:gd name="T32" fmla="*/ 21150 w 21600"/>
                <a:gd name="T33" fmla="*/ 29925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DFDCD8"/>
            </a:solidFill>
            <a:ln w="9525">
              <a:solidFill>
                <a:srgbClr val="000000"/>
              </a:solidFill>
              <a:miter lim="800000"/>
              <a:headEnd/>
              <a:tailEnd/>
            </a:ln>
          </p:spPr>
          <p:txBody>
            <a:bodyPr/>
            <a:lstStyle/>
            <a:p>
              <a:endParaRPr lang="en-US"/>
            </a:p>
          </p:txBody>
        </p:sp>
        <p:sp>
          <p:nvSpPr>
            <p:cNvPr id="2170" name="Oval 171"/>
            <p:cNvSpPr>
              <a:spLocks noChangeArrowheads="1"/>
            </p:cNvSpPr>
            <p:nvPr/>
          </p:nvSpPr>
          <p:spPr bwMode="auto">
            <a:xfrm>
              <a:off x="5848350" y="1965325"/>
              <a:ext cx="274638" cy="274638"/>
            </a:xfrm>
            <a:prstGeom prst="ellipse">
              <a:avLst/>
            </a:prstGeom>
            <a:solidFill>
              <a:srgbClr val="C0C0C0"/>
            </a:solidFill>
            <a:ln w="15875">
              <a:solidFill>
                <a:schemeClr val="tx1"/>
              </a:solidFill>
              <a:round/>
              <a:headEnd/>
              <a:tailEnd/>
            </a:ln>
          </p:spPr>
          <p:txBody>
            <a:bodyPr wrap="none" anchor="ctr"/>
            <a:lstStyle/>
            <a:p>
              <a:r>
                <a:rPr lang="en-US" sz="1200">
                  <a:latin typeface="Calibri" pitchFamily="34" charset="0"/>
                </a:rPr>
                <a:t>S</a:t>
              </a:r>
            </a:p>
          </p:txBody>
        </p:sp>
        <p:sp>
          <p:nvSpPr>
            <p:cNvPr id="2171" name="Text Box 172"/>
            <p:cNvSpPr txBox="1">
              <a:spLocks noChangeArrowheads="1"/>
            </p:cNvSpPr>
            <p:nvPr/>
          </p:nvSpPr>
          <p:spPr bwMode="auto">
            <a:xfrm>
              <a:off x="5619750" y="2498725"/>
              <a:ext cx="750888" cy="246221"/>
            </a:xfrm>
            <a:prstGeom prst="rect">
              <a:avLst/>
            </a:prstGeom>
            <a:noFill/>
            <a:ln w="9525">
              <a:noFill/>
              <a:miter lim="800000"/>
              <a:headEnd/>
              <a:tailEnd/>
            </a:ln>
          </p:spPr>
          <p:txBody>
            <a:bodyPr>
              <a:spAutoFit/>
            </a:bodyPr>
            <a:lstStyle/>
            <a:p>
              <a:pPr>
                <a:spcBef>
                  <a:spcPct val="50000"/>
                </a:spcBef>
              </a:pPr>
              <a:r>
                <a:rPr lang="en-US" sz="1000">
                  <a:latin typeface="Calibri" pitchFamily="34" charset="0"/>
                </a:rPr>
                <a:t>Sensor</a:t>
              </a:r>
            </a:p>
          </p:txBody>
        </p:sp>
      </p:grpSp>
      <p:graphicFrame>
        <p:nvGraphicFramePr>
          <p:cNvPr id="2054" name="Object 179"/>
          <p:cNvGraphicFramePr>
            <a:graphicFrameLocks noChangeAspect="1"/>
          </p:cNvGraphicFramePr>
          <p:nvPr/>
        </p:nvGraphicFramePr>
        <p:xfrm>
          <a:off x="8612188" y="750888"/>
          <a:ext cx="304800" cy="457200"/>
        </p:xfrm>
        <a:graphic>
          <a:graphicData uri="http://schemas.openxmlformats.org/presentationml/2006/ole">
            <p:oleObj spid="_x0000_s53254" name="Visio" r:id="rId8" imgW="510540" imgH="801014" progId="">
              <p:embed/>
            </p:oleObj>
          </a:graphicData>
        </a:graphic>
      </p:graphicFrame>
      <p:sp>
        <p:nvSpPr>
          <p:cNvPr id="2077" name="Text Box 47"/>
          <p:cNvSpPr txBox="1">
            <a:spLocks noChangeArrowheads="1"/>
          </p:cNvSpPr>
          <p:nvPr/>
        </p:nvSpPr>
        <p:spPr bwMode="auto">
          <a:xfrm>
            <a:off x="741363" y="1055688"/>
            <a:ext cx="2238375" cy="307975"/>
          </a:xfrm>
          <a:prstGeom prst="rect">
            <a:avLst/>
          </a:prstGeom>
          <a:noFill/>
          <a:ln w="9525">
            <a:noFill/>
            <a:miter lim="800000"/>
            <a:headEnd/>
            <a:tailEnd/>
          </a:ln>
        </p:spPr>
        <p:txBody>
          <a:bodyPr wrap="none">
            <a:spAutoFit/>
          </a:bodyPr>
          <a:lstStyle/>
          <a:p>
            <a:r>
              <a:rPr lang="en-US" sz="1400" b="1">
                <a:latin typeface="Calibri" pitchFamily="34" charset="0"/>
              </a:rPr>
              <a:t>DSDR Substation (300+)</a:t>
            </a:r>
          </a:p>
        </p:txBody>
      </p:sp>
      <p:sp>
        <p:nvSpPr>
          <p:cNvPr id="2078" name="Rectangle 48"/>
          <p:cNvSpPr>
            <a:spLocks noChangeArrowheads="1"/>
          </p:cNvSpPr>
          <p:nvPr/>
        </p:nvSpPr>
        <p:spPr bwMode="auto">
          <a:xfrm>
            <a:off x="188913" y="1333500"/>
            <a:ext cx="2819400" cy="2236788"/>
          </a:xfrm>
          <a:prstGeom prst="rect">
            <a:avLst/>
          </a:prstGeom>
          <a:noFill/>
          <a:ln w="19050">
            <a:solidFill>
              <a:schemeClr val="tx1"/>
            </a:solidFill>
            <a:prstDash val="sysDot"/>
            <a:miter lim="800000"/>
            <a:headEnd/>
            <a:tailEnd/>
          </a:ln>
        </p:spPr>
        <p:txBody>
          <a:bodyPr wrap="none" anchor="ctr"/>
          <a:lstStyle/>
          <a:p>
            <a:endParaRPr lang="en-US">
              <a:latin typeface="Calibri" pitchFamily="34" charset="0"/>
            </a:endParaRPr>
          </a:p>
        </p:txBody>
      </p:sp>
      <p:sp>
        <p:nvSpPr>
          <p:cNvPr id="2079" name="Line 49"/>
          <p:cNvSpPr>
            <a:spLocks noChangeShapeType="1"/>
          </p:cNvSpPr>
          <p:nvPr/>
        </p:nvSpPr>
        <p:spPr bwMode="auto">
          <a:xfrm>
            <a:off x="2706688" y="1485900"/>
            <a:ext cx="0" cy="914400"/>
          </a:xfrm>
          <a:prstGeom prst="line">
            <a:avLst/>
          </a:prstGeom>
          <a:noFill/>
          <a:ln w="28575">
            <a:solidFill>
              <a:schemeClr val="tx1"/>
            </a:solidFill>
            <a:round/>
            <a:headEnd/>
            <a:tailEnd/>
          </a:ln>
        </p:spPr>
        <p:txBody>
          <a:bodyPr wrap="none" anchor="ctr"/>
          <a:lstStyle/>
          <a:p>
            <a:endParaRPr lang="en-US"/>
          </a:p>
        </p:txBody>
      </p:sp>
      <p:sp>
        <p:nvSpPr>
          <p:cNvPr id="2080" name="Line 50"/>
          <p:cNvSpPr>
            <a:spLocks noChangeShapeType="1"/>
          </p:cNvSpPr>
          <p:nvPr/>
        </p:nvSpPr>
        <p:spPr bwMode="auto">
          <a:xfrm flipH="1">
            <a:off x="2462213" y="1943100"/>
            <a:ext cx="234950" cy="0"/>
          </a:xfrm>
          <a:prstGeom prst="line">
            <a:avLst/>
          </a:prstGeom>
          <a:noFill/>
          <a:ln w="28575">
            <a:solidFill>
              <a:schemeClr val="tx1"/>
            </a:solidFill>
            <a:round/>
            <a:headEnd/>
            <a:tailEnd/>
          </a:ln>
        </p:spPr>
        <p:txBody>
          <a:bodyPr wrap="none" anchor="ctr"/>
          <a:lstStyle/>
          <a:p>
            <a:endParaRPr lang="en-US"/>
          </a:p>
        </p:txBody>
      </p:sp>
      <p:sp>
        <p:nvSpPr>
          <p:cNvPr id="2081" name="Line 51"/>
          <p:cNvSpPr>
            <a:spLocks noChangeShapeType="1"/>
          </p:cNvSpPr>
          <p:nvPr/>
        </p:nvSpPr>
        <p:spPr bwMode="auto">
          <a:xfrm>
            <a:off x="1198563" y="2351088"/>
            <a:ext cx="590550" cy="354012"/>
          </a:xfrm>
          <a:prstGeom prst="line">
            <a:avLst/>
          </a:prstGeom>
          <a:noFill/>
          <a:ln w="19050">
            <a:solidFill>
              <a:schemeClr val="tx1"/>
            </a:solidFill>
            <a:round/>
            <a:headEnd/>
            <a:tailEnd/>
          </a:ln>
        </p:spPr>
        <p:txBody>
          <a:bodyPr wrap="none" anchor="ctr"/>
          <a:lstStyle/>
          <a:p>
            <a:endParaRPr lang="en-US"/>
          </a:p>
        </p:txBody>
      </p:sp>
      <p:sp>
        <p:nvSpPr>
          <p:cNvPr id="2082" name="Line 52"/>
          <p:cNvSpPr>
            <a:spLocks noChangeShapeType="1"/>
          </p:cNvSpPr>
          <p:nvPr/>
        </p:nvSpPr>
        <p:spPr bwMode="auto">
          <a:xfrm flipH="1">
            <a:off x="2017713" y="2324100"/>
            <a:ext cx="285750" cy="381000"/>
          </a:xfrm>
          <a:prstGeom prst="line">
            <a:avLst/>
          </a:prstGeom>
          <a:noFill/>
          <a:ln w="19050">
            <a:solidFill>
              <a:schemeClr val="tx1"/>
            </a:solidFill>
            <a:round/>
            <a:headEnd/>
            <a:tailEnd/>
          </a:ln>
        </p:spPr>
        <p:txBody>
          <a:bodyPr wrap="none" anchor="ctr"/>
          <a:lstStyle/>
          <a:p>
            <a:endParaRPr lang="en-US"/>
          </a:p>
        </p:txBody>
      </p:sp>
      <p:sp>
        <p:nvSpPr>
          <p:cNvPr id="2083" name="Line 53"/>
          <p:cNvSpPr>
            <a:spLocks noChangeShapeType="1"/>
          </p:cNvSpPr>
          <p:nvPr/>
        </p:nvSpPr>
        <p:spPr bwMode="auto">
          <a:xfrm>
            <a:off x="1598613" y="2324100"/>
            <a:ext cx="342900" cy="381000"/>
          </a:xfrm>
          <a:prstGeom prst="line">
            <a:avLst/>
          </a:prstGeom>
          <a:noFill/>
          <a:ln w="19050">
            <a:solidFill>
              <a:schemeClr val="tx1"/>
            </a:solidFill>
            <a:round/>
            <a:headEnd/>
            <a:tailEnd/>
          </a:ln>
        </p:spPr>
        <p:txBody>
          <a:bodyPr wrap="none" anchor="ctr"/>
          <a:lstStyle/>
          <a:p>
            <a:endParaRPr lang="en-US"/>
          </a:p>
        </p:txBody>
      </p:sp>
      <p:sp>
        <p:nvSpPr>
          <p:cNvPr id="2084" name="Line 54"/>
          <p:cNvSpPr>
            <a:spLocks noChangeShapeType="1"/>
          </p:cNvSpPr>
          <p:nvPr/>
        </p:nvSpPr>
        <p:spPr bwMode="auto">
          <a:xfrm flipH="1">
            <a:off x="658813" y="1943100"/>
            <a:ext cx="1489075" cy="0"/>
          </a:xfrm>
          <a:prstGeom prst="line">
            <a:avLst/>
          </a:prstGeom>
          <a:noFill/>
          <a:ln w="28575">
            <a:solidFill>
              <a:schemeClr val="tx1"/>
            </a:solidFill>
            <a:round/>
            <a:headEnd/>
            <a:tailEnd/>
          </a:ln>
        </p:spPr>
        <p:txBody>
          <a:bodyPr wrap="none" anchor="ctr"/>
          <a:lstStyle/>
          <a:p>
            <a:endParaRPr lang="en-US"/>
          </a:p>
        </p:txBody>
      </p:sp>
      <p:grpSp>
        <p:nvGrpSpPr>
          <p:cNvPr id="12" name="Group 66"/>
          <p:cNvGrpSpPr>
            <a:grpSpLocks/>
          </p:cNvGrpSpPr>
          <p:nvPr/>
        </p:nvGrpSpPr>
        <p:grpSpPr bwMode="auto">
          <a:xfrm>
            <a:off x="163513" y="1703388"/>
            <a:ext cx="876300" cy="971550"/>
            <a:chOff x="80" y="1382"/>
            <a:chExt cx="536" cy="612"/>
          </a:xfrm>
        </p:grpSpPr>
        <p:graphicFrame>
          <p:nvGraphicFramePr>
            <p:cNvPr id="2057" name="Object 67"/>
            <p:cNvGraphicFramePr>
              <a:graphicFrameLocks noChangeAspect="1"/>
            </p:cNvGraphicFramePr>
            <p:nvPr/>
          </p:nvGraphicFramePr>
          <p:xfrm>
            <a:off x="127" y="1514"/>
            <a:ext cx="353" cy="480"/>
          </p:xfrm>
          <a:graphic>
            <a:graphicData uri="http://schemas.openxmlformats.org/presentationml/2006/ole">
              <p:oleObj spid="_x0000_s53257" name="Visio" r:id="rId9" imgW="616306" imgH="744322" progId="">
                <p:embed/>
              </p:oleObj>
            </a:graphicData>
          </a:graphic>
        </p:graphicFrame>
        <p:sp>
          <p:nvSpPr>
            <p:cNvPr id="2167" name="Text Box 68"/>
            <p:cNvSpPr txBox="1">
              <a:spLocks noChangeArrowheads="1"/>
            </p:cNvSpPr>
            <p:nvPr/>
          </p:nvSpPr>
          <p:spPr bwMode="auto">
            <a:xfrm>
              <a:off x="80" y="1382"/>
              <a:ext cx="536" cy="154"/>
            </a:xfrm>
            <a:prstGeom prst="rect">
              <a:avLst/>
            </a:prstGeom>
            <a:noFill/>
            <a:ln w="9525">
              <a:noFill/>
              <a:miter lim="800000"/>
              <a:headEnd/>
              <a:tailEnd/>
            </a:ln>
          </p:spPr>
          <p:txBody>
            <a:bodyPr wrap="none">
              <a:spAutoFit/>
            </a:bodyPr>
            <a:lstStyle/>
            <a:p>
              <a:r>
                <a:rPr lang="en-US" sz="1000">
                  <a:latin typeface="Calibri" pitchFamily="34" charset="0"/>
                </a:rPr>
                <a:t>Transformer</a:t>
              </a:r>
            </a:p>
          </p:txBody>
        </p:sp>
      </p:grpSp>
      <p:grpSp>
        <p:nvGrpSpPr>
          <p:cNvPr id="13" name="Group 69"/>
          <p:cNvGrpSpPr>
            <a:grpSpLocks/>
          </p:cNvGrpSpPr>
          <p:nvPr/>
        </p:nvGrpSpPr>
        <p:grpSpPr bwMode="auto">
          <a:xfrm>
            <a:off x="1916113" y="1409700"/>
            <a:ext cx="863600" cy="914400"/>
            <a:chOff x="1152" y="1200"/>
            <a:chExt cx="528" cy="576"/>
          </a:xfrm>
        </p:grpSpPr>
        <p:sp>
          <p:nvSpPr>
            <p:cNvPr id="2157" name="Text Box 70"/>
            <p:cNvSpPr txBox="1">
              <a:spLocks noChangeArrowheads="1"/>
            </p:cNvSpPr>
            <p:nvPr/>
          </p:nvSpPr>
          <p:spPr bwMode="auto">
            <a:xfrm>
              <a:off x="1392" y="1574"/>
              <a:ext cx="288" cy="155"/>
            </a:xfrm>
            <a:prstGeom prst="rect">
              <a:avLst/>
            </a:prstGeom>
            <a:noFill/>
            <a:ln w="9525">
              <a:noFill/>
              <a:miter lim="800000"/>
              <a:headEnd/>
              <a:tailEnd/>
            </a:ln>
          </p:spPr>
          <p:txBody>
            <a:bodyPr>
              <a:spAutoFit/>
            </a:bodyPr>
            <a:lstStyle/>
            <a:p>
              <a:pPr>
                <a:spcBef>
                  <a:spcPct val="50000"/>
                </a:spcBef>
              </a:pPr>
              <a:r>
                <a:rPr lang="en-US" sz="1000" dirty="0" smtClean="0">
                  <a:latin typeface="Calibri" pitchFamily="34" charset="0"/>
                </a:rPr>
                <a:t>PR</a:t>
              </a:r>
              <a:endParaRPr lang="en-US" sz="1000" dirty="0">
                <a:latin typeface="Calibri" pitchFamily="34" charset="0"/>
              </a:endParaRPr>
            </a:p>
          </p:txBody>
        </p:sp>
        <p:sp>
          <p:nvSpPr>
            <p:cNvPr id="2158" name="Line 71"/>
            <p:cNvSpPr>
              <a:spLocks noChangeShapeType="1"/>
            </p:cNvSpPr>
            <p:nvPr/>
          </p:nvSpPr>
          <p:spPr bwMode="auto">
            <a:xfrm flipV="1">
              <a:off x="1392" y="1584"/>
              <a:ext cx="0" cy="192"/>
            </a:xfrm>
            <a:prstGeom prst="line">
              <a:avLst/>
            </a:prstGeom>
            <a:noFill/>
            <a:ln w="9525">
              <a:solidFill>
                <a:schemeClr val="tx1"/>
              </a:solidFill>
              <a:round/>
              <a:headEnd/>
              <a:tailEnd/>
            </a:ln>
          </p:spPr>
          <p:txBody>
            <a:bodyPr wrap="none" anchor="ctr"/>
            <a:lstStyle/>
            <a:p>
              <a:endParaRPr lang="en-US"/>
            </a:p>
          </p:txBody>
        </p:sp>
        <p:sp>
          <p:nvSpPr>
            <p:cNvPr id="2159" name="Text Box 72"/>
            <p:cNvSpPr txBox="1">
              <a:spLocks noChangeArrowheads="1"/>
            </p:cNvSpPr>
            <p:nvPr/>
          </p:nvSpPr>
          <p:spPr bwMode="auto">
            <a:xfrm>
              <a:off x="1152" y="1200"/>
              <a:ext cx="473" cy="250"/>
            </a:xfrm>
            <a:prstGeom prst="rect">
              <a:avLst/>
            </a:prstGeom>
            <a:noFill/>
            <a:ln w="9525">
              <a:noFill/>
              <a:miter lim="800000"/>
              <a:headEnd/>
              <a:tailEnd/>
            </a:ln>
          </p:spPr>
          <p:txBody>
            <a:bodyPr>
              <a:spAutoFit/>
            </a:bodyPr>
            <a:lstStyle/>
            <a:p>
              <a:pPr>
                <a:spcBef>
                  <a:spcPct val="50000"/>
                </a:spcBef>
              </a:pPr>
              <a:r>
                <a:rPr lang="en-US" sz="1000">
                  <a:latin typeface="Calibri" pitchFamily="34" charset="0"/>
                </a:rPr>
                <a:t>Feeder Breaker</a:t>
              </a:r>
            </a:p>
          </p:txBody>
        </p:sp>
        <p:grpSp>
          <p:nvGrpSpPr>
            <p:cNvPr id="14" name="Group 73"/>
            <p:cNvGrpSpPr>
              <a:grpSpLocks/>
            </p:cNvGrpSpPr>
            <p:nvPr/>
          </p:nvGrpSpPr>
          <p:grpSpPr bwMode="auto">
            <a:xfrm>
              <a:off x="1296" y="1433"/>
              <a:ext cx="192" cy="158"/>
              <a:chOff x="2880" y="2242"/>
              <a:chExt cx="192" cy="158"/>
            </a:xfrm>
          </p:grpSpPr>
          <p:sp>
            <p:nvSpPr>
              <p:cNvPr id="2162" name="Line 74"/>
              <p:cNvSpPr>
                <a:spLocks noChangeShapeType="1"/>
              </p:cNvSpPr>
              <p:nvPr/>
            </p:nvSpPr>
            <p:spPr bwMode="auto">
              <a:xfrm>
                <a:off x="2880" y="2347"/>
                <a:ext cx="72" cy="0"/>
              </a:xfrm>
              <a:prstGeom prst="line">
                <a:avLst/>
              </a:prstGeom>
              <a:noFill/>
              <a:ln w="15875">
                <a:solidFill>
                  <a:srgbClr val="000000"/>
                </a:solidFill>
                <a:round/>
                <a:headEnd/>
                <a:tailEnd/>
              </a:ln>
            </p:spPr>
            <p:txBody>
              <a:bodyPr/>
              <a:lstStyle/>
              <a:p>
                <a:endParaRPr lang="en-US"/>
              </a:p>
            </p:txBody>
          </p:sp>
          <p:sp>
            <p:nvSpPr>
              <p:cNvPr id="2163" name="Line 75"/>
              <p:cNvSpPr>
                <a:spLocks noChangeShapeType="1"/>
              </p:cNvSpPr>
              <p:nvPr/>
            </p:nvSpPr>
            <p:spPr bwMode="auto">
              <a:xfrm flipV="1">
                <a:off x="2952" y="2268"/>
                <a:ext cx="48" cy="79"/>
              </a:xfrm>
              <a:prstGeom prst="line">
                <a:avLst/>
              </a:prstGeom>
              <a:noFill/>
              <a:ln w="15875">
                <a:solidFill>
                  <a:srgbClr val="000000"/>
                </a:solidFill>
                <a:round/>
                <a:headEnd type="none" w="sm" len="sm"/>
                <a:tailEnd/>
              </a:ln>
            </p:spPr>
            <p:txBody>
              <a:bodyPr/>
              <a:lstStyle/>
              <a:p>
                <a:endParaRPr lang="en-US"/>
              </a:p>
            </p:txBody>
          </p:sp>
          <p:sp>
            <p:nvSpPr>
              <p:cNvPr id="2164" name="Line 76"/>
              <p:cNvSpPr>
                <a:spLocks noChangeShapeType="1"/>
              </p:cNvSpPr>
              <p:nvPr/>
            </p:nvSpPr>
            <p:spPr bwMode="auto">
              <a:xfrm>
                <a:off x="3024" y="2347"/>
                <a:ext cx="48" cy="0"/>
              </a:xfrm>
              <a:prstGeom prst="line">
                <a:avLst/>
              </a:prstGeom>
              <a:noFill/>
              <a:ln w="15875">
                <a:solidFill>
                  <a:srgbClr val="000000"/>
                </a:solidFill>
                <a:round/>
                <a:headEnd type="none" w="sm" len="sm"/>
                <a:tailEnd/>
              </a:ln>
            </p:spPr>
            <p:txBody>
              <a:bodyPr/>
              <a:lstStyle/>
              <a:p>
                <a:endParaRPr lang="en-US"/>
              </a:p>
            </p:txBody>
          </p:sp>
          <p:sp>
            <p:nvSpPr>
              <p:cNvPr id="2165" name="Rectangle 77"/>
              <p:cNvSpPr>
                <a:spLocks noChangeArrowheads="1"/>
              </p:cNvSpPr>
              <p:nvPr/>
            </p:nvSpPr>
            <p:spPr bwMode="auto">
              <a:xfrm>
                <a:off x="2880" y="2242"/>
                <a:ext cx="192" cy="158"/>
              </a:xfrm>
              <a:prstGeom prst="rect">
                <a:avLst/>
              </a:prstGeom>
              <a:noFill/>
              <a:ln w="19050">
                <a:solidFill>
                  <a:srgbClr val="000000"/>
                </a:solidFill>
                <a:miter lim="800000"/>
                <a:headEnd/>
                <a:tailEnd/>
              </a:ln>
            </p:spPr>
            <p:txBody>
              <a:bodyPr wrap="none" anchor="ctr"/>
              <a:lstStyle/>
              <a:p>
                <a:endParaRPr lang="en-US">
                  <a:latin typeface="Calibri" pitchFamily="34" charset="0"/>
                </a:endParaRPr>
              </a:p>
            </p:txBody>
          </p:sp>
          <p:sp>
            <p:nvSpPr>
              <p:cNvPr id="2166" name="Arc 78"/>
              <p:cNvSpPr>
                <a:spLocks/>
              </p:cNvSpPr>
              <p:nvPr/>
            </p:nvSpPr>
            <p:spPr bwMode="auto">
              <a:xfrm>
                <a:off x="2944" y="2281"/>
                <a:ext cx="64" cy="59"/>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a:tailEnd type="arrow" w="med" len="sm"/>
              </a:ln>
            </p:spPr>
            <p:txBody>
              <a:bodyPr wrap="none" anchor="ctr"/>
              <a:lstStyle/>
              <a:p>
                <a:endParaRPr lang="en-US"/>
              </a:p>
            </p:txBody>
          </p:sp>
        </p:grpSp>
        <p:sp>
          <p:nvSpPr>
            <p:cNvPr id="2161" name="modem"/>
            <p:cNvSpPr>
              <a:spLocks noEditPoints="1" noChangeArrowheads="1"/>
            </p:cNvSpPr>
            <p:nvPr/>
          </p:nvSpPr>
          <p:spPr bwMode="auto">
            <a:xfrm>
              <a:off x="1296" y="1680"/>
              <a:ext cx="192"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0 h 21600"/>
                <a:gd name="T32" fmla="*/ 21150 w 21600"/>
                <a:gd name="T33" fmla="*/ 29925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DFDCD8"/>
            </a:solidFill>
            <a:ln w="9525">
              <a:solidFill>
                <a:srgbClr val="000000"/>
              </a:solidFill>
              <a:miter lim="800000"/>
              <a:headEnd/>
              <a:tailEnd/>
            </a:ln>
          </p:spPr>
          <p:txBody>
            <a:bodyPr/>
            <a:lstStyle/>
            <a:p>
              <a:endParaRPr lang="en-US"/>
            </a:p>
          </p:txBody>
        </p:sp>
      </p:grpSp>
      <p:grpSp>
        <p:nvGrpSpPr>
          <p:cNvPr id="15" name="Group 80"/>
          <p:cNvGrpSpPr>
            <a:grpSpLocks/>
          </p:cNvGrpSpPr>
          <p:nvPr/>
        </p:nvGrpSpPr>
        <p:grpSpPr bwMode="auto">
          <a:xfrm>
            <a:off x="1179513" y="1409700"/>
            <a:ext cx="838200" cy="914400"/>
            <a:chOff x="720" y="1200"/>
            <a:chExt cx="528" cy="576"/>
          </a:xfrm>
        </p:grpSpPr>
        <p:sp>
          <p:nvSpPr>
            <p:cNvPr id="2152" name="Line 81"/>
            <p:cNvSpPr>
              <a:spLocks noChangeShapeType="1"/>
            </p:cNvSpPr>
            <p:nvPr/>
          </p:nvSpPr>
          <p:spPr bwMode="auto">
            <a:xfrm>
              <a:off x="953" y="1584"/>
              <a:ext cx="0" cy="144"/>
            </a:xfrm>
            <a:prstGeom prst="line">
              <a:avLst/>
            </a:prstGeom>
            <a:noFill/>
            <a:ln w="19050">
              <a:solidFill>
                <a:schemeClr val="tx1"/>
              </a:solidFill>
              <a:round/>
              <a:headEnd/>
              <a:tailEnd/>
            </a:ln>
          </p:spPr>
          <p:txBody>
            <a:bodyPr wrap="none" anchor="ctr"/>
            <a:lstStyle/>
            <a:p>
              <a:endParaRPr lang="en-US"/>
            </a:p>
          </p:txBody>
        </p:sp>
        <p:sp>
          <p:nvSpPr>
            <p:cNvPr id="2153" name="modem"/>
            <p:cNvSpPr>
              <a:spLocks noEditPoints="1" noChangeArrowheads="1"/>
            </p:cNvSpPr>
            <p:nvPr/>
          </p:nvSpPr>
          <p:spPr bwMode="auto">
            <a:xfrm>
              <a:off x="857" y="1680"/>
              <a:ext cx="192" cy="96"/>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0 h 21600"/>
                <a:gd name="T32" fmla="*/ 21150 w 21600"/>
                <a:gd name="T33" fmla="*/ 29925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DFDCD8"/>
            </a:solidFill>
            <a:ln w="9525">
              <a:solidFill>
                <a:srgbClr val="000000"/>
              </a:solidFill>
              <a:miter lim="800000"/>
              <a:headEnd/>
              <a:tailEnd/>
            </a:ln>
          </p:spPr>
          <p:txBody>
            <a:bodyPr/>
            <a:lstStyle/>
            <a:p>
              <a:endParaRPr lang="en-US"/>
            </a:p>
          </p:txBody>
        </p:sp>
        <p:sp>
          <p:nvSpPr>
            <p:cNvPr id="2154" name="Oval 83"/>
            <p:cNvSpPr>
              <a:spLocks noChangeArrowheads="1"/>
            </p:cNvSpPr>
            <p:nvPr/>
          </p:nvSpPr>
          <p:spPr bwMode="auto">
            <a:xfrm>
              <a:off x="864" y="1440"/>
              <a:ext cx="173" cy="173"/>
            </a:xfrm>
            <a:prstGeom prst="ellipse">
              <a:avLst/>
            </a:prstGeom>
            <a:solidFill>
              <a:srgbClr val="C0C0C0"/>
            </a:solidFill>
            <a:ln w="15875">
              <a:solidFill>
                <a:schemeClr val="tx1"/>
              </a:solidFill>
              <a:round/>
              <a:headEnd/>
              <a:tailEnd/>
            </a:ln>
          </p:spPr>
          <p:txBody>
            <a:bodyPr wrap="none" anchor="ctr"/>
            <a:lstStyle/>
            <a:p>
              <a:r>
                <a:rPr lang="en-US" sz="1400">
                  <a:latin typeface="Calibri" pitchFamily="34" charset="0"/>
                </a:rPr>
                <a:t>S</a:t>
              </a:r>
            </a:p>
          </p:txBody>
        </p:sp>
        <p:sp>
          <p:nvSpPr>
            <p:cNvPr id="2155" name="Text Box 84"/>
            <p:cNvSpPr txBox="1">
              <a:spLocks noChangeArrowheads="1"/>
            </p:cNvSpPr>
            <p:nvPr/>
          </p:nvSpPr>
          <p:spPr bwMode="auto">
            <a:xfrm>
              <a:off x="720" y="1200"/>
              <a:ext cx="473" cy="250"/>
            </a:xfrm>
            <a:prstGeom prst="rect">
              <a:avLst/>
            </a:prstGeom>
            <a:noFill/>
            <a:ln w="9525">
              <a:noFill/>
              <a:miter lim="800000"/>
              <a:headEnd/>
              <a:tailEnd/>
            </a:ln>
          </p:spPr>
          <p:txBody>
            <a:bodyPr>
              <a:spAutoFit/>
            </a:bodyPr>
            <a:lstStyle/>
            <a:p>
              <a:pPr>
                <a:spcBef>
                  <a:spcPct val="50000"/>
                </a:spcBef>
              </a:pPr>
              <a:r>
                <a:rPr lang="en-US" sz="1000">
                  <a:latin typeface="Calibri" pitchFamily="34" charset="0"/>
                </a:rPr>
                <a:t>Voltage Regulator</a:t>
              </a:r>
            </a:p>
          </p:txBody>
        </p:sp>
        <p:sp>
          <p:nvSpPr>
            <p:cNvPr id="2156" name="Text Box 85"/>
            <p:cNvSpPr txBox="1">
              <a:spLocks noChangeArrowheads="1"/>
            </p:cNvSpPr>
            <p:nvPr/>
          </p:nvSpPr>
          <p:spPr bwMode="auto">
            <a:xfrm>
              <a:off x="960" y="1584"/>
              <a:ext cx="288" cy="154"/>
            </a:xfrm>
            <a:prstGeom prst="rect">
              <a:avLst/>
            </a:prstGeom>
            <a:noFill/>
            <a:ln w="9525">
              <a:noFill/>
              <a:miter lim="800000"/>
              <a:headEnd/>
              <a:tailEnd/>
            </a:ln>
          </p:spPr>
          <p:txBody>
            <a:bodyPr>
              <a:spAutoFit/>
            </a:bodyPr>
            <a:lstStyle/>
            <a:p>
              <a:pPr>
                <a:spcBef>
                  <a:spcPct val="50000"/>
                </a:spcBef>
              </a:pPr>
              <a:r>
                <a:rPr lang="en-US" sz="1000">
                  <a:latin typeface="Calibri" pitchFamily="34" charset="0"/>
                </a:rPr>
                <a:t>VRC</a:t>
              </a:r>
            </a:p>
          </p:txBody>
        </p:sp>
      </p:grpSp>
      <p:sp>
        <p:nvSpPr>
          <p:cNvPr id="2088" name="modem"/>
          <p:cNvSpPr>
            <a:spLocks noEditPoints="1" noChangeArrowheads="1"/>
          </p:cNvSpPr>
          <p:nvPr/>
        </p:nvSpPr>
        <p:spPr bwMode="auto">
          <a:xfrm>
            <a:off x="1703388" y="2705100"/>
            <a:ext cx="457200" cy="155575"/>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375 w 21600"/>
              <a:gd name="T31" fmla="*/ 22482 h 21600"/>
              <a:gd name="T32" fmla="*/ 21225 w 21600"/>
              <a:gd name="T33" fmla="*/ 29976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DFDCD8"/>
          </a:solidFill>
          <a:ln w="9525">
            <a:solidFill>
              <a:srgbClr val="000000"/>
            </a:solidFill>
            <a:miter lim="800000"/>
            <a:headEnd/>
            <a:tailEnd/>
          </a:ln>
        </p:spPr>
        <p:txBody>
          <a:bodyPr/>
          <a:lstStyle/>
          <a:p>
            <a:endParaRPr lang="en-US"/>
          </a:p>
        </p:txBody>
      </p:sp>
      <p:sp>
        <p:nvSpPr>
          <p:cNvPr id="2089" name="Text Box 88"/>
          <p:cNvSpPr txBox="1">
            <a:spLocks noChangeArrowheads="1"/>
          </p:cNvSpPr>
          <p:nvPr/>
        </p:nvSpPr>
        <p:spPr bwMode="auto">
          <a:xfrm>
            <a:off x="969963" y="2659063"/>
            <a:ext cx="819150" cy="246062"/>
          </a:xfrm>
          <a:prstGeom prst="rect">
            <a:avLst/>
          </a:prstGeom>
          <a:noFill/>
          <a:ln w="9525">
            <a:noFill/>
            <a:miter lim="800000"/>
            <a:headEnd/>
            <a:tailEnd/>
          </a:ln>
        </p:spPr>
        <p:txBody>
          <a:bodyPr>
            <a:spAutoFit/>
          </a:bodyPr>
          <a:lstStyle/>
          <a:p>
            <a:pPr>
              <a:spcBef>
                <a:spcPct val="50000"/>
              </a:spcBef>
            </a:pPr>
            <a:r>
              <a:rPr lang="en-US" sz="1000">
                <a:latin typeface="Calibri" pitchFamily="34" charset="0"/>
              </a:rPr>
              <a:t>Gateway</a:t>
            </a:r>
          </a:p>
        </p:txBody>
      </p:sp>
      <p:sp>
        <p:nvSpPr>
          <p:cNvPr id="2090" name="Line 23"/>
          <p:cNvSpPr>
            <a:spLocks noChangeShapeType="1"/>
          </p:cNvSpPr>
          <p:nvPr/>
        </p:nvSpPr>
        <p:spPr bwMode="auto">
          <a:xfrm flipH="1">
            <a:off x="3922713" y="4713288"/>
            <a:ext cx="19050" cy="914400"/>
          </a:xfrm>
          <a:prstGeom prst="line">
            <a:avLst/>
          </a:prstGeom>
          <a:noFill/>
          <a:ln w="19050">
            <a:solidFill>
              <a:schemeClr val="tx1"/>
            </a:solidFill>
            <a:round/>
            <a:headEnd/>
            <a:tailEnd/>
          </a:ln>
        </p:spPr>
        <p:txBody>
          <a:bodyPr wrap="none" anchor="ctr"/>
          <a:lstStyle/>
          <a:p>
            <a:endParaRPr lang="en-US"/>
          </a:p>
        </p:txBody>
      </p:sp>
      <p:sp>
        <p:nvSpPr>
          <p:cNvPr id="2091" name="Line 199"/>
          <p:cNvSpPr>
            <a:spLocks noChangeShapeType="1"/>
          </p:cNvSpPr>
          <p:nvPr/>
        </p:nvSpPr>
        <p:spPr bwMode="auto">
          <a:xfrm flipH="1">
            <a:off x="4837113" y="4713288"/>
            <a:ext cx="19050" cy="914400"/>
          </a:xfrm>
          <a:prstGeom prst="line">
            <a:avLst/>
          </a:prstGeom>
          <a:noFill/>
          <a:ln w="19050">
            <a:solidFill>
              <a:schemeClr val="tx1"/>
            </a:solidFill>
            <a:round/>
            <a:headEnd/>
            <a:tailEnd/>
          </a:ln>
        </p:spPr>
        <p:txBody>
          <a:bodyPr wrap="none" anchor="ctr"/>
          <a:lstStyle/>
          <a:p>
            <a:endParaRPr lang="en-US"/>
          </a:p>
        </p:txBody>
      </p:sp>
      <p:grpSp>
        <p:nvGrpSpPr>
          <p:cNvPr id="16" name="Group 165"/>
          <p:cNvGrpSpPr>
            <a:grpSpLocks/>
          </p:cNvGrpSpPr>
          <p:nvPr/>
        </p:nvGrpSpPr>
        <p:grpSpPr bwMode="auto">
          <a:xfrm>
            <a:off x="4275138" y="5627688"/>
            <a:ext cx="638175" cy="762000"/>
            <a:chOff x="2544" y="3648"/>
            <a:chExt cx="402" cy="480"/>
          </a:xfrm>
        </p:grpSpPr>
        <p:sp>
          <p:nvSpPr>
            <p:cNvPr id="2149" name="Line 166"/>
            <p:cNvSpPr>
              <a:spLocks noChangeShapeType="1"/>
            </p:cNvSpPr>
            <p:nvPr/>
          </p:nvSpPr>
          <p:spPr bwMode="auto">
            <a:xfrm>
              <a:off x="2640" y="3648"/>
              <a:ext cx="0" cy="192"/>
            </a:xfrm>
            <a:prstGeom prst="line">
              <a:avLst/>
            </a:prstGeom>
            <a:noFill/>
            <a:ln w="9525">
              <a:solidFill>
                <a:schemeClr val="tx1"/>
              </a:solidFill>
              <a:round/>
              <a:headEnd/>
              <a:tailEnd/>
            </a:ln>
          </p:spPr>
          <p:txBody>
            <a:bodyPr wrap="none" anchor="ctr"/>
            <a:lstStyle/>
            <a:p>
              <a:endParaRPr lang="en-US"/>
            </a:p>
          </p:txBody>
        </p:sp>
        <p:sp>
          <p:nvSpPr>
            <p:cNvPr id="2150" name="server"/>
            <p:cNvSpPr>
              <a:spLocks noEditPoints="1" noChangeArrowheads="1"/>
            </p:cNvSpPr>
            <p:nvPr/>
          </p:nvSpPr>
          <p:spPr bwMode="auto">
            <a:xfrm>
              <a:off x="2544" y="3817"/>
              <a:ext cx="184"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04 w 21600"/>
                <a:gd name="T25" fmla="*/ 22500 h 21600"/>
                <a:gd name="T26" fmla="*/ 21013 w 21600"/>
                <a:gd name="T27" fmla="*/ 282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chemeClr val="accent2"/>
            </a:solidFill>
            <a:ln w="9525">
              <a:solidFill>
                <a:srgbClr val="000000"/>
              </a:solidFill>
              <a:miter lim="800000"/>
              <a:headEnd/>
              <a:tailEnd/>
            </a:ln>
          </p:spPr>
          <p:txBody>
            <a:bodyPr/>
            <a:lstStyle/>
            <a:p>
              <a:endParaRPr lang="en-US"/>
            </a:p>
          </p:txBody>
        </p:sp>
        <p:sp>
          <p:nvSpPr>
            <p:cNvPr id="2151" name="Text Box 168"/>
            <p:cNvSpPr txBox="1">
              <a:spLocks noChangeArrowheads="1"/>
            </p:cNvSpPr>
            <p:nvPr/>
          </p:nvSpPr>
          <p:spPr bwMode="auto">
            <a:xfrm>
              <a:off x="2592" y="3974"/>
              <a:ext cx="354" cy="154"/>
            </a:xfrm>
            <a:prstGeom prst="rect">
              <a:avLst/>
            </a:prstGeom>
            <a:noFill/>
            <a:ln w="9525">
              <a:noFill/>
              <a:miter lim="800000"/>
              <a:headEnd/>
              <a:tailEnd/>
            </a:ln>
          </p:spPr>
          <p:txBody>
            <a:bodyPr>
              <a:spAutoFit/>
            </a:bodyPr>
            <a:lstStyle/>
            <a:p>
              <a:r>
                <a:rPr lang="en-US" sz="1000" b="1">
                  <a:latin typeface="Calibri" pitchFamily="34" charset="0"/>
                </a:rPr>
                <a:t>DMS</a:t>
              </a:r>
            </a:p>
          </p:txBody>
        </p:sp>
      </p:grpSp>
      <p:sp>
        <p:nvSpPr>
          <p:cNvPr id="2093" name="Line 14"/>
          <p:cNvSpPr>
            <a:spLocks noChangeShapeType="1"/>
          </p:cNvSpPr>
          <p:nvPr/>
        </p:nvSpPr>
        <p:spPr bwMode="auto">
          <a:xfrm>
            <a:off x="2474913" y="5065713"/>
            <a:ext cx="1371600" cy="0"/>
          </a:xfrm>
          <a:prstGeom prst="line">
            <a:avLst/>
          </a:prstGeom>
          <a:noFill/>
          <a:ln w="19050">
            <a:solidFill>
              <a:schemeClr val="tx1"/>
            </a:solidFill>
            <a:round/>
            <a:headEnd/>
            <a:tailEnd/>
          </a:ln>
        </p:spPr>
        <p:txBody>
          <a:bodyPr wrap="none" anchor="ctr"/>
          <a:lstStyle/>
          <a:p>
            <a:endParaRPr lang="en-US"/>
          </a:p>
        </p:txBody>
      </p:sp>
      <p:sp>
        <p:nvSpPr>
          <p:cNvPr id="2094" name="Line 15"/>
          <p:cNvSpPr>
            <a:spLocks noChangeShapeType="1"/>
          </p:cNvSpPr>
          <p:nvPr/>
        </p:nvSpPr>
        <p:spPr bwMode="auto">
          <a:xfrm>
            <a:off x="3617913" y="4713288"/>
            <a:ext cx="3013075" cy="0"/>
          </a:xfrm>
          <a:prstGeom prst="line">
            <a:avLst/>
          </a:prstGeom>
          <a:noFill/>
          <a:ln w="28575">
            <a:solidFill>
              <a:schemeClr val="tx1"/>
            </a:solidFill>
            <a:round/>
            <a:headEnd/>
            <a:tailEnd/>
          </a:ln>
        </p:spPr>
        <p:txBody>
          <a:bodyPr wrap="none" anchor="ctr"/>
          <a:lstStyle/>
          <a:p>
            <a:endParaRPr lang="en-US"/>
          </a:p>
        </p:txBody>
      </p:sp>
      <p:grpSp>
        <p:nvGrpSpPr>
          <p:cNvPr id="17" name="Group 20"/>
          <p:cNvGrpSpPr>
            <a:grpSpLocks/>
          </p:cNvGrpSpPr>
          <p:nvPr/>
        </p:nvGrpSpPr>
        <p:grpSpPr bwMode="auto">
          <a:xfrm>
            <a:off x="4684713" y="4949825"/>
            <a:ext cx="638175" cy="493713"/>
            <a:chOff x="2928" y="3125"/>
            <a:chExt cx="402" cy="311"/>
          </a:xfrm>
        </p:grpSpPr>
        <p:sp>
          <p:nvSpPr>
            <p:cNvPr id="2147" name="server"/>
            <p:cNvSpPr>
              <a:spLocks noEditPoints="1" noChangeArrowheads="1"/>
            </p:cNvSpPr>
            <p:nvPr/>
          </p:nvSpPr>
          <p:spPr bwMode="auto">
            <a:xfrm>
              <a:off x="2928" y="3125"/>
              <a:ext cx="184"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704 w 21600"/>
                <a:gd name="T25" fmla="*/ 22500 h 21600"/>
                <a:gd name="T26" fmla="*/ 21013 w 21600"/>
                <a:gd name="T27" fmla="*/ 282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chemeClr val="accent1"/>
            </a:solidFill>
            <a:ln w="9525">
              <a:solidFill>
                <a:srgbClr val="000000"/>
              </a:solidFill>
              <a:miter lim="800000"/>
              <a:headEnd/>
              <a:tailEnd/>
            </a:ln>
          </p:spPr>
          <p:txBody>
            <a:bodyPr/>
            <a:lstStyle/>
            <a:p>
              <a:endParaRPr lang="en-US"/>
            </a:p>
          </p:txBody>
        </p:sp>
        <p:sp>
          <p:nvSpPr>
            <p:cNvPr id="2148" name="Text Box 22"/>
            <p:cNvSpPr txBox="1">
              <a:spLocks noChangeArrowheads="1"/>
            </p:cNvSpPr>
            <p:nvPr/>
          </p:nvSpPr>
          <p:spPr bwMode="auto">
            <a:xfrm>
              <a:off x="2976" y="3282"/>
              <a:ext cx="354" cy="154"/>
            </a:xfrm>
            <a:prstGeom prst="rect">
              <a:avLst/>
            </a:prstGeom>
            <a:noFill/>
            <a:ln w="9525">
              <a:noFill/>
              <a:miter lim="800000"/>
              <a:headEnd/>
              <a:tailEnd/>
            </a:ln>
          </p:spPr>
          <p:txBody>
            <a:bodyPr>
              <a:spAutoFit/>
            </a:bodyPr>
            <a:lstStyle/>
            <a:p>
              <a:r>
                <a:rPr lang="en-US" sz="1000" b="1">
                  <a:latin typeface="Calibri" pitchFamily="34" charset="0"/>
                </a:rPr>
                <a:t>VMS</a:t>
              </a:r>
            </a:p>
          </p:txBody>
        </p:sp>
      </p:grpSp>
      <p:grpSp>
        <p:nvGrpSpPr>
          <p:cNvPr id="18" name="Group 24"/>
          <p:cNvGrpSpPr>
            <a:grpSpLocks/>
          </p:cNvGrpSpPr>
          <p:nvPr/>
        </p:nvGrpSpPr>
        <p:grpSpPr bwMode="auto">
          <a:xfrm>
            <a:off x="3770313" y="4951413"/>
            <a:ext cx="838200" cy="496887"/>
            <a:chOff x="2352" y="3126"/>
            <a:chExt cx="528" cy="313"/>
          </a:xfrm>
        </p:grpSpPr>
        <p:sp>
          <p:nvSpPr>
            <p:cNvPr id="2145" name="server"/>
            <p:cNvSpPr>
              <a:spLocks noEditPoints="1" noChangeArrowheads="1"/>
            </p:cNvSpPr>
            <p:nvPr/>
          </p:nvSpPr>
          <p:spPr bwMode="auto">
            <a:xfrm>
              <a:off x="2352" y="3126"/>
              <a:ext cx="186"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813 w 21600"/>
                <a:gd name="T25" fmla="*/ 22500 h 21600"/>
                <a:gd name="T26" fmla="*/ 21019 w 21600"/>
                <a:gd name="T27" fmla="*/ 282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0000FF"/>
            </a:solidFill>
            <a:ln w="9525">
              <a:solidFill>
                <a:srgbClr val="000000"/>
              </a:solidFill>
              <a:miter lim="800000"/>
              <a:headEnd/>
              <a:tailEnd/>
            </a:ln>
          </p:spPr>
          <p:txBody>
            <a:bodyPr/>
            <a:lstStyle/>
            <a:p>
              <a:endParaRPr lang="en-US"/>
            </a:p>
          </p:txBody>
        </p:sp>
        <p:sp>
          <p:nvSpPr>
            <p:cNvPr id="2146" name="Text Box 26"/>
            <p:cNvSpPr txBox="1">
              <a:spLocks noChangeArrowheads="1"/>
            </p:cNvSpPr>
            <p:nvPr/>
          </p:nvSpPr>
          <p:spPr bwMode="auto">
            <a:xfrm>
              <a:off x="2400" y="3285"/>
              <a:ext cx="480" cy="154"/>
            </a:xfrm>
            <a:prstGeom prst="rect">
              <a:avLst/>
            </a:prstGeom>
            <a:noFill/>
            <a:ln w="9525">
              <a:noFill/>
              <a:miter lim="800000"/>
              <a:headEnd/>
              <a:tailEnd/>
            </a:ln>
          </p:spPr>
          <p:txBody>
            <a:bodyPr>
              <a:spAutoFit/>
            </a:bodyPr>
            <a:lstStyle/>
            <a:p>
              <a:r>
                <a:rPr lang="en-US" sz="1000" b="1">
                  <a:latin typeface="Calibri" pitchFamily="34" charset="0"/>
                </a:rPr>
                <a:t>DSCADA</a:t>
              </a:r>
            </a:p>
          </p:txBody>
        </p:sp>
      </p:grpSp>
      <p:sp>
        <p:nvSpPr>
          <p:cNvPr id="2097" name="Line 32"/>
          <p:cNvSpPr>
            <a:spLocks noChangeShapeType="1"/>
          </p:cNvSpPr>
          <p:nvPr/>
        </p:nvSpPr>
        <p:spPr bwMode="auto">
          <a:xfrm>
            <a:off x="1884363" y="5627688"/>
            <a:ext cx="6651625" cy="0"/>
          </a:xfrm>
          <a:prstGeom prst="line">
            <a:avLst/>
          </a:prstGeom>
          <a:noFill/>
          <a:ln w="28575">
            <a:solidFill>
              <a:schemeClr val="tx1"/>
            </a:solidFill>
            <a:round/>
            <a:headEnd/>
            <a:tailEnd/>
          </a:ln>
        </p:spPr>
        <p:txBody>
          <a:bodyPr wrap="none" anchor="ctr"/>
          <a:lstStyle/>
          <a:p>
            <a:endParaRPr lang="en-US"/>
          </a:p>
        </p:txBody>
      </p:sp>
      <p:grpSp>
        <p:nvGrpSpPr>
          <p:cNvPr id="19" name="Group 34"/>
          <p:cNvGrpSpPr>
            <a:grpSpLocks/>
          </p:cNvGrpSpPr>
          <p:nvPr/>
        </p:nvGrpSpPr>
        <p:grpSpPr bwMode="auto">
          <a:xfrm>
            <a:off x="1770063" y="5622925"/>
            <a:ext cx="384175" cy="311150"/>
            <a:chOff x="3552" y="3312"/>
            <a:chExt cx="282" cy="288"/>
          </a:xfrm>
        </p:grpSpPr>
        <p:sp>
          <p:nvSpPr>
            <p:cNvPr id="2143" name="Line 35"/>
            <p:cNvSpPr>
              <a:spLocks noChangeShapeType="1"/>
            </p:cNvSpPr>
            <p:nvPr/>
          </p:nvSpPr>
          <p:spPr bwMode="auto">
            <a:xfrm>
              <a:off x="3696" y="3312"/>
              <a:ext cx="0" cy="96"/>
            </a:xfrm>
            <a:prstGeom prst="line">
              <a:avLst/>
            </a:prstGeom>
            <a:noFill/>
            <a:ln w="19050">
              <a:solidFill>
                <a:schemeClr val="tx1"/>
              </a:solidFill>
              <a:round/>
              <a:headEnd/>
              <a:tailEnd/>
            </a:ln>
          </p:spPr>
          <p:txBody>
            <a:bodyPr wrap="none" anchor="ctr"/>
            <a:lstStyle/>
            <a:p>
              <a:endParaRPr lang="en-US"/>
            </a:p>
          </p:txBody>
        </p:sp>
        <p:sp>
          <p:nvSpPr>
            <p:cNvPr id="2144" name="computr2"/>
            <p:cNvSpPr>
              <a:spLocks noEditPoints="1" noChangeArrowheads="1"/>
            </p:cNvSpPr>
            <p:nvPr/>
          </p:nvSpPr>
          <p:spPr bwMode="auto">
            <a:xfrm>
              <a:off x="3552" y="3408"/>
              <a:ext cx="28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204 w 21600"/>
                <a:gd name="T31" fmla="*/ 1913 h 21600"/>
                <a:gd name="T32" fmla="*/ 15549 w 21600"/>
                <a:gd name="T33" fmla="*/ 978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C0C0C0"/>
            </a:solidFill>
            <a:ln w="19050">
              <a:solidFill>
                <a:srgbClr val="000000"/>
              </a:solidFill>
              <a:miter lim="800000"/>
              <a:headEnd/>
              <a:tailEnd/>
            </a:ln>
          </p:spPr>
          <p:txBody>
            <a:bodyPr/>
            <a:lstStyle/>
            <a:p>
              <a:endParaRPr lang="en-US"/>
            </a:p>
          </p:txBody>
        </p:sp>
      </p:grpSp>
      <p:grpSp>
        <p:nvGrpSpPr>
          <p:cNvPr id="20" name="Group 37"/>
          <p:cNvGrpSpPr>
            <a:grpSpLocks/>
          </p:cNvGrpSpPr>
          <p:nvPr/>
        </p:nvGrpSpPr>
        <p:grpSpPr bwMode="auto">
          <a:xfrm>
            <a:off x="2170113" y="5622925"/>
            <a:ext cx="387350" cy="311150"/>
            <a:chOff x="3552" y="3312"/>
            <a:chExt cx="282" cy="288"/>
          </a:xfrm>
        </p:grpSpPr>
        <p:sp>
          <p:nvSpPr>
            <p:cNvPr id="2141" name="Line 38"/>
            <p:cNvSpPr>
              <a:spLocks noChangeShapeType="1"/>
            </p:cNvSpPr>
            <p:nvPr/>
          </p:nvSpPr>
          <p:spPr bwMode="auto">
            <a:xfrm>
              <a:off x="3696" y="3312"/>
              <a:ext cx="0" cy="96"/>
            </a:xfrm>
            <a:prstGeom prst="line">
              <a:avLst/>
            </a:prstGeom>
            <a:noFill/>
            <a:ln w="19050">
              <a:solidFill>
                <a:schemeClr val="tx1"/>
              </a:solidFill>
              <a:round/>
              <a:headEnd/>
              <a:tailEnd/>
            </a:ln>
          </p:spPr>
          <p:txBody>
            <a:bodyPr wrap="none" anchor="ctr"/>
            <a:lstStyle/>
            <a:p>
              <a:endParaRPr lang="en-US"/>
            </a:p>
          </p:txBody>
        </p:sp>
        <p:sp>
          <p:nvSpPr>
            <p:cNvPr id="2142" name="computr2"/>
            <p:cNvSpPr>
              <a:spLocks noEditPoints="1" noChangeArrowheads="1"/>
            </p:cNvSpPr>
            <p:nvPr/>
          </p:nvSpPr>
          <p:spPr bwMode="auto">
            <a:xfrm>
              <a:off x="3552" y="3408"/>
              <a:ext cx="28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204 w 21600"/>
                <a:gd name="T31" fmla="*/ 1913 h 21600"/>
                <a:gd name="T32" fmla="*/ 15549 w 21600"/>
                <a:gd name="T33" fmla="*/ 978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C0C0C0"/>
            </a:solidFill>
            <a:ln w="19050">
              <a:solidFill>
                <a:srgbClr val="000000"/>
              </a:solidFill>
              <a:miter lim="800000"/>
              <a:headEnd/>
              <a:tailEnd/>
            </a:ln>
          </p:spPr>
          <p:txBody>
            <a:bodyPr/>
            <a:lstStyle/>
            <a:p>
              <a:endParaRPr lang="en-US"/>
            </a:p>
          </p:txBody>
        </p:sp>
      </p:grpSp>
      <p:sp>
        <p:nvSpPr>
          <p:cNvPr id="2100" name="Text Box 40"/>
          <p:cNvSpPr txBox="1">
            <a:spLocks noChangeArrowheads="1"/>
          </p:cNvSpPr>
          <p:nvPr/>
        </p:nvSpPr>
        <p:spPr bwMode="auto">
          <a:xfrm>
            <a:off x="1893888" y="5983288"/>
            <a:ext cx="860425" cy="242887"/>
          </a:xfrm>
          <a:prstGeom prst="rect">
            <a:avLst/>
          </a:prstGeom>
          <a:noFill/>
          <a:ln w="9525">
            <a:noFill/>
            <a:miter lim="800000"/>
            <a:headEnd/>
            <a:tailEnd/>
          </a:ln>
        </p:spPr>
        <p:txBody>
          <a:bodyPr wrap="none">
            <a:spAutoFit/>
          </a:bodyPr>
          <a:lstStyle/>
          <a:p>
            <a:r>
              <a:rPr lang="en-US" sz="1000">
                <a:latin typeface="Calibri" pitchFamily="34" charset="0"/>
              </a:rPr>
              <a:t>Engineering</a:t>
            </a:r>
          </a:p>
        </p:txBody>
      </p:sp>
      <p:grpSp>
        <p:nvGrpSpPr>
          <p:cNvPr id="21" name="Group 41"/>
          <p:cNvGrpSpPr>
            <a:grpSpLocks/>
          </p:cNvGrpSpPr>
          <p:nvPr/>
        </p:nvGrpSpPr>
        <p:grpSpPr bwMode="auto">
          <a:xfrm>
            <a:off x="2557463" y="5622925"/>
            <a:ext cx="384175" cy="311150"/>
            <a:chOff x="3552" y="3312"/>
            <a:chExt cx="282" cy="288"/>
          </a:xfrm>
        </p:grpSpPr>
        <p:sp>
          <p:nvSpPr>
            <p:cNvPr id="2139" name="Line 42"/>
            <p:cNvSpPr>
              <a:spLocks noChangeShapeType="1"/>
            </p:cNvSpPr>
            <p:nvPr/>
          </p:nvSpPr>
          <p:spPr bwMode="auto">
            <a:xfrm>
              <a:off x="3696" y="3312"/>
              <a:ext cx="0" cy="96"/>
            </a:xfrm>
            <a:prstGeom prst="line">
              <a:avLst/>
            </a:prstGeom>
            <a:noFill/>
            <a:ln w="19050">
              <a:solidFill>
                <a:schemeClr val="tx1"/>
              </a:solidFill>
              <a:round/>
              <a:headEnd/>
              <a:tailEnd/>
            </a:ln>
          </p:spPr>
          <p:txBody>
            <a:bodyPr wrap="none" anchor="ctr"/>
            <a:lstStyle/>
            <a:p>
              <a:endParaRPr lang="en-US"/>
            </a:p>
          </p:txBody>
        </p:sp>
        <p:sp>
          <p:nvSpPr>
            <p:cNvPr id="2140" name="computr2"/>
            <p:cNvSpPr>
              <a:spLocks noEditPoints="1" noChangeArrowheads="1"/>
            </p:cNvSpPr>
            <p:nvPr/>
          </p:nvSpPr>
          <p:spPr bwMode="auto">
            <a:xfrm>
              <a:off x="3552" y="3408"/>
              <a:ext cx="28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204 w 21600"/>
                <a:gd name="T31" fmla="*/ 1913 h 21600"/>
                <a:gd name="T32" fmla="*/ 15549 w 21600"/>
                <a:gd name="T33" fmla="*/ 978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C0C0C0"/>
            </a:solidFill>
            <a:ln w="19050">
              <a:solidFill>
                <a:srgbClr val="000000"/>
              </a:solidFill>
              <a:miter lim="800000"/>
              <a:headEnd/>
              <a:tailEnd/>
            </a:ln>
          </p:spPr>
          <p:txBody>
            <a:bodyPr/>
            <a:lstStyle/>
            <a:p>
              <a:endParaRPr lang="en-US"/>
            </a:p>
          </p:txBody>
        </p:sp>
      </p:grpSp>
      <p:sp>
        <p:nvSpPr>
          <p:cNvPr id="2102" name="Rectangle 44"/>
          <p:cNvSpPr>
            <a:spLocks noChangeArrowheads="1"/>
          </p:cNvSpPr>
          <p:nvPr/>
        </p:nvSpPr>
        <p:spPr bwMode="auto">
          <a:xfrm>
            <a:off x="1655763" y="5499100"/>
            <a:ext cx="1377950" cy="684213"/>
          </a:xfrm>
          <a:prstGeom prst="rect">
            <a:avLst/>
          </a:prstGeom>
          <a:noFill/>
          <a:ln w="19050">
            <a:solidFill>
              <a:schemeClr val="tx1"/>
            </a:solidFill>
            <a:prstDash val="sysDot"/>
            <a:miter lim="800000"/>
            <a:headEnd/>
            <a:tailEnd/>
          </a:ln>
        </p:spPr>
        <p:txBody>
          <a:bodyPr wrap="none" anchor="ctr"/>
          <a:lstStyle/>
          <a:p>
            <a:endParaRPr lang="en-US">
              <a:latin typeface="Calibri" pitchFamily="34" charset="0"/>
            </a:endParaRPr>
          </a:p>
        </p:txBody>
      </p:sp>
      <p:sp>
        <p:nvSpPr>
          <p:cNvPr id="2103" name="Line 45"/>
          <p:cNvSpPr>
            <a:spLocks noChangeShapeType="1"/>
          </p:cNvSpPr>
          <p:nvPr/>
        </p:nvSpPr>
        <p:spPr bwMode="auto">
          <a:xfrm>
            <a:off x="5599113" y="4713288"/>
            <a:ext cx="0" cy="914400"/>
          </a:xfrm>
          <a:prstGeom prst="line">
            <a:avLst/>
          </a:prstGeom>
          <a:noFill/>
          <a:ln w="19050">
            <a:solidFill>
              <a:schemeClr val="tx1"/>
            </a:solidFill>
            <a:round/>
            <a:headEnd/>
            <a:tailEnd/>
          </a:ln>
        </p:spPr>
        <p:txBody>
          <a:bodyPr wrap="none" anchor="ctr"/>
          <a:lstStyle/>
          <a:p>
            <a:endParaRPr lang="en-US"/>
          </a:p>
        </p:txBody>
      </p:sp>
      <p:grpSp>
        <p:nvGrpSpPr>
          <p:cNvPr id="22" name="Group 92"/>
          <p:cNvGrpSpPr>
            <a:grpSpLocks/>
          </p:cNvGrpSpPr>
          <p:nvPr/>
        </p:nvGrpSpPr>
        <p:grpSpPr bwMode="auto">
          <a:xfrm>
            <a:off x="2093913" y="4946650"/>
            <a:ext cx="600075" cy="528638"/>
            <a:chOff x="1296" y="3123"/>
            <a:chExt cx="378" cy="333"/>
          </a:xfrm>
        </p:grpSpPr>
        <p:sp>
          <p:nvSpPr>
            <p:cNvPr id="2137" name="server"/>
            <p:cNvSpPr>
              <a:spLocks noEditPoints="1" noChangeArrowheads="1"/>
            </p:cNvSpPr>
            <p:nvPr/>
          </p:nvSpPr>
          <p:spPr bwMode="auto">
            <a:xfrm>
              <a:off x="1488" y="3123"/>
              <a:ext cx="186"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813 w 21600"/>
                <a:gd name="T25" fmla="*/ 22500 h 21600"/>
                <a:gd name="T26" fmla="*/ 21019 w 21600"/>
                <a:gd name="T27" fmla="*/ 282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C0C0C0"/>
            </a:solidFill>
            <a:ln w="9525">
              <a:solidFill>
                <a:srgbClr val="000000"/>
              </a:solidFill>
              <a:miter lim="800000"/>
              <a:headEnd/>
              <a:tailEnd/>
            </a:ln>
          </p:spPr>
          <p:txBody>
            <a:bodyPr/>
            <a:lstStyle/>
            <a:p>
              <a:endParaRPr lang="en-US"/>
            </a:p>
          </p:txBody>
        </p:sp>
        <p:sp>
          <p:nvSpPr>
            <p:cNvPr id="2138" name="Text Box 94"/>
            <p:cNvSpPr txBox="1">
              <a:spLocks noChangeArrowheads="1"/>
            </p:cNvSpPr>
            <p:nvPr/>
          </p:nvSpPr>
          <p:spPr bwMode="auto">
            <a:xfrm>
              <a:off x="1296" y="3302"/>
              <a:ext cx="336" cy="154"/>
            </a:xfrm>
            <a:prstGeom prst="rect">
              <a:avLst/>
            </a:prstGeom>
            <a:noFill/>
            <a:ln w="9525">
              <a:noFill/>
              <a:miter lim="800000"/>
              <a:headEnd/>
              <a:tailEnd/>
            </a:ln>
          </p:spPr>
          <p:txBody>
            <a:bodyPr>
              <a:spAutoFit/>
            </a:bodyPr>
            <a:lstStyle/>
            <a:p>
              <a:r>
                <a:rPr lang="en-US" sz="1000" b="1">
                  <a:latin typeface="Calibri" pitchFamily="34" charset="0"/>
                </a:rPr>
                <a:t>EMS</a:t>
              </a:r>
            </a:p>
          </p:txBody>
        </p:sp>
      </p:grpSp>
      <p:sp>
        <p:nvSpPr>
          <p:cNvPr id="2105" name="Line 95"/>
          <p:cNvSpPr>
            <a:spLocks noChangeShapeType="1"/>
          </p:cNvSpPr>
          <p:nvPr/>
        </p:nvSpPr>
        <p:spPr bwMode="auto">
          <a:xfrm>
            <a:off x="2779713" y="4989513"/>
            <a:ext cx="914400" cy="0"/>
          </a:xfrm>
          <a:prstGeom prst="line">
            <a:avLst/>
          </a:prstGeom>
          <a:noFill/>
          <a:ln w="19050">
            <a:solidFill>
              <a:schemeClr val="tx1"/>
            </a:solidFill>
            <a:prstDash val="sysDot"/>
            <a:round/>
            <a:headEnd type="stealth" w="lg" len="lg"/>
            <a:tailEnd type="oval" w="med" len="med"/>
          </a:ln>
        </p:spPr>
        <p:txBody>
          <a:bodyPr wrap="none" anchor="ctr"/>
          <a:lstStyle/>
          <a:p>
            <a:endParaRPr lang="en-US"/>
          </a:p>
        </p:txBody>
      </p:sp>
      <p:sp>
        <p:nvSpPr>
          <p:cNvPr id="2106" name="Text Box 96"/>
          <p:cNvSpPr txBox="1">
            <a:spLocks noChangeArrowheads="1"/>
          </p:cNvSpPr>
          <p:nvPr/>
        </p:nvSpPr>
        <p:spPr bwMode="auto">
          <a:xfrm>
            <a:off x="2871788" y="5032375"/>
            <a:ext cx="425450" cy="214313"/>
          </a:xfrm>
          <a:prstGeom prst="rect">
            <a:avLst/>
          </a:prstGeom>
          <a:noFill/>
          <a:ln w="9525">
            <a:noFill/>
            <a:miter lim="800000"/>
            <a:headEnd/>
            <a:tailEnd/>
          </a:ln>
        </p:spPr>
        <p:txBody>
          <a:bodyPr wrap="none">
            <a:spAutoFit/>
          </a:bodyPr>
          <a:lstStyle/>
          <a:p>
            <a:r>
              <a:rPr lang="en-US" sz="800">
                <a:latin typeface="Calibri" pitchFamily="34" charset="0"/>
              </a:rPr>
              <a:t>ICCP</a:t>
            </a:r>
          </a:p>
        </p:txBody>
      </p:sp>
      <p:grpSp>
        <p:nvGrpSpPr>
          <p:cNvPr id="23" name="Group 103"/>
          <p:cNvGrpSpPr>
            <a:grpSpLocks/>
          </p:cNvGrpSpPr>
          <p:nvPr/>
        </p:nvGrpSpPr>
        <p:grpSpPr bwMode="auto">
          <a:xfrm>
            <a:off x="5446713" y="4951413"/>
            <a:ext cx="609600" cy="492125"/>
            <a:chOff x="3408" y="3126"/>
            <a:chExt cx="384" cy="310"/>
          </a:xfrm>
        </p:grpSpPr>
        <p:sp>
          <p:nvSpPr>
            <p:cNvPr id="2135" name="Text Box 104"/>
            <p:cNvSpPr txBox="1">
              <a:spLocks noChangeArrowheads="1"/>
            </p:cNvSpPr>
            <p:nvPr/>
          </p:nvSpPr>
          <p:spPr bwMode="auto">
            <a:xfrm>
              <a:off x="3408" y="3282"/>
              <a:ext cx="384" cy="154"/>
            </a:xfrm>
            <a:prstGeom prst="rect">
              <a:avLst/>
            </a:prstGeom>
            <a:noFill/>
            <a:ln w="9525">
              <a:noFill/>
              <a:miter lim="800000"/>
              <a:headEnd/>
              <a:tailEnd/>
            </a:ln>
          </p:spPr>
          <p:txBody>
            <a:bodyPr>
              <a:spAutoFit/>
            </a:bodyPr>
            <a:lstStyle/>
            <a:p>
              <a:r>
                <a:rPr lang="en-US" sz="1000" b="1">
                  <a:latin typeface="Calibri" pitchFamily="34" charset="0"/>
                </a:rPr>
                <a:t>FMS</a:t>
              </a:r>
            </a:p>
          </p:txBody>
        </p:sp>
        <p:sp>
          <p:nvSpPr>
            <p:cNvPr id="2136" name="server"/>
            <p:cNvSpPr>
              <a:spLocks noEditPoints="1" noChangeArrowheads="1"/>
            </p:cNvSpPr>
            <p:nvPr/>
          </p:nvSpPr>
          <p:spPr bwMode="auto">
            <a:xfrm>
              <a:off x="3408" y="3126"/>
              <a:ext cx="186"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813 w 21600"/>
                <a:gd name="T25" fmla="*/ 22500 h 21600"/>
                <a:gd name="T26" fmla="*/ 21019 w 21600"/>
                <a:gd name="T27" fmla="*/ 282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008000"/>
            </a:solidFill>
            <a:ln w="9525">
              <a:solidFill>
                <a:srgbClr val="000000"/>
              </a:solidFill>
              <a:miter lim="800000"/>
              <a:headEnd/>
              <a:tailEnd/>
            </a:ln>
          </p:spPr>
          <p:txBody>
            <a:bodyPr/>
            <a:lstStyle/>
            <a:p>
              <a:endParaRPr lang="en-US"/>
            </a:p>
          </p:txBody>
        </p:sp>
      </p:grpSp>
      <p:grpSp>
        <p:nvGrpSpPr>
          <p:cNvPr id="24" name="Group 108"/>
          <p:cNvGrpSpPr>
            <a:grpSpLocks/>
          </p:cNvGrpSpPr>
          <p:nvPr/>
        </p:nvGrpSpPr>
        <p:grpSpPr bwMode="auto">
          <a:xfrm>
            <a:off x="7342188" y="5622925"/>
            <a:ext cx="384175" cy="311150"/>
            <a:chOff x="3552" y="3312"/>
            <a:chExt cx="282" cy="288"/>
          </a:xfrm>
        </p:grpSpPr>
        <p:sp>
          <p:nvSpPr>
            <p:cNvPr id="2133" name="Line 109"/>
            <p:cNvSpPr>
              <a:spLocks noChangeShapeType="1"/>
            </p:cNvSpPr>
            <p:nvPr/>
          </p:nvSpPr>
          <p:spPr bwMode="auto">
            <a:xfrm>
              <a:off x="3696" y="3312"/>
              <a:ext cx="0" cy="96"/>
            </a:xfrm>
            <a:prstGeom prst="line">
              <a:avLst/>
            </a:prstGeom>
            <a:noFill/>
            <a:ln w="19050">
              <a:solidFill>
                <a:schemeClr val="tx1"/>
              </a:solidFill>
              <a:round/>
              <a:headEnd/>
              <a:tailEnd/>
            </a:ln>
          </p:spPr>
          <p:txBody>
            <a:bodyPr wrap="none" anchor="ctr"/>
            <a:lstStyle/>
            <a:p>
              <a:endParaRPr lang="en-US"/>
            </a:p>
          </p:txBody>
        </p:sp>
        <p:sp>
          <p:nvSpPr>
            <p:cNvPr id="2134" name="computr2"/>
            <p:cNvSpPr>
              <a:spLocks noEditPoints="1" noChangeArrowheads="1"/>
            </p:cNvSpPr>
            <p:nvPr/>
          </p:nvSpPr>
          <p:spPr bwMode="auto">
            <a:xfrm>
              <a:off x="3552" y="3408"/>
              <a:ext cx="28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204 w 21600"/>
                <a:gd name="T31" fmla="*/ 1913 h 21600"/>
                <a:gd name="T32" fmla="*/ 15549 w 21600"/>
                <a:gd name="T33" fmla="*/ 978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C0C0C0"/>
            </a:solidFill>
            <a:ln w="19050">
              <a:solidFill>
                <a:srgbClr val="000000"/>
              </a:solidFill>
              <a:miter lim="800000"/>
              <a:headEnd/>
              <a:tailEnd/>
            </a:ln>
          </p:spPr>
          <p:txBody>
            <a:bodyPr/>
            <a:lstStyle/>
            <a:p>
              <a:endParaRPr lang="en-US"/>
            </a:p>
          </p:txBody>
        </p:sp>
      </p:grpSp>
      <p:grpSp>
        <p:nvGrpSpPr>
          <p:cNvPr id="25" name="Group 111"/>
          <p:cNvGrpSpPr>
            <a:grpSpLocks/>
          </p:cNvGrpSpPr>
          <p:nvPr/>
        </p:nvGrpSpPr>
        <p:grpSpPr bwMode="auto">
          <a:xfrm>
            <a:off x="7742238" y="5622925"/>
            <a:ext cx="387350" cy="311150"/>
            <a:chOff x="3552" y="3312"/>
            <a:chExt cx="282" cy="288"/>
          </a:xfrm>
        </p:grpSpPr>
        <p:sp>
          <p:nvSpPr>
            <p:cNvPr id="2131" name="Line 112"/>
            <p:cNvSpPr>
              <a:spLocks noChangeShapeType="1"/>
            </p:cNvSpPr>
            <p:nvPr/>
          </p:nvSpPr>
          <p:spPr bwMode="auto">
            <a:xfrm>
              <a:off x="3696" y="3312"/>
              <a:ext cx="0" cy="96"/>
            </a:xfrm>
            <a:prstGeom prst="line">
              <a:avLst/>
            </a:prstGeom>
            <a:noFill/>
            <a:ln w="19050">
              <a:solidFill>
                <a:schemeClr val="tx1"/>
              </a:solidFill>
              <a:round/>
              <a:headEnd/>
              <a:tailEnd/>
            </a:ln>
          </p:spPr>
          <p:txBody>
            <a:bodyPr wrap="none" anchor="ctr"/>
            <a:lstStyle/>
            <a:p>
              <a:endParaRPr lang="en-US"/>
            </a:p>
          </p:txBody>
        </p:sp>
        <p:sp>
          <p:nvSpPr>
            <p:cNvPr id="2132" name="computr2"/>
            <p:cNvSpPr>
              <a:spLocks noEditPoints="1" noChangeArrowheads="1"/>
            </p:cNvSpPr>
            <p:nvPr/>
          </p:nvSpPr>
          <p:spPr bwMode="auto">
            <a:xfrm>
              <a:off x="3552" y="3408"/>
              <a:ext cx="28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204 w 21600"/>
                <a:gd name="T31" fmla="*/ 1913 h 21600"/>
                <a:gd name="T32" fmla="*/ 15549 w 21600"/>
                <a:gd name="T33" fmla="*/ 978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C0C0C0"/>
            </a:solidFill>
            <a:ln w="19050">
              <a:solidFill>
                <a:srgbClr val="000000"/>
              </a:solidFill>
              <a:miter lim="800000"/>
              <a:headEnd/>
              <a:tailEnd/>
            </a:ln>
          </p:spPr>
          <p:txBody>
            <a:bodyPr/>
            <a:lstStyle/>
            <a:p>
              <a:endParaRPr lang="en-US"/>
            </a:p>
          </p:txBody>
        </p:sp>
      </p:grpSp>
      <p:sp>
        <p:nvSpPr>
          <p:cNvPr id="2110" name="Text Box 114"/>
          <p:cNvSpPr txBox="1">
            <a:spLocks noChangeArrowheads="1"/>
          </p:cNvSpPr>
          <p:nvPr/>
        </p:nvSpPr>
        <p:spPr bwMode="auto">
          <a:xfrm>
            <a:off x="7462838" y="5983288"/>
            <a:ext cx="463550" cy="242887"/>
          </a:xfrm>
          <a:prstGeom prst="rect">
            <a:avLst/>
          </a:prstGeom>
          <a:noFill/>
          <a:ln w="9525">
            <a:noFill/>
            <a:miter lim="800000"/>
            <a:headEnd/>
            <a:tailEnd/>
          </a:ln>
        </p:spPr>
        <p:txBody>
          <a:bodyPr wrap="none">
            <a:spAutoFit/>
          </a:bodyPr>
          <a:lstStyle/>
          <a:p>
            <a:r>
              <a:rPr lang="en-US" sz="1000">
                <a:latin typeface="Calibri" pitchFamily="34" charset="0"/>
              </a:rPr>
              <a:t>DCC</a:t>
            </a:r>
          </a:p>
        </p:txBody>
      </p:sp>
      <p:grpSp>
        <p:nvGrpSpPr>
          <p:cNvPr id="26" name="Group 115"/>
          <p:cNvGrpSpPr>
            <a:grpSpLocks/>
          </p:cNvGrpSpPr>
          <p:nvPr/>
        </p:nvGrpSpPr>
        <p:grpSpPr bwMode="auto">
          <a:xfrm>
            <a:off x="8129588" y="5622925"/>
            <a:ext cx="384175" cy="311150"/>
            <a:chOff x="3552" y="3312"/>
            <a:chExt cx="282" cy="288"/>
          </a:xfrm>
        </p:grpSpPr>
        <p:sp>
          <p:nvSpPr>
            <p:cNvPr id="2129" name="Line 116"/>
            <p:cNvSpPr>
              <a:spLocks noChangeShapeType="1"/>
            </p:cNvSpPr>
            <p:nvPr/>
          </p:nvSpPr>
          <p:spPr bwMode="auto">
            <a:xfrm>
              <a:off x="3696" y="3312"/>
              <a:ext cx="0" cy="96"/>
            </a:xfrm>
            <a:prstGeom prst="line">
              <a:avLst/>
            </a:prstGeom>
            <a:noFill/>
            <a:ln w="19050">
              <a:solidFill>
                <a:schemeClr val="tx1"/>
              </a:solidFill>
              <a:round/>
              <a:headEnd/>
              <a:tailEnd/>
            </a:ln>
          </p:spPr>
          <p:txBody>
            <a:bodyPr wrap="none" anchor="ctr"/>
            <a:lstStyle/>
            <a:p>
              <a:endParaRPr lang="en-US"/>
            </a:p>
          </p:txBody>
        </p:sp>
        <p:sp>
          <p:nvSpPr>
            <p:cNvPr id="2130" name="computr2"/>
            <p:cNvSpPr>
              <a:spLocks noEditPoints="1" noChangeArrowheads="1"/>
            </p:cNvSpPr>
            <p:nvPr/>
          </p:nvSpPr>
          <p:spPr bwMode="auto">
            <a:xfrm>
              <a:off x="3552" y="3408"/>
              <a:ext cx="282"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6204 w 21600"/>
                <a:gd name="T31" fmla="*/ 1913 h 21600"/>
                <a:gd name="T32" fmla="*/ 15549 w 21600"/>
                <a:gd name="T33" fmla="*/ 9788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21022" y="20295"/>
                  </a:moveTo>
                  <a:lnTo>
                    <a:pt x="18828" y="18396"/>
                  </a:lnTo>
                  <a:lnTo>
                    <a:pt x="18828" y="13174"/>
                  </a:lnTo>
                  <a:lnTo>
                    <a:pt x="15478" y="13174"/>
                  </a:lnTo>
                  <a:lnTo>
                    <a:pt x="15478" y="11631"/>
                  </a:lnTo>
                  <a:lnTo>
                    <a:pt x="17326" y="11631"/>
                  </a:lnTo>
                  <a:lnTo>
                    <a:pt x="17326" y="11156"/>
                  </a:lnTo>
                  <a:lnTo>
                    <a:pt x="17326" y="0"/>
                  </a:lnTo>
                  <a:lnTo>
                    <a:pt x="10858" y="0"/>
                  </a:lnTo>
                  <a:lnTo>
                    <a:pt x="4274" y="0"/>
                  </a:lnTo>
                  <a:lnTo>
                    <a:pt x="4274" y="11037"/>
                  </a:lnTo>
                  <a:lnTo>
                    <a:pt x="4274" y="11631"/>
                  </a:lnTo>
                  <a:lnTo>
                    <a:pt x="6122" y="11631"/>
                  </a:lnTo>
                  <a:lnTo>
                    <a:pt x="6122" y="13174"/>
                  </a:lnTo>
                  <a:lnTo>
                    <a:pt x="2772" y="13174"/>
                  </a:lnTo>
                  <a:lnTo>
                    <a:pt x="2772" y="18514"/>
                  </a:lnTo>
                  <a:lnTo>
                    <a:pt x="693" y="20295"/>
                  </a:lnTo>
                  <a:lnTo>
                    <a:pt x="462" y="20413"/>
                  </a:lnTo>
                  <a:lnTo>
                    <a:pt x="231" y="20651"/>
                  </a:lnTo>
                  <a:lnTo>
                    <a:pt x="116" y="20888"/>
                  </a:lnTo>
                  <a:lnTo>
                    <a:pt x="0" y="21125"/>
                  </a:lnTo>
                  <a:lnTo>
                    <a:pt x="0" y="21244"/>
                  </a:lnTo>
                  <a:lnTo>
                    <a:pt x="116" y="21363"/>
                  </a:lnTo>
                  <a:lnTo>
                    <a:pt x="116" y="21481"/>
                  </a:lnTo>
                  <a:lnTo>
                    <a:pt x="231" y="21481"/>
                  </a:lnTo>
                  <a:lnTo>
                    <a:pt x="347" y="21600"/>
                  </a:lnTo>
                  <a:lnTo>
                    <a:pt x="578" y="21600"/>
                  </a:lnTo>
                  <a:lnTo>
                    <a:pt x="693" y="21600"/>
                  </a:lnTo>
                  <a:lnTo>
                    <a:pt x="10858" y="21600"/>
                  </a:lnTo>
                  <a:lnTo>
                    <a:pt x="20907" y="21600"/>
                  </a:lnTo>
                  <a:lnTo>
                    <a:pt x="21138" y="21600"/>
                  </a:lnTo>
                  <a:lnTo>
                    <a:pt x="21253" y="21600"/>
                  </a:lnTo>
                  <a:lnTo>
                    <a:pt x="21369" y="21481"/>
                  </a:lnTo>
                  <a:lnTo>
                    <a:pt x="21484" y="21481"/>
                  </a:lnTo>
                  <a:lnTo>
                    <a:pt x="21600" y="21363"/>
                  </a:lnTo>
                  <a:lnTo>
                    <a:pt x="21600" y="21244"/>
                  </a:lnTo>
                  <a:lnTo>
                    <a:pt x="21600" y="21125"/>
                  </a:lnTo>
                  <a:lnTo>
                    <a:pt x="21484" y="20888"/>
                  </a:lnTo>
                  <a:lnTo>
                    <a:pt x="21369" y="20651"/>
                  </a:lnTo>
                  <a:lnTo>
                    <a:pt x="21253" y="20413"/>
                  </a:lnTo>
                  <a:lnTo>
                    <a:pt x="21022" y="20295"/>
                  </a:lnTo>
                  <a:close/>
                </a:path>
                <a:path w="21600" h="21600" extrusionOk="0">
                  <a:moveTo>
                    <a:pt x="18019" y="18514"/>
                  </a:moveTo>
                  <a:lnTo>
                    <a:pt x="17326" y="17921"/>
                  </a:lnTo>
                  <a:lnTo>
                    <a:pt x="4389" y="17921"/>
                  </a:lnTo>
                  <a:lnTo>
                    <a:pt x="3696" y="18514"/>
                  </a:lnTo>
                  <a:lnTo>
                    <a:pt x="18019" y="18514"/>
                  </a:lnTo>
                  <a:close/>
                </a:path>
                <a:path w="21600" h="21600" extrusionOk="0">
                  <a:moveTo>
                    <a:pt x="19174" y="19701"/>
                  </a:moveTo>
                  <a:lnTo>
                    <a:pt x="18481" y="19108"/>
                  </a:lnTo>
                  <a:lnTo>
                    <a:pt x="3119" y="19108"/>
                  </a:lnTo>
                  <a:lnTo>
                    <a:pt x="2426" y="19701"/>
                  </a:lnTo>
                  <a:lnTo>
                    <a:pt x="19174" y="19701"/>
                  </a:lnTo>
                  <a:close/>
                </a:path>
                <a:path w="21600" h="21600" extrusionOk="0">
                  <a:moveTo>
                    <a:pt x="20560" y="20769"/>
                  </a:moveTo>
                  <a:lnTo>
                    <a:pt x="19867" y="20176"/>
                  </a:lnTo>
                  <a:lnTo>
                    <a:pt x="1848" y="20176"/>
                  </a:lnTo>
                  <a:lnTo>
                    <a:pt x="1155" y="20769"/>
                  </a:lnTo>
                  <a:lnTo>
                    <a:pt x="20560" y="20769"/>
                  </a:lnTo>
                  <a:close/>
                </a:path>
                <a:path w="21600" h="21600" extrusionOk="0">
                  <a:moveTo>
                    <a:pt x="18828" y="18396"/>
                  </a:moveTo>
                  <a:lnTo>
                    <a:pt x="17442" y="17209"/>
                  </a:lnTo>
                  <a:lnTo>
                    <a:pt x="4158" y="17209"/>
                  </a:lnTo>
                  <a:lnTo>
                    <a:pt x="2772" y="18514"/>
                  </a:lnTo>
                  <a:moveTo>
                    <a:pt x="13168" y="14123"/>
                  </a:moveTo>
                  <a:lnTo>
                    <a:pt x="13168" y="14716"/>
                  </a:lnTo>
                  <a:lnTo>
                    <a:pt x="17788" y="14716"/>
                  </a:lnTo>
                  <a:lnTo>
                    <a:pt x="17788" y="14123"/>
                  </a:lnTo>
                  <a:lnTo>
                    <a:pt x="13168" y="14123"/>
                  </a:lnTo>
                  <a:close/>
                </a:path>
                <a:path w="21600" h="21600" extrusionOk="0">
                  <a:moveTo>
                    <a:pt x="6122" y="1899"/>
                  </a:moveTo>
                  <a:lnTo>
                    <a:pt x="6122" y="9732"/>
                  </a:lnTo>
                  <a:lnTo>
                    <a:pt x="15478" y="9732"/>
                  </a:lnTo>
                  <a:lnTo>
                    <a:pt x="15478" y="1899"/>
                  </a:lnTo>
                  <a:lnTo>
                    <a:pt x="6122" y="1899"/>
                  </a:lnTo>
                  <a:moveTo>
                    <a:pt x="6122" y="11631"/>
                  </a:moveTo>
                  <a:lnTo>
                    <a:pt x="15478" y="11631"/>
                  </a:lnTo>
                  <a:lnTo>
                    <a:pt x="15478" y="13174"/>
                  </a:lnTo>
                  <a:lnTo>
                    <a:pt x="6122" y="13174"/>
                  </a:lnTo>
                  <a:lnTo>
                    <a:pt x="6122" y="11631"/>
                  </a:lnTo>
                  <a:close/>
                </a:path>
              </a:pathLst>
            </a:custGeom>
            <a:solidFill>
              <a:srgbClr val="C0C0C0"/>
            </a:solidFill>
            <a:ln w="19050">
              <a:solidFill>
                <a:srgbClr val="000000"/>
              </a:solidFill>
              <a:miter lim="800000"/>
              <a:headEnd/>
              <a:tailEnd/>
            </a:ln>
          </p:spPr>
          <p:txBody>
            <a:bodyPr/>
            <a:lstStyle/>
            <a:p>
              <a:endParaRPr lang="en-US"/>
            </a:p>
          </p:txBody>
        </p:sp>
      </p:grpSp>
      <p:sp>
        <p:nvSpPr>
          <p:cNvPr id="2112" name="Rectangle 118"/>
          <p:cNvSpPr>
            <a:spLocks noChangeArrowheads="1"/>
          </p:cNvSpPr>
          <p:nvPr/>
        </p:nvSpPr>
        <p:spPr bwMode="auto">
          <a:xfrm>
            <a:off x="7212013" y="5499100"/>
            <a:ext cx="1377950" cy="684213"/>
          </a:xfrm>
          <a:prstGeom prst="rect">
            <a:avLst/>
          </a:prstGeom>
          <a:noFill/>
          <a:ln w="19050">
            <a:solidFill>
              <a:schemeClr val="tx1"/>
            </a:solidFill>
            <a:prstDash val="sysDot"/>
            <a:miter lim="800000"/>
            <a:headEnd/>
            <a:tailEnd/>
          </a:ln>
        </p:spPr>
        <p:txBody>
          <a:bodyPr wrap="none" anchor="ctr"/>
          <a:lstStyle/>
          <a:p>
            <a:endParaRPr lang="en-US">
              <a:latin typeface="Calibri" pitchFamily="34" charset="0"/>
            </a:endParaRPr>
          </a:p>
        </p:txBody>
      </p:sp>
      <p:sp>
        <p:nvSpPr>
          <p:cNvPr id="2113" name="Line 175"/>
          <p:cNvSpPr>
            <a:spLocks noChangeShapeType="1"/>
          </p:cNvSpPr>
          <p:nvPr/>
        </p:nvSpPr>
        <p:spPr bwMode="auto">
          <a:xfrm>
            <a:off x="6249988" y="4713288"/>
            <a:ext cx="0" cy="914400"/>
          </a:xfrm>
          <a:prstGeom prst="line">
            <a:avLst/>
          </a:prstGeom>
          <a:noFill/>
          <a:ln w="9525">
            <a:solidFill>
              <a:schemeClr val="tx1"/>
            </a:solidFill>
            <a:round/>
            <a:headEnd/>
            <a:tailEnd/>
          </a:ln>
        </p:spPr>
        <p:txBody>
          <a:bodyPr wrap="none" anchor="ctr"/>
          <a:lstStyle/>
          <a:p>
            <a:endParaRPr lang="en-US"/>
          </a:p>
        </p:txBody>
      </p:sp>
      <p:grpSp>
        <p:nvGrpSpPr>
          <p:cNvPr id="27" name="Group 176"/>
          <p:cNvGrpSpPr>
            <a:grpSpLocks/>
          </p:cNvGrpSpPr>
          <p:nvPr/>
        </p:nvGrpSpPr>
        <p:grpSpPr bwMode="auto">
          <a:xfrm>
            <a:off x="6097588" y="4941888"/>
            <a:ext cx="838200" cy="492125"/>
            <a:chOff x="3840" y="3216"/>
            <a:chExt cx="528" cy="310"/>
          </a:xfrm>
        </p:grpSpPr>
        <p:sp>
          <p:nvSpPr>
            <p:cNvPr id="2127" name="Text Box 177"/>
            <p:cNvSpPr txBox="1">
              <a:spLocks noChangeArrowheads="1"/>
            </p:cNvSpPr>
            <p:nvPr/>
          </p:nvSpPr>
          <p:spPr bwMode="auto">
            <a:xfrm>
              <a:off x="3840" y="3372"/>
              <a:ext cx="528" cy="154"/>
            </a:xfrm>
            <a:prstGeom prst="rect">
              <a:avLst/>
            </a:prstGeom>
            <a:noFill/>
            <a:ln w="9525">
              <a:noFill/>
              <a:miter lim="800000"/>
              <a:headEnd/>
              <a:tailEnd/>
            </a:ln>
          </p:spPr>
          <p:txBody>
            <a:bodyPr>
              <a:spAutoFit/>
            </a:bodyPr>
            <a:lstStyle/>
            <a:p>
              <a:r>
                <a:rPr lang="en-US" sz="1000" b="1">
                  <a:latin typeface="Calibri" pitchFamily="34" charset="0"/>
                </a:rPr>
                <a:t>DSM/AMI</a:t>
              </a:r>
            </a:p>
          </p:txBody>
        </p:sp>
        <p:sp>
          <p:nvSpPr>
            <p:cNvPr id="2128" name="server"/>
            <p:cNvSpPr>
              <a:spLocks noEditPoints="1" noChangeArrowheads="1"/>
            </p:cNvSpPr>
            <p:nvPr/>
          </p:nvSpPr>
          <p:spPr bwMode="auto">
            <a:xfrm>
              <a:off x="3840" y="3216"/>
              <a:ext cx="186" cy="192"/>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60000 65536"/>
                <a:gd name="T17" fmla="*/ 0 60000 65536"/>
                <a:gd name="T18" fmla="*/ 0 60000 65536"/>
                <a:gd name="T19" fmla="*/ 0 60000 65536"/>
                <a:gd name="T20" fmla="*/ 0 60000 65536"/>
                <a:gd name="T21" fmla="*/ 0 60000 65536"/>
                <a:gd name="T22" fmla="*/ 0 60000 65536"/>
                <a:gd name="T23" fmla="*/ 0 60000 65536"/>
                <a:gd name="T24" fmla="*/ 813 w 21600"/>
                <a:gd name="T25" fmla="*/ 22500 h 21600"/>
                <a:gd name="T26" fmla="*/ 21019 w 21600"/>
                <a:gd name="T27" fmla="*/ 28238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800000"/>
            </a:solidFill>
            <a:ln w="9525">
              <a:solidFill>
                <a:srgbClr val="000000"/>
              </a:solidFill>
              <a:miter lim="800000"/>
              <a:headEnd/>
              <a:tailEnd/>
            </a:ln>
          </p:spPr>
          <p:txBody>
            <a:bodyPr/>
            <a:lstStyle/>
            <a:p>
              <a:endParaRPr lang="en-US"/>
            </a:p>
          </p:txBody>
        </p:sp>
      </p:grpSp>
      <p:sp>
        <p:nvSpPr>
          <p:cNvPr id="2115" name="modem"/>
          <p:cNvSpPr>
            <a:spLocks noEditPoints="1" noChangeArrowheads="1"/>
          </p:cNvSpPr>
          <p:nvPr/>
        </p:nvSpPr>
        <p:spPr bwMode="auto">
          <a:xfrm>
            <a:off x="2493963" y="2503488"/>
            <a:ext cx="314325" cy="1524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0 h 21600"/>
              <a:gd name="T32" fmla="*/ 21150 w 21600"/>
              <a:gd name="T33" fmla="*/ 29925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DFDCD8"/>
          </a:solidFill>
          <a:ln w="9525">
            <a:solidFill>
              <a:srgbClr val="000000"/>
            </a:solidFill>
            <a:miter lim="800000"/>
            <a:headEnd/>
            <a:tailEnd/>
          </a:ln>
        </p:spPr>
        <p:txBody>
          <a:bodyPr/>
          <a:lstStyle/>
          <a:p>
            <a:endParaRPr lang="en-US"/>
          </a:p>
        </p:txBody>
      </p:sp>
      <p:sp>
        <p:nvSpPr>
          <p:cNvPr id="2116" name="Text Box 186"/>
          <p:cNvSpPr txBox="1">
            <a:spLocks noChangeArrowheads="1"/>
          </p:cNvSpPr>
          <p:nvPr/>
        </p:nvSpPr>
        <p:spPr bwMode="auto">
          <a:xfrm>
            <a:off x="2570163" y="2640013"/>
            <a:ext cx="457200" cy="244475"/>
          </a:xfrm>
          <a:prstGeom prst="rect">
            <a:avLst/>
          </a:prstGeom>
          <a:noFill/>
          <a:ln w="9525">
            <a:noFill/>
            <a:miter lim="800000"/>
            <a:headEnd/>
            <a:tailEnd/>
          </a:ln>
        </p:spPr>
        <p:txBody>
          <a:bodyPr>
            <a:spAutoFit/>
          </a:bodyPr>
          <a:lstStyle/>
          <a:p>
            <a:r>
              <a:rPr lang="en-US" sz="1000" i="1">
                <a:latin typeface="Calibri" pitchFamily="34" charset="0"/>
              </a:rPr>
              <a:t>PLC</a:t>
            </a:r>
          </a:p>
        </p:txBody>
      </p:sp>
      <p:grpSp>
        <p:nvGrpSpPr>
          <p:cNvPr id="28" name="Group 162"/>
          <p:cNvGrpSpPr>
            <a:grpSpLocks/>
          </p:cNvGrpSpPr>
          <p:nvPr/>
        </p:nvGrpSpPr>
        <p:grpSpPr bwMode="auto">
          <a:xfrm>
            <a:off x="3255963" y="1916113"/>
            <a:ext cx="739775" cy="739775"/>
            <a:chOff x="3181350" y="2232025"/>
            <a:chExt cx="738188" cy="739775"/>
          </a:xfrm>
        </p:grpSpPr>
        <p:sp>
          <p:nvSpPr>
            <p:cNvPr id="2125" name="Text Box 135"/>
            <p:cNvSpPr txBox="1">
              <a:spLocks noChangeArrowheads="1"/>
            </p:cNvSpPr>
            <p:nvPr/>
          </p:nvSpPr>
          <p:spPr bwMode="auto">
            <a:xfrm>
              <a:off x="3181350" y="2727325"/>
              <a:ext cx="738188" cy="244475"/>
            </a:xfrm>
            <a:prstGeom prst="rect">
              <a:avLst/>
            </a:prstGeom>
            <a:noFill/>
            <a:ln w="9525">
              <a:noFill/>
              <a:miter lim="800000"/>
              <a:headEnd/>
              <a:tailEnd/>
            </a:ln>
          </p:spPr>
          <p:txBody>
            <a:bodyPr wrap="none">
              <a:spAutoFit/>
            </a:bodyPr>
            <a:lstStyle/>
            <a:p>
              <a:r>
                <a:rPr lang="en-US" sz="1000">
                  <a:latin typeface="Calibri" pitchFamily="34" charset="0"/>
                </a:rPr>
                <a:t>Cap Bank</a:t>
              </a:r>
            </a:p>
          </p:txBody>
        </p:sp>
        <p:graphicFrame>
          <p:nvGraphicFramePr>
            <p:cNvPr id="2056" name="Object 136"/>
            <p:cNvGraphicFramePr>
              <a:graphicFrameLocks noChangeAspect="1"/>
            </p:cNvGraphicFramePr>
            <p:nvPr/>
          </p:nvGraphicFramePr>
          <p:xfrm>
            <a:off x="3416300" y="2232025"/>
            <a:ext cx="241300" cy="434975"/>
          </p:xfrm>
          <a:graphic>
            <a:graphicData uri="http://schemas.openxmlformats.org/presentationml/2006/ole">
              <p:oleObj spid="_x0000_s53256" name="Visio" r:id="rId10" imgW="264262" imgH="457810" progId="">
                <p:embed/>
              </p:oleObj>
            </a:graphicData>
          </a:graphic>
        </p:graphicFrame>
        <p:sp>
          <p:nvSpPr>
            <p:cNvPr id="2126" name="modem"/>
            <p:cNvSpPr>
              <a:spLocks noEditPoints="1" noChangeArrowheads="1"/>
            </p:cNvSpPr>
            <p:nvPr/>
          </p:nvSpPr>
          <p:spPr bwMode="auto">
            <a:xfrm>
              <a:off x="3383280" y="2590800"/>
              <a:ext cx="304800" cy="1524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0 h 21600"/>
                <a:gd name="T32" fmla="*/ 21150 w 21600"/>
                <a:gd name="T33" fmla="*/ 29925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DFDCD8"/>
            </a:solidFill>
            <a:ln w="9525">
              <a:solidFill>
                <a:srgbClr val="000000"/>
              </a:solidFill>
              <a:miter lim="800000"/>
              <a:headEnd/>
              <a:tailEnd/>
            </a:ln>
          </p:spPr>
          <p:txBody>
            <a:bodyPr/>
            <a:lstStyle/>
            <a:p>
              <a:endParaRPr lang="en-US"/>
            </a:p>
          </p:txBody>
        </p:sp>
      </p:grpSp>
      <p:sp>
        <p:nvSpPr>
          <p:cNvPr id="2118" name="Text Box 152"/>
          <p:cNvSpPr txBox="1">
            <a:spLocks noChangeArrowheads="1"/>
          </p:cNvSpPr>
          <p:nvPr/>
        </p:nvSpPr>
        <p:spPr bwMode="auto">
          <a:xfrm>
            <a:off x="1960563" y="3646488"/>
            <a:ext cx="1600200" cy="246062"/>
          </a:xfrm>
          <a:prstGeom prst="rect">
            <a:avLst/>
          </a:prstGeom>
          <a:noFill/>
          <a:ln w="9525">
            <a:noFill/>
            <a:miter lim="800000"/>
            <a:headEnd/>
            <a:tailEnd/>
          </a:ln>
        </p:spPr>
        <p:txBody>
          <a:bodyPr>
            <a:spAutoFit/>
          </a:bodyPr>
          <a:lstStyle/>
          <a:p>
            <a:r>
              <a:rPr lang="en-US" sz="1000" i="1">
                <a:latin typeface="Calibri" pitchFamily="34" charset="0"/>
              </a:rPr>
              <a:t>Fiber, Wireless, MPLS</a:t>
            </a:r>
          </a:p>
        </p:txBody>
      </p:sp>
      <p:grpSp>
        <p:nvGrpSpPr>
          <p:cNvPr id="29" name="Group 165"/>
          <p:cNvGrpSpPr>
            <a:grpSpLocks/>
          </p:cNvGrpSpPr>
          <p:nvPr/>
        </p:nvGrpSpPr>
        <p:grpSpPr bwMode="auto">
          <a:xfrm>
            <a:off x="690563" y="1916113"/>
            <a:ext cx="736600" cy="739775"/>
            <a:chOff x="3181350" y="2232025"/>
            <a:chExt cx="738188" cy="739775"/>
          </a:xfrm>
        </p:grpSpPr>
        <p:sp>
          <p:nvSpPr>
            <p:cNvPr id="2123" name="Text Box 135"/>
            <p:cNvSpPr txBox="1">
              <a:spLocks noChangeArrowheads="1"/>
            </p:cNvSpPr>
            <p:nvPr/>
          </p:nvSpPr>
          <p:spPr bwMode="auto">
            <a:xfrm>
              <a:off x="3181350" y="2727325"/>
              <a:ext cx="738188" cy="244475"/>
            </a:xfrm>
            <a:prstGeom prst="rect">
              <a:avLst/>
            </a:prstGeom>
            <a:noFill/>
            <a:ln w="9525">
              <a:noFill/>
              <a:miter lim="800000"/>
              <a:headEnd/>
              <a:tailEnd/>
            </a:ln>
          </p:spPr>
          <p:txBody>
            <a:bodyPr wrap="none">
              <a:spAutoFit/>
            </a:bodyPr>
            <a:lstStyle/>
            <a:p>
              <a:r>
                <a:rPr lang="en-US" sz="1000">
                  <a:latin typeface="Calibri" pitchFamily="34" charset="0"/>
                </a:rPr>
                <a:t>Cap Bank</a:t>
              </a:r>
            </a:p>
          </p:txBody>
        </p:sp>
        <p:graphicFrame>
          <p:nvGraphicFramePr>
            <p:cNvPr id="2055" name="Object 162"/>
            <p:cNvGraphicFramePr>
              <a:graphicFrameLocks noChangeAspect="1"/>
            </p:cNvGraphicFramePr>
            <p:nvPr/>
          </p:nvGraphicFramePr>
          <p:xfrm>
            <a:off x="3416300" y="2232025"/>
            <a:ext cx="241300" cy="434975"/>
          </p:xfrm>
          <a:graphic>
            <a:graphicData uri="http://schemas.openxmlformats.org/presentationml/2006/ole">
              <p:oleObj spid="_x0000_s53255" name="Visio" r:id="rId11" imgW="264262" imgH="457810" progId="">
                <p:embed/>
              </p:oleObj>
            </a:graphicData>
          </a:graphic>
        </p:graphicFrame>
        <p:sp>
          <p:nvSpPr>
            <p:cNvPr id="2124" name="modem"/>
            <p:cNvSpPr>
              <a:spLocks noEditPoints="1" noChangeArrowheads="1"/>
            </p:cNvSpPr>
            <p:nvPr/>
          </p:nvSpPr>
          <p:spPr bwMode="auto">
            <a:xfrm>
              <a:off x="3383280" y="2590800"/>
              <a:ext cx="304800" cy="152400"/>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450 w 21600"/>
                <a:gd name="T31" fmla="*/ 22500 h 21600"/>
                <a:gd name="T32" fmla="*/ 21150 w 21600"/>
                <a:gd name="T33" fmla="*/ 29925 h 2160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1600" h="21600" extrusionOk="0">
                  <a:moveTo>
                    <a:pt x="0" y="5152"/>
                  </a:moveTo>
                  <a:lnTo>
                    <a:pt x="2941" y="0"/>
                  </a:lnTo>
                  <a:lnTo>
                    <a:pt x="18625" y="0"/>
                  </a:lnTo>
                  <a:lnTo>
                    <a:pt x="21600" y="5152"/>
                  </a:lnTo>
                  <a:lnTo>
                    <a:pt x="21600" y="21600"/>
                  </a:lnTo>
                  <a:lnTo>
                    <a:pt x="0" y="21600"/>
                  </a:lnTo>
                  <a:lnTo>
                    <a:pt x="0" y="5152"/>
                  </a:lnTo>
                  <a:close/>
                </a:path>
                <a:path w="21600" h="21600" extrusionOk="0">
                  <a:moveTo>
                    <a:pt x="0" y="5251"/>
                  </a:moveTo>
                  <a:lnTo>
                    <a:pt x="21600" y="5251"/>
                  </a:lnTo>
                  <a:moveTo>
                    <a:pt x="1961" y="11791"/>
                  </a:moveTo>
                  <a:lnTo>
                    <a:pt x="1961" y="14268"/>
                  </a:lnTo>
                  <a:lnTo>
                    <a:pt x="2806" y="14268"/>
                  </a:lnTo>
                  <a:lnTo>
                    <a:pt x="2806" y="11791"/>
                  </a:lnTo>
                  <a:lnTo>
                    <a:pt x="1961" y="11791"/>
                  </a:lnTo>
                  <a:close/>
                </a:path>
                <a:path w="21600" h="21600" extrusionOk="0">
                  <a:moveTo>
                    <a:pt x="3685" y="11791"/>
                  </a:moveTo>
                  <a:lnTo>
                    <a:pt x="3685" y="14268"/>
                  </a:lnTo>
                  <a:lnTo>
                    <a:pt x="4530" y="14268"/>
                  </a:lnTo>
                  <a:lnTo>
                    <a:pt x="4530" y="11791"/>
                  </a:lnTo>
                  <a:lnTo>
                    <a:pt x="3685" y="11791"/>
                  </a:lnTo>
                  <a:close/>
                </a:path>
                <a:path w="21600" h="21600" extrusionOk="0">
                  <a:moveTo>
                    <a:pt x="5408" y="11791"/>
                  </a:moveTo>
                  <a:lnTo>
                    <a:pt x="5408" y="14268"/>
                  </a:lnTo>
                  <a:lnTo>
                    <a:pt x="6254" y="14268"/>
                  </a:lnTo>
                  <a:lnTo>
                    <a:pt x="6254" y="11791"/>
                  </a:lnTo>
                  <a:lnTo>
                    <a:pt x="5408" y="11791"/>
                  </a:lnTo>
                  <a:close/>
                </a:path>
                <a:path w="21600" h="21600" extrusionOk="0">
                  <a:moveTo>
                    <a:pt x="7132" y="11791"/>
                  </a:moveTo>
                  <a:lnTo>
                    <a:pt x="7132" y="14268"/>
                  </a:lnTo>
                  <a:lnTo>
                    <a:pt x="7977" y="14268"/>
                  </a:lnTo>
                  <a:lnTo>
                    <a:pt x="7977" y="11791"/>
                  </a:lnTo>
                  <a:lnTo>
                    <a:pt x="7132" y="11791"/>
                  </a:lnTo>
                  <a:close/>
                </a:path>
              </a:pathLst>
            </a:custGeom>
            <a:solidFill>
              <a:srgbClr val="DFDCD8"/>
            </a:solidFill>
            <a:ln w="9525">
              <a:solidFill>
                <a:srgbClr val="000000"/>
              </a:solidFill>
              <a:miter lim="800000"/>
              <a:headEnd/>
              <a:tailEnd/>
            </a:ln>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304800"/>
            <a:ext cx="4114800" cy="563562"/>
          </a:xfrm>
        </p:spPr>
        <p:txBody>
          <a:bodyPr>
            <a:noAutofit/>
          </a:bodyPr>
          <a:lstStyle/>
          <a:p>
            <a:r>
              <a:rPr lang="en-US" sz="3600" dirty="0" smtClean="0"/>
              <a:t>Critical Asset CBM</a:t>
            </a:r>
            <a:endParaRPr lang="en-US" sz="3600" dirty="0"/>
          </a:p>
        </p:txBody>
      </p:sp>
      <p:pic>
        <p:nvPicPr>
          <p:cNvPr id="55298" name="Picture 2"/>
          <p:cNvPicPr>
            <a:picLocks noChangeAspect="1" noChangeArrowheads="1"/>
          </p:cNvPicPr>
          <p:nvPr/>
        </p:nvPicPr>
        <p:blipFill>
          <a:blip r:embed="rId2" cstate="print"/>
          <a:srcRect/>
          <a:stretch>
            <a:fillRect/>
          </a:stretch>
        </p:blipFill>
        <p:spPr bwMode="auto">
          <a:xfrm>
            <a:off x="0" y="0"/>
            <a:ext cx="4495800" cy="3167495"/>
          </a:xfrm>
          <a:prstGeom prst="rect">
            <a:avLst/>
          </a:prstGeom>
          <a:noFill/>
          <a:ln w="9525">
            <a:noFill/>
            <a:miter lim="800000"/>
            <a:headEnd/>
            <a:tailEnd/>
          </a:ln>
        </p:spPr>
      </p:pic>
      <p:pic>
        <p:nvPicPr>
          <p:cNvPr id="55300" name="Picture 4"/>
          <p:cNvPicPr>
            <a:picLocks noChangeAspect="1" noChangeArrowheads="1"/>
          </p:cNvPicPr>
          <p:nvPr/>
        </p:nvPicPr>
        <p:blipFill>
          <a:blip r:embed="rId3" cstate="print"/>
          <a:srcRect/>
          <a:stretch>
            <a:fillRect/>
          </a:stretch>
        </p:blipFill>
        <p:spPr bwMode="auto">
          <a:xfrm>
            <a:off x="5105400" y="2837674"/>
            <a:ext cx="4038600" cy="4020326"/>
          </a:xfrm>
          <a:prstGeom prst="rect">
            <a:avLst/>
          </a:prstGeom>
          <a:noFill/>
          <a:ln w="9525">
            <a:noFill/>
            <a:miter lim="800000"/>
            <a:headEnd/>
            <a:tailEnd/>
          </a:ln>
        </p:spPr>
      </p:pic>
      <p:pic>
        <p:nvPicPr>
          <p:cNvPr id="55301" name="Picture 5"/>
          <p:cNvPicPr>
            <a:picLocks noChangeAspect="1" noChangeArrowheads="1"/>
          </p:cNvPicPr>
          <p:nvPr/>
        </p:nvPicPr>
        <p:blipFill>
          <a:blip r:embed="rId4" cstate="print"/>
          <a:srcRect/>
          <a:stretch>
            <a:fillRect/>
          </a:stretch>
        </p:blipFill>
        <p:spPr bwMode="auto">
          <a:xfrm>
            <a:off x="3810000" y="2895600"/>
            <a:ext cx="1352550" cy="115252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normAutofit/>
          </a:bodyPr>
          <a:lstStyle/>
          <a:p>
            <a:r>
              <a:rPr lang="en-US" sz="3600" dirty="0" smtClean="0"/>
              <a:t>Recent CBM Project</a:t>
            </a:r>
            <a:endParaRPr lang="en-US" sz="3600" dirty="0"/>
          </a:p>
        </p:txBody>
      </p:sp>
      <p:pic>
        <p:nvPicPr>
          <p:cNvPr id="51203" name="Picture 3"/>
          <p:cNvPicPr>
            <a:picLocks noChangeAspect="1" noChangeArrowheads="1"/>
          </p:cNvPicPr>
          <p:nvPr/>
        </p:nvPicPr>
        <p:blipFill>
          <a:blip r:embed="rId2" cstate="print"/>
          <a:srcRect/>
          <a:stretch>
            <a:fillRect/>
          </a:stretch>
        </p:blipFill>
        <p:spPr bwMode="auto">
          <a:xfrm>
            <a:off x="457200" y="838200"/>
            <a:ext cx="8318272" cy="5398257"/>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152400"/>
            <a:ext cx="4724400" cy="563562"/>
          </a:xfrm>
        </p:spPr>
        <p:txBody>
          <a:bodyPr>
            <a:noAutofit/>
          </a:bodyPr>
          <a:lstStyle/>
          <a:p>
            <a:r>
              <a:rPr lang="en-US" sz="3200" dirty="0" smtClean="0"/>
              <a:t>Circuit Breaker Life Curves</a:t>
            </a:r>
            <a:endParaRPr lang="en-US" sz="3200" dirty="0"/>
          </a:p>
        </p:txBody>
      </p:sp>
      <p:pic>
        <p:nvPicPr>
          <p:cNvPr id="3" name="Picture 2"/>
          <p:cNvPicPr/>
          <p:nvPr/>
        </p:nvPicPr>
        <p:blipFill>
          <a:blip r:embed="rId2" cstate="print"/>
          <a:srcRect/>
          <a:stretch>
            <a:fillRect/>
          </a:stretch>
        </p:blipFill>
        <p:spPr bwMode="auto">
          <a:xfrm>
            <a:off x="228600" y="0"/>
            <a:ext cx="2948305" cy="1560830"/>
          </a:xfrm>
          <a:prstGeom prst="rect">
            <a:avLst/>
          </a:prstGeom>
          <a:noFill/>
          <a:ln w="9525">
            <a:noFill/>
            <a:miter lim="800000"/>
            <a:headEnd/>
            <a:tailEnd/>
          </a:ln>
        </p:spPr>
      </p:pic>
      <p:pic>
        <p:nvPicPr>
          <p:cNvPr id="4" name="Picture 3"/>
          <p:cNvPicPr/>
          <p:nvPr/>
        </p:nvPicPr>
        <p:blipFill>
          <a:blip r:embed="rId3" cstate="print"/>
          <a:srcRect/>
          <a:stretch>
            <a:fillRect/>
          </a:stretch>
        </p:blipFill>
        <p:spPr bwMode="auto">
          <a:xfrm>
            <a:off x="228600" y="1524000"/>
            <a:ext cx="4109720" cy="5181600"/>
          </a:xfrm>
          <a:prstGeom prst="rect">
            <a:avLst/>
          </a:prstGeom>
          <a:noFill/>
          <a:ln w="9525">
            <a:noFill/>
            <a:miter lim="800000"/>
            <a:headEnd/>
            <a:tailEnd/>
          </a:ln>
        </p:spPr>
      </p:pic>
      <p:pic>
        <p:nvPicPr>
          <p:cNvPr id="71682" name="Picture 2"/>
          <p:cNvPicPr>
            <a:picLocks noChangeAspect="1" noChangeArrowheads="1"/>
          </p:cNvPicPr>
          <p:nvPr/>
        </p:nvPicPr>
        <p:blipFill>
          <a:blip r:embed="rId4" cstate="print"/>
          <a:srcRect/>
          <a:stretch>
            <a:fillRect/>
          </a:stretch>
        </p:blipFill>
        <p:spPr bwMode="auto">
          <a:xfrm>
            <a:off x="5029200" y="762000"/>
            <a:ext cx="3790950" cy="5238750"/>
          </a:xfrm>
          <a:prstGeom prst="rect">
            <a:avLst/>
          </a:prstGeom>
          <a:noFill/>
          <a:ln w="9525">
            <a:noFill/>
            <a:miter lim="800000"/>
            <a:headEnd/>
            <a:tailEnd/>
          </a:ln>
        </p:spPr>
      </p:pic>
      <p:pic>
        <p:nvPicPr>
          <p:cNvPr id="71683" name="Picture 3"/>
          <p:cNvPicPr>
            <a:picLocks noChangeAspect="1" noChangeArrowheads="1"/>
          </p:cNvPicPr>
          <p:nvPr/>
        </p:nvPicPr>
        <p:blipFill>
          <a:blip r:embed="rId5" cstate="print"/>
          <a:srcRect/>
          <a:stretch>
            <a:fillRect/>
          </a:stretch>
        </p:blipFill>
        <p:spPr bwMode="auto">
          <a:xfrm>
            <a:off x="4907384" y="6172200"/>
            <a:ext cx="1245765" cy="6858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dirty="0" smtClean="0"/>
              <a:t>Circuit Breaker Wear</a:t>
            </a:r>
            <a:endParaRPr lang="en-US" sz="3600" dirty="0"/>
          </a:p>
        </p:txBody>
      </p:sp>
      <p:pic>
        <p:nvPicPr>
          <p:cNvPr id="72706" name="Picture 2"/>
          <p:cNvPicPr>
            <a:picLocks noChangeAspect="1" noChangeArrowheads="1"/>
          </p:cNvPicPr>
          <p:nvPr/>
        </p:nvPicPr>
        <p:blipFill>
          <a:blip r:embed="rId2" cstate="print"/>
          <a:srcRect/>
          <a:stretch>
            <a:fillRect/>
          </a:stretch>
        </p:blipFill>
        <p:spPr bwMode="auto">
          <a:xfrm>
            <a:off x="457200" y="1066800"/>
            <a:ext cx="4619625" cy="3019425"/>
          </a:xfrm>
          <a:prstGeom prst="rect">
            <a:avLst/>
          </a:prstGeom>
          <a:noFill/>
          <a:ln w="9525">
            <a:noFill/>
            <a:miter lim="800000"/>
            <a:headEnd/>
            <a:tailEnd/>
          </a:ln>
        </p:spPr>
      </p:pic>
      <p:pic>
        <p:nvPicPr>
          <p:cNvPr id="72707" name="Picture 3"/>
          <p:cNvPicPr>
            <a:picLocks noChangeAspect="1" noChangeArrowheads="1"/>
          </p:cNvPicPr>
          <p:nvPr/>
        </p:nvPicPr>
        <p:blipFill>
          <a:blip r:embed="rId3" cstate="print"/>
          <a:srcRect/>
          <a:stretch>
            <a:fillRect/>
          </a:stretch>
        </p:blipFill>
        <p:spPr bwMode="auto">
          <a:xfrm>
            <a:off x="5164720" y="1524000"/>
            <a:ext cx="3979280" cy="2819400"/>
          </a:xfrm>
          <a:prstGeom prst="rect">
            <a:avLst/>
          </a:prstGeom>
          <a:noFill/>
          <a:ln w="9525">
            <a:noFill/>
            <a:miter lim="800000"/>
            <a:headEnd/>
            <a:tailEnd/>
          </a:ln>
        </p:spPr>
      </p:pic>
      <p:pic>
        <p:nvPicPr>
          <p:cNvPr id="72708" name="Picture 4"/>
          <p:cNvPicPr>
            <a:picLocks noChangeAspect="1" noChangeArrowheads="1"/>
          </p:cNvPicPr>
          <p:nvPr/>
        </p:nvPicPr>
        <p:blipFill>
          <a:blip r:embed="rId4" cstate="print"/>
          <a:srcRect/>
          <a:stretch>
            <a:fillRect/>
          </a:stretch>
        </p:blipFill>
        <p:spPr bwMode="auto">
          <a:xfrm>
            <a:off x="381000" y="4800600"/>
            <a:ext cx="4638675" cy="809625"/>
          </a:xfrm>
          <a:prstGeom prst="rect">
            <a:avLst/>
          </a:prstGeom>
          <a:noFill/>
          <a:ln w="9525">
            <a:noFill/>
            <a:miter lim="800000"/>
            <a:headEnd/>
            <a:tailEnd/>
          </a:ln>
        </p:spPr>
      </p:pic>
      <p:pic>
        <p:nvPicPr>
          <p:cNvPr id="72709" name="Picture 5"/>
          <p:cNvPicPr>
            <a:picLocks noChangeAspect="1" noChangeArrowheads="1"/>
          </p:cNvPicPr>
          <p:nvPr/>
        </p:nvPicPr>
        <p:blipFill>
          <a:blip r:embed="rId5" cstate="print"/>
          <a:srcRect/>
          <a:stretch>
            <a:fillRect/>
          </a:stretch>
        </p:blipFill>
        <p:spPr bwMode="auto">
          <a:xfrm>
            <a:off x="3429000" y="6019800"/>
            <a:ext cx="3000375" cy="466725"/>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dirty="0" smtClean="0"/>
              <a:t>Application Issues</a:t>
            </a:r>
            <a:endParaRPr lang="en-US" sz="3600" dirty="0"/>
          </a:p>
        </p:txBody>
      </p:sp>
      <p:pic>
        <p:nvPicPr>
          <p:cNvPr id="114690" name="Picture 2"/>
          <p:cNvPicPr>
            <a:picLocks noChangeAspect="1" noChangeArrowheads="1"/>
          </p:cNvPicPr>
          <p:nvPr/>
        </p:nvPicPr>
        <p:blipFill>
          <a:blip r:embed="rId2" cstate="print"/>
          <a:srcRect/>
          <a:stretch>
            <a:fillRect/>
          </a:stretch>
        </p:blipFill>
        <p:spPr bwMode="auto">
          <a:xfrm>
            <a:off x="6367401" y="914400"/>
            <a:ext cx="2776599" cy="2066925"/>
          </a:xfrm>
          <a:prstGeom prst="rect">
            <a:avLst/>
          </a:prstGeom>
          <a:noFill/>
          <a:ln w="9525">
            <a:noFill/>
            <a:miter lim="800000"/>
            <a:headEnd/>
            <a:tailEnd/>
          </a:ln>
        </p:spPr>
      </p:pic>
      <p:sp>
        <p:nvSpPr>
          <p:cNvPr id="4" name="TextBox 3"/>
          <p:cNvSpPr txBox="1"/>
          <p:nvPr/>
        </p:nvSpPr>
        <p:spPr>
          <a:xfrm>
            <a:off x="685800" y="1676400"/>
            <a:ext cx="4762779" cy="369332"/>
          </a:xfrm>
          <a:prstGeom prst="rect">
            <a:avLst/>
          </a:prstGeom>
          <a:noFill/>
        </p:spPr>
        <p:txBody>
          <a:bodyPr wrap="none" rtlCol="0">
            <a:spAutoFit/>
          </a:bodyPr>
          <a:lstStyle/>
          <a:p>
            <a:r>
              <a:rPr lang="en-US" dirty="0" smtClean="0"/>
              <a:t>Variations in Circuit Breaker &amp; Interrupter Design</a:t>
            </a:r>
            <a:endParaRPr lang="en-US" dirty="0"/>
          </a:p>
        </p:txBody>
      </p:sp>
      <p:sp>
        <p:nvSpPr>
          <p:cNvPr id="5" name="TextBox 4"/>
          <p:cNvSpPr txBox="1"/>
          <p:nvPr/>
        </p:nvSpPr>
        <p:spPr>
          <a:xfrm>
            <a:off x="838200" y="2514600"/>
            <a:ext cx="3949094" cy="369332"/>
          </a:xfrm>
          <a:prstGeom prst="rect">
            <a:avLst/>
          </a:prstGeom>
          <a:noFill/>
        </p:spPr>
        <p:txBody>
          <a:bodyPr wrap="none" rtlCol="0">
            <a:spAutoFit/>
          </a:bodyPr>
          <a:lstStyle/>
          <a:p>
            <a:r>
              <a:rPr lang="en-US" dirty="0" smtClean="0"/>
              <a:t>CT Saturation; Relay filtering &amp; sampling</a:t>
            </a:r>
            <a:endParaRPr lang="en-US" dirty="0"/>
          </a:p>
        </p:txBody>
      </p:sp>
      <p:sp>
        <p:nvSpPr>
          <p:cNvPr id="6" name="TextBox 5"/>
          <p:cNvSpPr txBox="1"/>
          <p:nvPr/>
        </p:nvSpPr>
        <p:spPr>
          <a:xfrm>
            <a:off x="838200" y="3505200"/>
            <a:ext cx="6976269" cy="369332"/>
          </a:xfrm>
          <a:prstGeom prst="rect">
            <a:avLst/>
          </a:prstGeom>
          <a:noFill/>
        </p:spPr>
        <p:txBody>
          <a:bodyPr wrap="none" rtlCol="0">
            <a:spAutoFit/>
          </a:bodyPr>
          <a:lstStyle/>
          <a:p>
            <a:r>
              <a:rPr lang="en-US" dirty="0" smtClean="0"/>
              <a:t>Arcing time versus circuit breaker mechanism operation &amp; 52a/b contact</a:t>
            </a:r>
            <a:endParaRPr lang="en-US" dirty="0"/>
          </a:p>
        </p:txBody>
      </p:sp>
      <p:sp>
        <p:nvSpPr>
          <p:cNvPr id="7" name="TextBox 6"/>
          <p:cNvSpPr txBox="1"/>
          <p:nvPr/>
        </p:nvSpPr>
        <p:spPr>
          <a:xfrm>
            <a:off x="838200" y="4724400"/>
            <a:ext cx="4614597" cy="369332"/>
          </a:xfrm>
          <a:prstGeom prst="rect">
            <a:avLst/>
          </a:prstGeom>
          <a:noFill/>
        </p:spPr>
        <p:txBody>
          <a:bodyPr wrap="none" rtlCol="0">
            <a:spAutoFit/>
          </a:bodyPr>
          <a:lstStyle/>
          <a:p>
            <a:r>
              <a:rPr lang="en-US" dirty="0" smtClean="0"/>
              <a:t>Variations in arc resistance during fault clearing</a:t>
            </a:r>
            <a:endParaRPr lang="en-US" dirty="0"/>
          </a:p>
        </p:txBody>
      </p:sp>
      <p:pic>
        <p:nvPicPr>
          <p:cNvPr id="114691" name="Picture 3"/>
          <p:cNvPicPr>
            <a:picLocks noChangeAspect="1" noChangeArrowheads="1"/>
          </p:cNvPicPr>
          <p:nvPr/>
        </p:nvPicPr>
        <p:blipFill>
          <a:blip r:embed="rId3" cstate="print"/>
          <a:srcRect/>
          <a:stretch>
            <a:fillRect/>
          </a:stretch>
        </p:blipFill>
        <p:spPr bwMode="auto">
          <a:xfrm>
            <a:off x="5495925" y="4800600"/>
            <a:ext cx="3648075" cy="194310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dirty="0" smtClean="0"/>
              <a:t>Transformer Monitoring</a:t>
            </a:r>
            <a:endParaRPr lang="en-US" sz="3600" dirty="0"/>
          </a:p>
        </p:txBody>
      </p:sp>
      <p:pic>
        <p:nvPicPr>
          <p:cNvPr id="75778" name="Picture 2"/>
          <p:cNvPicPr>
            <a:picLocks noChangeAspect="1" noChangeArrowheads="1"/>
          </p:cNvPicPr>
          <p:nvPr/>
        </p:nvPicPr>
        <p:blipFill>
          <a:blip r:embed="rId2" cstate="print"/>
          <a:srcRect/>
          <a:stretch>
            <a:fillRect/>
          </a:stretch>
        </p:blipFill>
        <p:spPr bwMode="auto">
          <a:xfrm>
            <a:off x="1719263" y="1281113"/>
            <a:ext cx="5705475" cy="4295775"/>
          </a:xfrm>
          <a:prstGeom prst="rect">
            <a:avLst/>
          </a:prstGeom>
          <a:noFill/>
          <a:ln w="9525">
            <a:noFill/>
            <a:miter lim="800000"/>
            <a:headEnd/>
            <a:tailEnd/>
          </a:ln>
        </p:spPr>
      </p:pic>
      <p:pic>
        <p:nvPicPr>
          <p:cNvPr id="4" name="Picture 8"/>
          <p:cNvPicPr>
            <a:picLocks noChangeAspect="1" noChangeArrowheads="1"/>
          </p:cNvPicPr>
          <p:nvPr/>
        </p:nvPicPr>
        <p:blipFill>
          <a:blip r:embed="rId3" cstate="print"/>
          <a:srcRect/>
          <a:stretch>
            <a:fillRect/>
          </a:stretch>
        </p:blipFill>
        <p:spPr bwMode="auto">
          <a:xfrm>
            <a:off x="1219200" y="5867400"/>
            <a:ext cx="6486525" cy="790575"/>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ChangeArrowheads="1"/>
          </p:cNvSpPr>
          <p:nvPr>
            <p:ph type="subTitle" idx="1"/>
          </p:nvPr>
        </p:nvSpPr>
        <p:spPr>
          <a:xfrm>
            <a:off x="1447800" y="5943600"/>
            <a:ext cx="6400800" cy="914400"/>
          </a:xfrm>
        </p:spPr>
        <p:txBody>
          <a:bodyPr/>
          <a:lstStyle/>
          <a:p>
            <a:pPr>
              <a:lnSpc>
                <a:spcPct val="80000"/>
              </a:lnSpc>
            </a:pPr>
            <a:r>
              <a:rPr lang="en-US" sz="2800" dirty="0">
                <a:solidFill>
                  <a:schemeClr val="tx1"/>
                </a:solidFill>
              </a:rPr>
              <a:t>Transformer Failure Rate Data</a:t>
            </a:r>
          </a:p>
          <a:p>
            <a:pPr>
              <a:lnSpc>
                <a:spcPct val="80000"/>
              </a:lnSpc>
            </a:pPr>
            <a:r>
              <a:rPr lang="en-US" sz="2800" dirty="0">
                <a:solidFill>
                  <a:schemeClr val="tx1"/>
                </a:solidFill>
              </a:rPr>
              <a:t>Transformer Failure Causes</a:t>
            </a:r>
          </a:p>
        </p:txBody>
      </p:sp>
      <p:pic>
        <p:nvPicPr>
          <p:cNvPr id="133125" name="Picture 5"/>
          <p:cNvPicPr>
            <a:picLocks noChangeAspect="1" noChangeArrowheads="1"/>
          </p:cNvPicPr>
          <p:nvPr/>
        </p:nvPicPr>
        <p:blipFill>
          <a:blip r:embed="rId3" cstate="print"/>
          <a:srcRect/>
          <a:stretch>
            <a:fillRect/>
          </a:stretch>
        </p:blipFill>
        <p:spPr bwMode="auto">
          <a:xfrm>
            <a:off x="304800" y="762000"/>
            <a:ext cx="5113338" cy="1835150"/>
          </a:xfrm>
          <a:prstGeom prst="rect">
            <a:avLst/>
          </a:prstGeom>
          <a:noFill/>
          <a:ln w="9525">
            <a:noFill/>
            <a:miter lim="800000"/>
            <a:headEnd/>
            <a:tailEnd/>
          </a:ln>
          <a:effectLst/>
        </p:spPr>
      </p:pic>
      <p:pic>
        <p:nvPicPr>
          <p:cNvPr id="133126" name="Picture 6"/>
          <p:cNvPicPr>
            <a:picLocks noChangeAspect="1" noChangeArrowheads="1"/>
          </p:cNvPicPr>
          <p:nvPr/>
        </p:nvPicPr>
        <p:blipFill>
          <a:blip r:embed="rId4" cstate="print"/>
          <a:srcRect/>
          <a:stretch>
            <a:fillRect/>
          </a:stretch>
        </p:blipFill>
        <p:spPr bwMode="auto">
          <a:xfrm>
            <a:off x="2014538" y="2987675"/>
            <a:ext cx="5113337" cy="881063"/>
          </a:xfrm>
          <a:prstGeom prst="rect">
            <a:avLst/>
          </a:prstGeom>
          <a:noFill/>
          <a:ln w="9525">
            <a:noFill/>
            <a:miter lim="800000"/>
            <a:headEnd/>
            <a:tailEnd/>
          </a:ln>
          <a:effectLst/>
        </p:spPr>
      </p:pic>
      <p:pic>
        <p:nvPicPr>
          <p:cNvPr id="133127" name="Picture 7"/>
          <p:cNvPicPr>
            <a:picLocks noChangeAspect="1" noChangeArrowheads="1"/>
          </p:cNvPicPr>
          <p:nvPr/>
        </p:nvPicPr>
        <p:blipFill>
          <a:blip r:embed="rId5" cstate="print"/>
          <a:srcRect/>
          <a:stretch>
            <a:fillRect/>
          </a:stretch>
        </p:blipFill>
        <p:spPr bwMode="auto">
          <a:xfrm>
            <a:off x="2057400" y="4038600"/>
            <a:ext cx="5076825" cy="15478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subTitle" idx="1"/>
          </p:nvPr>
        </p:nvSpPr>
        <p:spPr>
          <a:xfrm>
            <a:off x="1447800" y="5943600"/>
            <a:ext cx="6400800" cy="914400"/>
          </a:xfrm>
        </p:spPr>
        <p:txBody>
          <a:bodyPr/>
          <a:lstStyle/>
          <a:p>
            <a:r>
              <a:rPr lang="en-US" sz="2400" dirty="0">
                <a:solidFill>
                  <a:schemeClr val="tx1"/>
                </a:solidFill>
              </a:rPr>
              <a:t>IEEE C57.91</a:t>
            </a:r>
          </a:p>
          <a:p>
            <a:r>
              <a:rPr lang="en-US" sz="2400" dirty="0">
                <a:solidFill>
                  <a:schemeClr val="tx1"/>
                </a:solidFill>
              </a:rPr>
              <a:t>Loading Guide for Oil Filled Transformers</a:t>
            </a:r>
          </a:p>
        </p:txBody>
      </p:sp>
      <p:pic>
        <p:nvPicPr>
          <p:cNvPr id="153604" name="Picture 4"/>
          <p:cNvPicPr>
            <a:picLocks noChangeAspect="1" noChangeArrowheads="1"/>
          </p:cNvPicPr>
          <p:nvPr/>
        </p:nvPicPr>
        <p:blipFill>
          <a:blip r:embed="rId3" cstate="print"/>
          <a:srcRect/>
          <a:stretch>
            <a:fillRect/>
          </a:stretch>
        </p:blipFill>
        <p:spPr bwMode="auto">
          <a:xfrm>
            <a:off x="3810000" y="762000"/>
            <a:ext cx="5137150" cy="2932113"/>
          </a:xfrm>
          <a:prstGeom prst="rect">
            <a:avLst/>
          </a:prstGeom>
          <a:noFill/>
          <a:ln w="9525">
            <a:noFill/>
            <a:miter lim="800000"/>
            <a:headEnd/>
            <a:tailEnd/>
          </a:ln>
          <a:effectLst/>
        </p:spPr>
      </p:pic>
      <p:pic>
        <p:nvPicPr>
          <p:cNvPr id="153605" name="Picture 5"/>
          <p:cNvPicPr>
            <a:picLocks noChangeAspect="1" noChangeArrowheads="1"/>
          </p:cNvPicPr>
          <p:nvPr/>
        </p:nvPicPr>
        <p:blipFill>
          <a:blip r:embed="rId4" cstate="print"/>
          <a:srcRect/>
          <a:stretch>
            <a:fillRect/>
          </a:stretch>
        </p:blipFill>
        <p:spPr bwMode="auto">
          <a:xfrm>
            <a:off x="5715000" y="3886200"/>
            <a:ext cx="2098675" cy="558800"/>
          </a:xfrm>
          <a:prstGeom prst="rect">
            <a:avLst/>
          </a:prstGeom>
          <a:noFill/>
          <a:ln w="9525">
            <a:noFill/>
            <a:miter lim="800000"/>
            <a:headEnd/>
            <a:tailEnd/>
          </a:ln>
          <a:effectLst/>
        </p:spPr>
      </p:pic>
      <p:pic>
        <p:nvPicPr>
          <p:cNvPr id="153606" name="Picture 6"/>
          <p:cNvPicPr>
            <a:picLocks noChangeAspect="1" noChangeArrowheads="1"/>
          </p:cNvPicPr>
          <p:nvPr/>
        </p:nvPicPr>
        <p:blipFill>
          <a:blip r:embed="rId5" cstate="print"/>
          <a:srcRect/>
          <a:stretch>
            <a:fillRect/>
          </a:stretch>
        </p:blipFill>
        <p:spPr bwMode="auto">
          <a:xfrm>
            <a:off x="5715000" y="4419600"/>
            <a:ext cx="2098675" cy="295275"/>
          </a:xfrm>
          <a:prstGeom prst="rect">
            <a:avLst/>
          </a:prstGeom>
          <a:noFill/>
          <a:ln w="9525">
            <a:noFill/>
            <a:miter lim="800000"/>
            <a:headEnd/>
            <a:tailEnd/>
          </a:ln>
          <a:effectLst/>
        </p:spPr>
      </p:pic>
      <p:sp>
        <p:nvSpPr>
          <p:cNvPr id="153607" name="Text Box 7"/>
          <p:cNvSpPr txBox="1">
            <a:spLocks noChangeArrowheads="1"/>
          </p:cNvSpPr>
          <p:nvPr/>
        </p:nvSpPr>
        <p:spPr bwMode="auto">
          <a:xfrm>
            <a:off x="441325" y="3413125"/>
            <a:ext cx="5030788" cy="2047875"/>
          </a:xfrm>
          <a:prstGeom prst="rect">
            <a:avLst/>
          </a:prstGeom>
          <a:noFill/>
          <a:ln w="9525">
            <a:noFill/>
            <a:miter lim="800000"/>
            <a:headEnd/>
            <a:tailEnd/>
          </a:ln>
          <a:effectLst/>
        </p:spPr>
        <p:txBody>
          <a:bodyPr wrap="none">
            <a:spAutoFit/>
          </a:bodyPr>
          <a:lstStyle/>
          <a:p>
            <a:r>
              <a:rPr lang="en-US" sz="1600"/>
              <a:t>Transformer loading capability is limited primarily</a:t>
            </a:r>
          </a:p>
          <a:p>
            <a:r>
              <a:rPr lang="en-US" sz="1600"/>
              <a:t>by winding temperature; because it is not uniform</a:t>
            </a:r>
          </a:p>
          <a:p>
            <a:r>
              <a:rPr lang="en-US" sz="1600"/>
              <a:t>the hottest spot of the winding is the limiting factor.</a:t>
            </a:r>
          </a:p>
          <a:p>
            <a:r>
              <a:rPr lang="en-US" sz="1600"/>
              <a:t>Transformers utilize cellulose insulation systems</a:t>
            </a:r>
          </a:p>
          <a:p>
            <a:r>
              <a:rPr lang="en-US" sz="1600"/>
              <a:t>that have a hot spot temperature rating of 110</a:t>
            </a:r>
          </a:p>
          <a:p>
            <a:r>
              <a:rPr lang="en-US" sz="1600"/>
              <a:t>degrees C. The IEEE Loading Guide provides </a:t>
            </a:r>
          </a:p>
          <a:p>
            <a:r>
              <a:rPr lang="en-US" sz="1600"/>
              <a:t>detailed calculation methods to determine transformer</a:t>
            </a:r>
          </a:p>
          <a:p>
            <a:r>
              <a:rPr lang="en-US" sz="1600"/>
              <a:t>life for specific user situations.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dirty="0" smtClean="0">
                <a:solidFill>
                  <a:srgbClr val="000000"/>
                </a:solidFill>
              </a:rPr>
              <a:t>Tomorrow's Grid</a:t>
            </a:r>
            <a:endParaRPr lang="de-DE" dirty="0" smtClean="0">
              <a:solidFill>
                <a:srgbClr val="000000"/>
              </a:solidFill>
              <a:cs typeface="Arial" pitchFamily="34" charset="0"/>
            </a:endParaRPr>
          </a:p>
        </p:txBody>
      </p:sp>
      <p:sp>
        <p:nvSpPr>
          <p:cNvPr id="19459" name="Text Box 3"/>
          <p:cNvSpPr txBox="1">
            <a:spLocks noChangeArrowheads="1"/>
          </p:cNvSpPr>
          <p:nvPr/>
        </p:nvSpPr>
        <p:spPr bwMode="auto">
          <a:xfrm>
            <a:off x="539750" y="1593850"/>
            <a:ext cx="4032250" cy="2357438"/>
          </a:xfrm>
          <a:prstGeom prst="rect">
            <a:avLst/>
          </a:prstGeom>
          <a:solidFill>
            <a:srgbClr val="C3D7EB"/>
          </a:solidFill>
          <a:ln w="9525">
            <a:solidFill>
              <a:schemeClr val="accent2"/>
            </a:solidFill>
            <a:miter lim="800000"/>
            <a:headEnd/>
            <a:tailEnd/>
          </a:ln>
        </p:spPr>
        <p:txBody>
          <a:bodyPr lIns="90011" tIns="46806" rIns="90011" bIns="46806"/>
          <a:lstStyle/>
          <a:p>
            <a:pPr marL="273050" indent="-273050">
              <a:spcBef>
                <a:spcPct val="50000"/>
              </a:spcBef>
              <a:buClr>
                <a:schemeClr val="tx1"/>
              </a:buClr>
              <a:buFont typeface="Wingdings" pitchFamily="2" charset="2"/>
              <a:buChar char="§"/>
            </a:pPr>
            <a:r>
              <a:rPr lang="en-US" sz="1600" b="1" dirty="0"/>
              <a:t>Bi-directional communication</a:t>
            </a:r>
            <a:br>
              <a:rPr lang="en-US" sz="1600" b="1" dirty="0"/>
            </a:br>
            <a:r>
              <a:rPr lang="en-US" sz="1600" b="1" dirty="0"/>
              <a:t>and metering</a:t>
            </a:r>
          </a:p>
          <a:p>
            <a:pPr marL="273050" indent="-273050">
              <a:spcBef>
                <a:spcPct val="50000"/>
              </a:spcBef>
              <a:buClr>
                <a:schemeClr val="tx1"/>
              </a:buClr>
              <a:buFont typeface="Wingdings" pitchFamily="2" charset="2"/>
              <a:buChar char="§"/>
            </a:pPr>
            <a:r>
              <a:rPr lang="en-US" sz="1600" b="1" dirty="0"/>
              <a:t>Bi-directional power flow</a:t>
            </a:r>
          </a:p>
          <a:p>
            <a:pPr marL="273050" indent="-273050">
              <a:spcBef>
                <a:spcPct val="50000"/>
              </a:spcBef>
              <a:buClr>
                <a:schemeClr val="tx1"/>
              </a:buClr>
              <a:buFont typeface="Wingdings" pitchFamily="2" charset="2"/>
              <a:buChar char="§"/>
            </a:pPr>
            <a:r>
              <a:rPr lang="en-US" sz="1600" b="1" dirty="0"/>
              <a:t>Millions of electric vehicles</a:t>
            </a:r>
          </a:p>
          <a:p>
            <a:pPr marL="273050" indent="-273050">
              <a:spcBef>
                <a:spcPct val="50000"/>
              </a:spcBef>
              <a:buClr>
                <a:schemeClr val="tx1"/>
              </a:buClr>
              <a:buFont typeface="Wingdings" pitchFamily="2" charset="2"/>
              <a:buChar char="§"/>
            </a:pPr>
            <a:r>
              <a:rPr lang="en-US" sz="1600" b="1" dirty="0" smtClean="0"/>
              <a:t>Distribution automation</a:t>
            </a:r>
          </a:p>
          <a:p>
            <a:pPr marL="273050" indent="-273050">
              <a:spcBef>
                <a:spcPct val="50000"/>
              </a:spcBef>
              <a:buClr>
                <a:schemeClr val="tx1"/>
              </a:buClr>
              <a:buFont typeface="Wingdings" pitchFamily="2" charset="2"/>
              <a:buChar char="§"/>
            </a:pPr>
            <a:r>
              <a:rPr lang="en-US" sz="1600" b="1" dirty="0" smtClean="0"/>
              <a:t>Intelligent reactive power control</a:t>
            </a:r>
            <a:endParaRPr lang="en-US" sz="1600" b="1" dirty="0"/>
          </a:p>
        </p:txBody>
      </p:sp>
      <p:sp>
        <p:nvSpPr>
          <p:cNvPr id="19460" name="Text Box 4"/>
          <p:cNvSpPr txBox="1">
            <a:spLocks noChangeArrowheads="1"/>
          </p:cNvSpPr>
          <p:nvPr/>
        </p:nvSpPr>
        <p:spPr bwMode="auto">
          <a:xfrm>
            <a:off x="4716463" y="1593850"/>
            <a:ext cx="4032250" cy="2357438"/>
          </a:xfrm>
          <a:prstGeom prst="rect">
            <a:avLst/>
          </a:prstGeom>
          <a:solidFill>
            <a:srgbClr val="C3D7EB"/>
          </a:solidFill>
          <a:ln w="9525">
            <a:solidFill>
              <a:schemeClr val="accent2"/>
            </a:solidFill>
            <a:miter lim="800000"/>
            <a:headEnd/>
            <a:tailEnd/>
          </a:ln>
        </p:spPr>
        <p:txBody>
          <a:bodyPr lIns="90011" tIns="46806" rIns="90011" bIns="46806"/>
          <a:lstStyle/>
          <a:p>
            <a:pPr marL="273050" indent="-273050">
              <a:spcBef>
                <a:spcPct val="50000"/>
              </a:spcBef>
              <a:buFont typeface="Wingdings" pitchFamily="2" charset="2"/>
              <a:buChar char="§"/>
            </a:pPr>
            <a:r>
              <a:rPr lang="en-US" sz="1600" dirty="0"/>
              <a:t>Pervasive monitoring and digital control </a:t>
            </a:r>
            <a:endParaRPr lang="en-US" sz="1600" b="1" dirty="0">
              <a:solidFill>
                <a:schemeClr val="hlink"/>
              </a:solidFill>
            </a:endParaRPr>
          </a:p>
          <a:p>
            <a:pPr marL="273050" indent="-273050">
              <a:spcBef>
                <a:spcPct val="50000"/>
              </a:spcBef>
              <a:buFont typeface="Wingdings" pitchFamily="2" charset="2"/>
              <a:buChar char="§"/>
            </a:pPr>
            <a:r>
              <a:rPr lang="en-US" sz="1600" dirty="0" smtClean="0"/>
              <a:t>Increased distributed generation</a:t>
            </a:r>
            <a:endParaRPr lang="en-US" sz="1600" dirty="0"/>
          </a:p>
          <a:p>
            <a:pPr marL="273050" indent="-273050">
              <a:spcBef>
                <a:spcPct val="50000"/>
              </a:spcBef>
              <a:buFont typeface="Wingdings" pitchFamily="2" charset="2"/>
              <a:buChar char="§"/>
            </a:pPr>
            <a:r>
              <a:rPr lang="en-US" sz="1600" dirty="0" smtClean="0"/>
              <a:t>More </a:t>
            </a:r>
            <a:r>
              <a:rPr lang="en-US" sz="1600" dirty="0"/>
              <a:t>consumer choices</a:t>
            </a:r>
          </a:p>
          <a:p>
            <a:pPr marL="273050" indent="-273050">
              <a:spcBef>
                <a:spcPct val="50000"/>
              </a:spcBef>
              <a:buFont typeface="Wingdings" pitchFamily="2" charset="2"/>
              <a:buChar char="§"/>
            </a:pPr>
            <a:r>
              <a:rPr lang="en-US" sz="1600" dirty="0"/>
              <a:t>Condition-based maintenance</a:t>
            </a:r>
          </a:p>
          <a:p>
            <a:pPr marL="273050" indent="-273050">
              <a:spcBef>
                <a:spcPct val="50000"/>
              </a:spcBef>
              <a:buFont typeface="Wingdings" pitchFamily="2" charset="2"/>
              <a:buChar char="§"/>
            </a:pPr>
            <a:r>
              <a:rPr lang="en-US" sz="1600" dirty="0"/>
              <a:t>Proliferation of </a:t>
            </a:r>
            <a:r>
              <a:rPr lang="en-US" sz="1600" dirty="0" smtClean="0"/>
              <a:t>demand management</a:t>
            </a:r>
            <a:endParaRPr lang="en-US" sz="1600" dirty="0"/>
          </a:p>
        </p:txBody>
      </p:sp>
      <p:grpSp>
        <p:nvGrpSpPr>
          <p:cNvPr id="2" name="Group 5"/>
          <p:cNvGrpSpPr>
            <a:grpSpLocks/>
          </p:cNvGrpSpPr>
          <p:nvPr/>
        </p:nvGrpSpPr>
        <p:grpSpPr bwMode="auto">
          <a:xfrm>
            <a:off x="539750" y="4098925"/>
            <a:ext cx="8208963" cy="2174875"/>
            <a:chOff x="340" y="2284"/>
            <a:chExt cx="5171" cy="1370"/>
          </a:xfrm>
        </p:grpSpPr>
        <p:sp>
          <p:nvSpPr>
            <p:cNvPr id="19462" name="AutoShape 6"/>
            <p:cNvSpPr>
              <a:spLocks noChangeArrowheads="1"/>
            </p:cNvSpPr>
            <p:nvPr/>
          </p:nvSpPr>
          <p:spPr bwMode="auto">
            <a:xfrm>
              <a:off x="1824" y="2963"/>
              <a:ext cx="248" cy="72"/>
            </a:xfrm>
            <a:prstGeom prst="leftArrow">
              <a:avLst>
                <a:gd name="adj1" fmla="val 50000"/>
                <a:gd name="adj2" fmla="val 86111"/>
              </a:avLst>
            </a:prstGeom>
            <a:solidFill>
              <a:schemeClr val="accent2">
                <a:alpha val="65097"/>
              </a:schemeClr>
            </a:solidFill>
            <a:ln w="9525" algn="ctr">
              <a:noFill/>
              <a:miter lim="800000"/>
              <a:headEnd/>
              <a:tailEnd/>
            </a:ln>
          </p:spPr>
          <p:txBody>
            <a:bodyPr wrap="none" lIns="0" tIns="0" rIns="0" bIns="0" anchor="ctr"/>
            <a:lstStyle/>
            <a:p>
              <a:endParaRPr lang="en-US"/>
            </a:p>
          </p:txBody>
        </p:sp>
        <p:pic>
          <p:nvPicPr>
            <p:cNvPr id="19463" name="Picture 7" descr="√eScene2b"/>
            <p:cNvPicPr>
              <a:picLocks noChangeAspect="1" noChangeArrowheads="1"/>
            </p:cNvPicPr>
            <p:nvPr/>
          </p:nvPicPr>
          <p:blipFill>
            <a:blip r:embed="rId2" cstate="print"/>
            <a:srcRect/>
            <a:stretch>
              <a:fillRect/>
            </a:stretch>
          </p:blipFill>
          <p:spPr bwMode="auto">
            <a:xfrm>
              <a:off x="340" y="2284"/>
              <a:ext cx="5171" cy="1370"/>
            </a:xfrm>
            <a:prstGeom prst="rect">
              <a:avLst/>
            </a:prstGeom>
            <a:noFill/>
            <a:ln w="9525">
              <a:solidFill>
                <a:srgbClr val="3366AA"/>
              </a:solidFill>
              <a:miter lim="800000"/>
              <a:headEnd/>
              <a:tailEnd/>
            </a:ln>
          </p:spPr>
        </p:pic>
        <p:sp>
          <p:nvSpPr>
            <p:cNvPr id="19464" name="Rectangle 8"/>
            <p:cNvSpPr>
              <a:spLocks noChangeArrowheads="1"/>
            </p:cNvSpPr>
            <p:nvPr/>
          </p:nvSpPr>
          <p:spPr bwMode="auto">
            <a:xfrm>
              <a:off x="2036" y="3028"/>
              <a:ext cx="585" cy="32"/>
            </a:xfrm>
            <a:prstGeom prst="rect">
              <a:avLst/>
            </a:prstGeom>
            <a:solidFill>
              <a:schemeClr val="accent2">
                <a:alpha val="65097"/>
              </a:schemeClr>
            </a:solidFill>
            <a:ln w="9525" algn="ctr">
              <a:noFill/>
              <a:miter lim="800000"/>
              <a:headEnd/>
              <a:tailEnd/>
            </a:ln>
          </p:spPr>
          <p:txBody>
            <a:bodyPr wrap="none" lIns="0" tIns="0" rIns="0" bIns="0" anchor="ctr"/>
            <a:lstStyle/>
            <a:p>
              <a:endParaRPr lang="en-US"/>
            </a:p>
          </p:txBody>
        </p:sp>
        <p:sp>
          <p:nvSpPr>
            <p:cNvPr id="19465" name="Text Box 9"/>
            <p:cNvSpPr txBox="1">
              <a:spLocks noChangeArrowheads="1"/>
            </p:cNvSpPr>
            <p:nvPr/>
          </p:nvSpPr>
          <p:spPr bwMode="auto">
            <a:xfrm>
              <a:off x="2275" y="2785"/>
              <a:ext cx="298" cy="96"/>
            </a:xfrm>
            <a:prstGeom prst="rect">
              <a:avLst/>
            </a:prstGeom>
            <a:noFill/>
            <a:ln w="9525" algn="ctr">
              <a:noFill/>
              <a:miter lim="800000"/>
              <a:headEnd/>
              <a:tailEnd/>
            </a:ln>
          </p:spPr>
          <p:txBody>
            <a:bodyPr lIns="0" tIns="0" rIns="0" bIns="0">
              <a:spAutoFit/>
            </a:bodyPr>
            <a:lstStyle/>
            <a:p>
              <a:pPr>
                <a:spcBef>
                  <a:spcPct val="50000"/>
                </a:spcBef>
                <a:buFont typeface="Wingdings" pitchFamily="2" charset="2"/>
                <a:buNone/>
              </a:pPr>
              <a:r>
                <a:rPr lang="en-US" sz="1000" b="1">
                  <a:solidFill>
                    <a:schemeClr val="tx2"/>
                  </a:solidFill>
                </a:rPr>
                <a:t>Power</a:t>
              </a:r>
            </a:p>
          </p:txBody>
        </p:sp>
        <p:sp>
          <p:nvSpPr>
            <p:cNvPr id="19466" name="Text Box 10"/>
            <p:cNvSpPr txBox="1">
              <a:spLocks noChangeArrowheads="1"/>
            </p:cNvSpPr>
            <p:nvPr/>
          </p:nvSpPr>
          <p:spPr bwMode="auto">
            <a:xfrm>
              <a:off x="340" y="2284"/>
              <a:ext cx="605" cy="227"/>
            </a:xfrm>
            <a:prstGeom prst="rect">
              <a:avLst/>
            </a:prstGeom>
            <a:solidFill>
              <a:schemeClr val="accent2"/>
            </a:solidFill>
            <a:ln w="12700" cap="sq">
              <a:noFill/>
              <a:miter lim="800000"/>
              <a:headEnd/>
              <a:tailEnd/>
            </a:ln>
          </p:spPr>
          <p:txBody>
            <a:bodyPr wrap="none" lIns="72000" tIns="18000" rIns="72000" bIns="18000" anchor="ctr"/>
            <a:lstStyle/>
            <a:p>
              <a:pPr algn="ctr"/>
              <a:r>
                <a:rPr lang="de-DE" sz="1400" b="1">
                  <a:solidFill>
                    <a:srgbClr val="FFFFFF"/>
                  </a:solidFill>
                </a:rPr>
                <a:t>After</a:t>
              </a:r>
            </a:p>
          </p:txBody>
        </p:sp>
        <p:sp>
          <p:nvSpPr>
            <p:cNvPr id="19467" name="Text Box 11"/>
            <p:cNvSpPr txBox="1">
              <a:spLocks noChangeArrowheads="1"/>
            </p:cNvSpPr>
            <p:nvPr/>
          </p:nvSpPr>
          <p:spPr bwMode="auto">
            <a:xfrm>
              <a:off x="2101" y="3072"/>
              <a:ext cx="456" cy="96"/>
            </a:xfrm>
            <a:prstGeom prst="rect">
              <a:avLst/>
            </a:prstGeom>
            <a:noFill/>
            <a:ln w="9525" algn="ctr">
              <a:noFill/>
              <a:miter lim="800000"/>
              <a:headEnd/>
              <a:tailEnd/>
            </a:ln>
          </p:spPr>
          <p:txBody>
            <a:bodyPr lIns="0" tIns="0" rIns="0" bIns="0">
              <a:spAutoFit/>
            </a:bodyPr>
            <a:lstStyle/>
            <a:p>
              <a:pPr>
                <a:spcBef>
                  <a:spcPct val="50000"/>
                </a:spcBef>
                <a:buFont typeface="Wingdings" pitchFamily="2" charset="2"/>
                <a:buNone/>
              </a:pPr>
              <a:r>
                <a:rPr lang="en-US" sz="1000" b="1">
                  <a:solidFill>
                    <a:schemeClr val="tx2"/>
                  </a:solidFill>
                </a:rPr>
                <a:t>Information</a:t>
              </a:r>
            </a:p>
          </p:txBody>
        </p:sp>
      </p:gr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subTitle" idx="1"/>
          </p:nvPr>
        </p:nvSpPr>
        <p:spPr>
          <a:xfrm>
            <a:off x="1447800" y="6248400"/>
            <a:ext cx="6400800" cy="609600"/>
          </a:xfrm>
        </p:spPr>
        <p:txBody>
          <a:bodyPr/>
          <a:lstStyle/>
          <a:p>
            <a:r>
              <a:rPr lang="en-US" dirty="0">
                <a:solidFill>
                  <a:schemeClr val="tx1"/>
                </a:solidFill>
              </a:rPr>
              <a:t>Transformer Temperature Monitor</a:t>
            </a:r>
          </a:p>
        </p:txBody>
      </p:sp>
      <p:pic>
        <p:nvPicPr>
          <p:cNvPr id="147464" name="Picture 8"/>
          <p:cNvPicPr>
            <a:picLocks noChangeAspect="1" noChangeArrowheads="1"/>
          </p:cNvPicPr>
          <p:nvPr/>
        </p:nvPicPr>
        <p:blipFill>
          <a:blip r:embed="rId3" cstate="print"/>
          <a:srcRect/>
          <a:stretch>
            <a:fillRect/>
          </a:stretch>
        </p:blipFill>
        <p:spPr bwMode="auto">
          <a:xfrm>
            <a:off x="304800" y="228600"/>
            <a:ext cx="4292600" cy="3722688"/>
          </a:xfrm>
          <a:prstGeom prst="rect">
            <a:avLst/>
          </a:prstGeom>
          <a:noFill/>
          <a:ln w="9525">
            <a:noFill/>
            <a:miter lim="800000"/>
            <a:headEnd/>
            <a:tailEnd/>
          </a:ln>
          <a:effectLst/>
        </p:spPr>
      </p:pic>
      <p:pic>
        <p:nvPicPr>
          <p:cNvPr id="147465" name="Picture 9"/>
          <p:cNvPicPr>
            <a:picLocks noChangeAspect="1" noChangeArrowheads="1"/>
          </p:cNvPicPr>
          <p:nvPr/>
        </p:nvPicPr>
        <p:blipFill>
          <a:blip r:embed="rId4" cstate="print"/>
          <a:srcRect/>
          <a:stretch>
            <a:fillRect/>
          </a:stretch>
        </p:blipFill>
        <p:spPr bwMode="auto">
          <a:xfrm>
            <a:off x="6400800" y="685800"/>
            <a:ext cx="2562225" cy="2636838"/>
          </a:xfrm>
          <a:prstGeom prst="rect">
            <a:avLst/>
          </a:prstGeom>
          <a:noFill/>
          <a:ln w="9525">
            <a:noFill/>
            <a:miter lim="800000"/>
            <a:headEnd/>
            <a:tailEnd/>
          </a:ln>
          <a:effectLst/>
        </p:spPr>
      </p:pic>
      <p:pic>
        <p:nvPicPr>
          <p:cNvPr id="147466" name="Picture 10"/>
          <p:cNvPicPr>
            <a:picLocks noChangeAspect="1" noChangeArrowheads="1"/>
          </p:cNvPicPr>
          <p:nvPr/>
        </p:nvPicPr>
        <p:blipFill>
          <a:blip r:embed="rId5" cstate="print"/>
          <a:srcRect/>
          <a:stretch>
            <a:fillRect/>
          </a:stretch>
        </p:blipFill>
        <p:spPr bwMode="auto">
          <a:xfrm>
            <a:off x="3962400" y="3505200"/>
            <a:ext cx="4672013" cy="2573338"/>
          </a:xfrm>
          <a:prstGeom prst="rect">
            <a:avLst/>
          </a:prstGeom>
          <a:noFill/>
          <a:ln w="9525">
            <a:noFill/>
            <a:miter lim="800000"/>
            <a:headEnd/>
            <a:tailEnd/>
          </a:ln>
          <a:effectLst/>
        </p:spPr>
      </p:pic>
      <p:sp>
        <p:nvSpPr>
          <p:cNvPr id="147467" name="Text Box 11"/>
          <p:cNvSpPr txBox="1">
            <a:spLocks noChangeArrowheads="1"/>
          </p:cNvSpPr>
          <p:nvPr/>
        </p:nvSpPr>
        <p:spPr bwMode="auto">
          <a:xfrm>
            <a:off x="136525" y="4227513"/>
            <a:ext cx="4044950" cy="1465262"/>
          </a:xfrm>
          <a:prstGeom prst="rect">
            <a:avLst/>
          </a:prstGeom>
          <a:noFill/>
          <a:ln w="9525">
            <a:noFill/>
            <a:miter lim="800000"/>
            <a:headEnd/>
            <a:tailEnd/>
          </a:ln>
          <a:effectLst/>
        </p:spPr>
        <p:txBody>
          <a:bodyPr wrap="none">
            <a:spAutoFit/>
          </a:bodyPr>
          <a:lstStyle/>
          <a:p>
            <a:r>
              <a:rPr lang="en-US"/>
              <a:t>Microprocessor based system can</a:t>
            </a:r>
          </a:p>
          <a:p>
            <a:r>
              <a:rPr lang="en-US"/>
              <a:t>calculate winding temperature from</a:t>
            </a:r>
          </a:p>
          <a:p>
            <a:r>
              <a:rPr lang="en-US"/>
              <a:t>IEEE formulas utilizing top oil </a:t>
            </a:r>
          </a:p>
          <a:p>
            <a:r>
              <a:rPr lang="en-US"/>
              <a:t>temperature, a CT input &amp; transformer</a:t>
            </a:r>
          </a:p>
          <a:p>
            <a:r>
              <a:rPr lang="en-US"/>
              <a:t>data from factory test or estimates.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Monitor Installation &amp; Graphic Display</a:t>
            </a:r>
            <a:endParaRPr lang="en-US" sz="3600" dirty="0"/>
          </a:p>
        </p:txBody>
      </p:sp>
      <p:pic>
        <p:nvPicPr>
          <p:cNvPr id="73730" name="Picture 2"/>
          <p:cNvPicPr>
            <a:picLocks noChangeAspect="1" noChangeArrowheads="1"/>
          </p:cNvPicPr>
          <p:nvPr/>
        </p:nvPicPr>
        <p:blipFill>
          <a:blip r:embed="rId2" cstate="print"/>
          <a:srcRect/>
          <a:stretch>
            <a:fillRect/>
          </a:stretch>
        </p:blipFill>
        <p:spPr bwMode="auto">
          <a:xfrm>
            <a:off x="228600" y="1752600"/>
            <a:ext cx="3581400" cy="4810125"/>
          </a:xfrm>
          <a:prstGeom prst="rect">
            <a:avLst/>
          </a:prstGeom>
          <a:noFill/>
          <a:ln w="9525">
            <a:noFill/>
            <a:miter lim="800000"/>
            <a:headEnd/>
            <a:tailEnd/>
          </a:ln>
        </p:spPr>
      </p:pic>
      <p:pic>
        <p:nvPicPr>
          <p:cNvPr id="73731" name="Picture 3"/>
          <p:cNvPicPr>
            <a:picLocks noChangeAspect="1" noChangeArrowheads="1"/>
          </p:cNvPicPr>
          <p:nvPr/>
        </p:nvPicPr>
        <p:blipFill>
          <a:blip r:embed="rId3" cstate="print"/>
          <a:srcRect/>
          <a:stretch>
            <a:fillRect/>
          </a:stretch>
        </p:blipFill>
        <p:spPr bwMode="auto">
          <a:xfrm>
            <a:off x="4191000" y="1524000"/>
            <a:ext cx="4705350" cy="3324225"/>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sz="3600" dirty="0" smtClean="0"/>
              <a:t>Transformer Temperature Measurement</a:t>
            </a:r>
            <a:endParaRPr lang="en-US" sz="3600" dirty="0"/>
          </a:p>
        </p:txBody>
      </p:sp>
      <p:pic>
        <p:nvPicPr>
          <p:cNvPr id="76802" name="Picture 2"/>
          <p:cNvPicPr>
            <a:picLocks noChangeAspect="1" noChangeArrowheads="1"/>
          </p:cNvPicPr>
          <p:nvPr/>
        </p:nvPicPr>
        <p:blipFill>
          <a:blip r:embed="rId2" cstate="print"/>
          <a:srcRect/>
          <a:stretch>
            <a:fillRect/>
          </a:stretch>
        </p:blipFill>
        <p:spPr bwMode="auto">
          <a:xfrm>
            <a:off x="564530" y="1676400"/>
            <a:ext cx="7579345" cy="331470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600" dirty="0" smtClean="0"/>
              <a:t>Transformer Monitor as Annunciator</a:t>
            </a:r>
            <a:endParaRPr lang="en-US" sz="3600" dirty="0"/>
          </a:p>
        </p:txBody>
      </p:sp>
      <p:pic>
        <p:nvPicPr>
          <p:cNvPr id="113666" name="Picture 2"/>
          <p:cNvPicPr>
            <a:picLocks noChangeAspect="1" noChangeArrowheads="1"/>
          </p:cNvPicPr>
          <p:nvPr/>
        </p:nvPicPr>
        <p:blipFill>
          <a:blip r:embed="rId2" cstate="print"/>
          <a:srcRect/>
          <a:stretch>
            <a:fillRect/>
          </a:stretch>
        </p:blipFill>
        <p:spPr bwMode="auto">
          <a:xfrm>
            <a:off x="1219200" y="1447800"/>
            <a:ext cx="5905500" cy="5191125"/>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dirty="0" smtClean="0"/>
              <a:t>DGA Monitor</a:t>
            </a:r>
            <a:endParaRPr lang="en-US" sz="3600" dirty="0"/>
          </a:p>
        </p:txBody>
      </p:sp>
      <p:pic>
        <p:nvPicPr>
          <p:cNvPr id="3" name="Picture 2" descr="TRANSFIX"/>
          <p:cNvPicPr/>
          <p:nvPr/>
        </p:nvPicPr>
        <p:blipFill>
          <a:blip r:embed="rId2" cstate="print"/>
          <a:srcRect/>
          <a:stretch>
            <a:fillRect/>
          </a:stretch>
        </p:blipFill>
        <p:spPr bwMode="auto">
          <a:xfrm>
            <a:off x="381000" y="1524000"/>
            <a:ext cx="4915852" cy="3928745"/>
          </a:xfrm>
          <a:prstGeom prst="rect">
            <a:avLst/>
          </a:prstGeom>
          <a:noFill/>
          <a:ln w="9525">
            <a:noFill/>
            <a:miter lim="800000"/>
            <a:headEnd/>
            <a:tailEnd/>
          </a:ln>
        </p:spPr>
      </p:pic>
      <p:pic>
        <p:nvPicPr>
          <p:cNvPr id="4" name="Picture 3" descr="TRANSFIX"/>
          <p:cNvPicPr/>
          <p:nvPr/>
        </p:nvPicPr>
        <p:blipFill>
          <a:blip r:embed="rId3" cstate="print"/>
          <a:srcRect/>
          <a:stretch>
            <a:fillRect/>
          </a:stretch>
        </p:blipFill>
        <p:spPr bwMode="auto">
          <a:xfrm>
            <a:off x="5562600" y="1676400"/>
            <a:ext cx="3076132" cy="2016642"/>
          </a:xfrm>
          <a:prstGeom prst="rect">
            <a:avLst/>
          </a:prstGeom>
          <a:noFill/>
          <a:ln w="9525">
            <a:noFill/>
            <a:miter lim="800000"/>
            <a:headEnd/>
            <a:tailEnd/>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4400" y="152400"/>
            <a:ext cx="3962400" cy="609600"/>
          </a:xfrm>
        </p:spPr>
        <p:txBody>
          <a:bodyPr>
            <a:noAutofit/>
          </a:bodyPr>
          <a:lstStyle/>
          <a:p>
            <a:r>
              <a:rPr lang="en-US" sz="3600" dirty="0" smtClean="0"/>
              <a:t>DGA Example</a:t>
            </a:r>
            <a:endParaRPr lang="en-US" sz="3600" dirty="0"/>
          </a:p>
        </p:txBody>
      </p:sp>
      <p:pic>
        <p:nvPicPr>
          <p:cNvPr id="3" name="Picture 2" descr="http://www.powermag.com/Assets/Image/010111_OM_fig3.jpg"/>
          <p:cNvPicPr/>
          <p:nvPr/>
        </p:nvPicPr>
        <p:blipFill>
          <a:blip r:embed="rId2" cstate="print"/>
          <a:srcRect/>
          <a:stretch>
            <a:fillRect/>
          </a:stretch>
        </p:blipFill>
        <p:spPr bwMode="auto">
          <a:xfrm>
            <a:off x="0" y="0"/>
            <a:ext cx="4724400" cy="3733800"/>
          </a:xfrm>
          <a:prstGeom prst="rect">
            <a:avLst/>
          </a:prstGeom>
          <a:noFill/>
          <a:ln w="9525">
            <a:noFill/>
            <a:miter lim="800000"/>
            <a:headEnd/>
            <a:tailEnd/>
          </a:ln>
        </p:spPr>
      </p:pic>
      <p:pic>
        <p:nvPicPr>
          <p:cNvPr id="4" name="Picture 3" descr="http://www.powermag.com/Assets/Image/010111_OM_fig4.jpeg"/>
          <p:cNvPicPr/>
          <p:nvPr/>
        </p:nvPicPr>
        <p:blipFill>
          <a:blip r:embed="rId3" cstate="print"/>
          <a:srcRect/>
          <a:stretch>
            <a:fillRect/>
          </a:stretch>
        </p:blipFill>
        <p:spPr bwMode="auto">
          <a:xfrm>
            <a:off x="4419600" y="3352800"/>
            <a:ext cx="4724400" cy="3505200"/>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US" sz="3600" dirty="0" smtClean="0"/>
              <a:t>Bushing Monitor</a:t>
            </a:r>
            <a:endParaRPr lang="en-US" sz="3600" dirty="0"/>
          </a:p>
        </p:txBody>
      </p:sp>
      <p:pic>
        <p:nvPicPr>
          <p:cNvPr id="74754" name="Picture 2"/>
          <p:cNvPicPr>
            <a:picLocks noChangeAspect="1" noChangeArrowheads="1"/>
          </p:cNvPicPr>
          <p:nvPr/>
        </p:nvPicPr>
        <p:blipFill>
          <a:blip r:embed="rId2" cstate="print"/>
          <a:srcRect/>
          <a:stretch>
            <a:fillRect/>
          </a:stretch>
        </p:blipFill>
        <p:spPr bwMode="auto">
          <a:xfrm>
            <a:off x="5029200" y="1219200"/>
            <a:ext cx="3932285" cy="2085975"/>
          </a:xfrm>
          <a:prstGeom prst="rect">
            <a:avLst/>
          </a:prstGeom>
          <a:noFill/>
          <a:ln w="9525">
            <a:noFill/>
            <a:miter lim="800000"/>
            <a:headEnd/>
            <a:tailEnd/>
          </a:ln>
        </p:spPr>
      </p:pic>
      <p:pic>
        <p:nvPicPr>
          <p:cNvPr id="74755" name="Picture 3"/>
          <p:cNvPicPr>
            <a:picLocks noChangeAspect="1" noChangeArrowheads="1"/>
          </p:cNvPicPr>
          <p:nvPr/>
        </p:nvPicPr>
        <p:blipFill>
          <a:blip r:embed="rId3" cstate="print"/>
          <a:srcRect/>
          <a:stretch>
            <a:fillRect/>
          </a:stretch>
        </p:blipFill>
        <p:spPr bwMode="auto">
          <a:xfrm>
            <a:off x="83266" y="609600"/>
            <a:ext cx="4403010" cy="3028950"/>
          </a:xfrm>
          <a:prstGeom prst="rect">
            <a:avLst/>
          </a:prstGeom>
          <a:noFill/>
          <a:ln w="9525">
            <a:noFill/>
            <a:miter lim="800000"/>
            <a:headEnd/>
            <a:tailEnd/>
          </a:ln>
        </p:spPr>
      </p:pic>
      <p:pic>
        <p:nvPicPr>
          <p:cNvPr id="112642" name="Picture 2"/>
          <p:cNvPicPr>
            <a:picLocks noChangeAspect="1" noChangeArrowheads="1"/>
          </p:cNvPicPr>
          <p:nvPr/>
        </p:nvPicPr>
        <p:blipFill>
          <a:blip r:embed="rId4" cstate="print"/>
          <a:srcRect/>
          <a:stretch>
            <a:fillRect/>
          </a:stretch>
        </p:blipFill>
        <p:spPr bwMode="auto">
          <a:xfrm>
            <a:off x="4953000" y="3810000"/>
            <a:ext cx="3143250" cy="22860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63562"/>
          </a:xfrm>
        </p:spPr>
        <p:txBody>
          <a:bodyPr>
            <a:noAutofit/>
          </a:bodyPr>
          <a:lstStyle/>
          <a:p>
            <a:r>
              <a:rPr lang="en-US" sz="3600" dirty="0" smtClean="0"/>
              <a:t>Bushing Monitor Installation</a:t>
            </a:r>
            <a:endParaRPr lang="en-US" sz="3600" dirty="0"/>
          </a:p>
        </p:txBody>
      </p:sp>
      <p:pic>
        <p:nvPicPr>
          <p:cNvPr id="3" name="Picture 4"/>
          <p:cNvPicPr>
            <a:picLocks noChangeAspect="1" noChangeArrowheads="1"/>
          </p:cNvPicPr>
          <p:nvPr/>
        </p:nvPicPr>
        <p:blipFill>
          <a:blip r:embed="rId2" cstate="print"/>
          <a:srcRect/>
          <a:stretch>
            <a:fillRect/>
          </a:stretch>
        </p:blipFill>
        <p:spPr bwMode="auto">
          <a:xfrm>
            <a:off x="1" y="533400"/>
            <a:ext cx="4305048" cy="2895600"/>
          </a:xfrm>
          <a:prstGeom prst="rect">
            <a:avLst/>
          </a:prstGeom>
          <a:noFill/>
          <a:ln w="9525">
            <a:noFill/>
            <a:miter lim="800000"/>
            <a:headEnd/>
            <a:tailEnd/>
          </a:ln>
        </p:spPr>
      </p:pic>
      <p:pic>
        <p:nvPicPr>
          <p:cNvPr id="4" name="Picture 5"/>
          <p:cNvPicPr>
            <a:picLocks noChangeAspect="1" noChangeArrowheads="1"/>
          </p:cNvPicPr>
          <p:nvPr/>
        </p:nvPicPr>
        <p:blipFill>
          <a:blip r:embed="rId3" cstate="print"/>
          <a:srcRect/>
          <a:stretch>
            <a:fillRect/>
          </a:stretch>
        </p:blipFill>
        <p:spPr bwMode="auto">
          <a:xfrm>
            <a:off x="0" y="3343166"/>
            <a:ext cx="4953000" cy="3438634"/>
          </a:xfrm>
          <a:prstGeom prst="rect">
            <a:avLst/>
          </a:prstGeom>
          <a:noFill/>
          <a:ln w="9525">
            <a:noFill/>
            <a:miter lim="800000"/>
            <a:headEnd/>
            <a:tailEnd/>
          </a:ln>
        </p:spPr>
      </p:pic>
      <p:pic>
        <p:nvPicPr>
          <p:cNvPr id="5" name="Picture 4" descr="http://www.etmi.com/images/doble/large/conduit_lg.jpg"/>
          <p:cNvPicPr/>
          <p:nvPr/>
        </p:nvPicPr>
        <p:blipFill>
          <a:blip r:embed="rId4" cstate="print"/>
          <a:srcRect/>
          <a:stretch>
            <a:fillRect/>
          </a:stretch>
        </p:blipFill>
        <p:spPr bwMode="auto">
          <a:xfrm>
            <a:off x="5399723" y="685800"/>
            <a:ext cx="3744277" cy="3714432"/>
          </a:xfrm>
          <a:prstGeom prst="rect">
            <a:avLst/>
          </a:prstGeom>
          <a:noFill/>
          <a:ln w="9525">
            <a:noFill/>
            <a:miter lim="800000"/>
            <a:headEnd/>
            <a:tailEnd/>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08038"/>
          </a:xfrm>
        </p:spPr>
        <p:txBody>
          <a:bodyPr>
            <a:normAutofit/>
          </a:bodyPr>
          <a:lstStyle/>
          <a:p>
            <a:r>
              <a:rPr lang="en-US" sz="3600" dirty="0" smtClean="0"/>
              <a:t>Food for Thought</a:t>
            </a:r>
            <a:endParaRPr lang="en-US" sz="3600" dirty="0"/>
          </a:p>
        </p:txBody>
      </p:sp>
      <p:pic>
        <p:nvPicPr>
          <p:cNvPr id="3" name="Picture 2" descr="Levelized_energy_cost_chart_1,_2011_DOE_report.gif"/>
          <p:cNvPicPr>
            <a:picLocks noChangeAspect="1"/>
          </p:cNvPicPr>
          <p:nvPr/>
        </p:nvPicPr>
        <p:blipFill>
          <a:blip r:embed="rId2" cstate="print"/>
          <a:stretch>
            <a:fillRect/>
          </a:stretch>
        </p:blipFill>
        <p:spPr>
          <a:xfrm>
            <a:off x="1676400" y="1047750"/>
            <a:ext cx="6067425" cy="58102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Line 2"/>
          <p:cNvSpPr>
            <a:spLocks noChangeShapeType="1"/>
          </p:cNvSpPr>
          <p:nvPr/>
        </p:nvSpPr>
        <p:spPr bwMode="auto">
          <a:xfrm>
            <a:off x="952500" y="1778000"/>
            <a:ext cx="6434138" cy="0"/>
          </a:xfrm>
          <a:prstGeom prst="line">
            <a:avLst/>
          </a:prstGeom>
          <a:noFill/>
          <a:ln w="28575" cap="sq">
            <a:noFill/>
            <a:round/>
            <a:headEnd/>
            <a:tailEnd/>
          </a:ln>
          <a:effectLst/>
        </p:spPr>
        <p:txBody>
          <a:bodyPr/>
          <a:lstStyle/>
          <a:p>
            <a:endParaRPr lang="en-US"/>
          </a:p>
        </p:txBody>
      </p:sp>
      <p:sp>
        <p:nvSpPr>
          <p:cNvPr id="185347" name="Rectangle 3"/>
          <p:cNvSpPr>
            <a:spLocks noGrp="1" noChangeArrowheads="1"/>
          </p:cNvSpPr>
          <p:nvPr>
            <p:ph type="title" idx="4294967295"/>
          </p:nvPr>
        </p:nvSpPr>
        <p:spPr>
          <a:xfrm>
            <a:off x="381000" y="317500"/>
            <a:ext cx="8229600" cy="347663"/>
          </a:xfrm>
          <a:noFill/>
        </p:spPr>
        <p:txBody>
          <a:bodyPr>
            <a:spAutoFit/>
          </a:bodyPr>
          <a:lstStyle/>
          <a:p>
            <a:r>
              <a:rPr lang="en-US" sz="2400" smtClean="0"/>
              <a:t>Defining The Smart Grid</a:t>
            </a:r>
          </a:p>
        </p:txBody>
      </p:sp>
      <p:sp>
        <p:nvSpPr>
          <p:cNvPr id="185348" name="Text Box 4"/>
          <p:cNvSpPr txBox="1">
            <a:spLocks noChangeArrowheads="1"/>
          </p:cNvSpPr>
          <p:nvPr/>
        </p:nvSpPr>
        <p:spPr bwMode="auto">
          <a:xfrm>
            <a:off x="6670675" y="6400800"/>
            <a:ext cx="2473325" cy="244475"/>
          </a:xfrm>
          <a:prstGeom prst="rect">
            <a:avLst/>
          </a:prstGeom>
          <a:noFill/>
          <a:ln w="9525">
            <a:noFill/>
            <a:miter lim="800000"/>
            <a:headEnd/>
            <a:tailEnd/>
          </a:ln>
          <a:effectLst/>
        </p:spPr>
        <p:txBody>
          <a:bodyPr>
            <a:spAutoFit/>
          </a:bodyPr>
          <a:lstStyle/>
          <a:p>
            <a:pPr eaLnBrk="0" hangingPunct="0">
              <a:spcBef>
                <a:spcPct val="50000"/>
              </a:spcBef>
            </a:pPr>
            <a:r>
              <a:rPr lang="en-US" sz="1000" i="1">
                <a:latin typeface="GE Inspira Pitch" pitchFamily="34" charset="0"/>
              </a:rPr>
              <a:t>Source: EPRI</a:t>
            </a:r>
            <a:r>
              <a:rPr lang="en-US" sz="1000" i="1" baseline="30000">
                <a:latin typeface="GE Inspira Pitch" pitchFamily="34" charset="0"/>
              </a:rPr>
              <a:t>®</a:t>
            </a:r>
            <a:r>
              <a:rPr lang="en-US" sz="1000" i="1">
                <a:latin typeface="GE Inspira Pitch" pitchFamily="34" charset="0"/>
              </a:rPr>
              <a:t> Intelligrid</a:t>
            </a:r>
          </a:p>
        </p:txBody>
      </p:sp>
      <p:sp>
        <p:nvSpPr>
          <p:cNvPr id="185349" name="Rectangle 5"/>
          <p:cNvSpPr>
            <a:spLocks noChangeArrowheads="1"/>
          </p:cNvSpPr>
          <p:nvPr/>
        </p:nvSpPr>
        <p:spPr bwMode="auto">
          <a:xfrm>
            <a:off x="381000" y="838200"/>
            <a:ext cx="8458200" cy="1905000"/>
          </a:xfrm>
          <a:prstGeom prst="rect">
            <a:avLst/>
          </a:prstGeom>
          <a:noFill/>
          <a:ln w="9525">
            <a:noFill/>
            <a:miter lim="800000"/>
            <a:headEnd/>
            <a:tailEnd/>
          </a:ln>
          <a:effectLst/>
        </p:spPr>
        <p:txBody>
          <a:bodyPr lIns="0" tIns="0" rIns="0" bIns="0"/>
          <a:lstStyle/>
          <a:p>
            <a:pPr marL="114300" lvl="1" eaLnBrk="0" hangingPunct="0">
              <a:lnSpc>
                <a:spcPct val="110000"/>
              </a:lnSpc>
              <a:spcBef>
                <a:spcPct val="20000"/>
              </a:spcBef>
              <a:buClr>
                <a:srgbClr val="004880"/>
              </a:buClr>
              <a:buFont typeface="Wingdings" pitchFamily="2" charset="2"/>
              <a:buNone/>
            </a:pPr>
            <a:r>
              <a:rPr lang="en-US" sz="2000" dirty="0" smtClean="0">
                <a:solidFill>
                  <a:schemeClr val="folHlink"/>
                </a:solidFill>
                <a:latin typeface="GE Inspira Pitch" pitchFamily="34" charset="0"/>
              </a:rPr>
              <a:t>Smart Grid- The integration and application of real-time monitoring, advanced sensing, communication, analytics and control enabling the dynamic flow of both energy and information to accommodate existing and new forms of supply, delivery, maintenance and use in a secure, reliable and efficient  electric </a:t>
            </a:r>
            <a:r>
              <a:rPr lang="en-US" sz="2000" dirty="0">
                <a:solidFill>
                  <a:schemeClr val="folHlink"/>
                </a:solidFill>
                <a:latin typeface="GE Inspira Pitch" pitchFamily="34" charset="0"/>
              </a:rPr>
              <a:t>power </a:t>
            </a:r>
            <a:r>
              <a:rPr lang="en-US" sz="2000" dirty="0" smtClean="0">
                <a:solidFill>
                  <a:schemeClr val="folHlink"/>
                </a:solidFill>
                <a:latin typeface="GE Inspira Pitch" pitchFamily="34" charset="0"/>
              </a:rPr>
              <a:t>system from generation to end-user.</a:t>
            </a:r>
            <a:endParaRPr lang="en-US" sz="2000" dirty="0">
              <a:solidFill>
                <a:srgbClr val="4157AD"/>
              </a:solidFill>
              <a:latin typeface="GE Inspira Pitch" pitchFamily="34" charset="0"/>
            </a:endParaRPr>
          </a:p>
          <a:p>
            <a:pPr marL="114300" lvl="1" eaLnBrk="0" hangingPunct="0">
              <a:lnSpc>
                <a:spcPct val="110000"/>
              </a:lnSpc>
              <a:spcBef>
                <a:spcPct val="20000"/>
              </a:spcBef>
              <a:buClr>
                <a:srgbClr val="004880"/>
              </a:buClr>
              <a:buFont typeface="Wingdings" pitchFamily="2" charset="2"/>
              <a:buNone/>
            </a:pPr>
            <a:endParaRPr lang="en-US" sz="1600" dirty="0">
              <a:solidFill>
                <a:srgbClr val="4157AD"/>
              </a:solidFill>
              <a:latin typeface="GE Inspira Pitch" pitchFamily="34" charset="0"/>
            </a:endParaRPr>
          </a:p>
        </p:txBody>
      </p:sp>
      <p:pic>
        <p:nvPicPr>
          <p:cNvPr id="185350" name="Object 3"/>
          <p:cNvPicPr>
            <a:picLocks noChangeAspect="1" noChangeArrowheads="1"/>
          </p:cNvPicPr>
          <p:nvPr/>
        </p:nvPicPr>
        <p:blipFill>
          <a:blip r:embed="rId2" cstate="print"/>
          <a:srcRect/>
          <a:stretch>
            <a:fillRect/>
          </a:stretch>
        </p:blipFill>
        <p:spPr bwMode="auto">
          <a:xfrm>
            <a:off x="2133600" y="3657600"/>
            <a:ext cx="5943600" cy="985838"/>
          </a:xfrm>
          <a:prstGeom prst="rect">
            <a:avLst/>
          </a:prstGeom>
          <a:noFill/>
          <a:ln w="9525">
            <a:noFill/>
            <a:miter lim="800000"/>
            <a:headEnd/>
            <a:tailEnd/>
          </a:ln>
          <a:effectLst/>
        </p:spPr>
      </p:pic>
      <p:pic>
        <p:nvPicPr>
          <p:cNvPr id="185351" name="Object 2"/>
          <p:cNvPicPr>
            <a:picLocks noChangeAspect="1" noChangeArrowheads="1"/>
          </p:cNvPicPr>
          <p:nvPr/>
        </p:nvPicPr>
        <p:blipFill>
          <a:blip r:embed="rId3" cstate="print"/>
          <a:srcRect/>
          <a:stretch>
            <a:fillRect/>
          </a:stretch>
        </p:blipFill>
        <p:spPr bwMode="auto">
          <a:xfrm>
            <a:off x="2209800" y="5029200"/>
            <a:ext cx="5943600" cy="1130300"/>
          </a:xfrm>
          <a:prstGeom prst="rect">
            <a:avLst/>
          </a:prstGeom>
          <a:noFill/>
          <a:ln w="9525">
            <a:noFill/>
            <a:miter lim="800000"/>
            <a:headEnd/>
            <a:tailEnd/>
          </a:ln>
          <a:effectLst/>
        </p:spPr>
      </p:pic>
      <p:sp>
        <p:nvSpPr>
          <p:cNvPr id="185352" name="Rectangle 8"/>
          <p:cNvSpPr>
            <a:spLocks noChangeArrowheads="1"/>
          </p:cNvSpPr>
          <p:nvPr/>
        </p:nvSpPr>
        <p:spPr bwMode="auto">
          <a:xfrm>
            <a:off x="2819400" y="3352800"/>
            <a:ext cx="4222750" cy="252413"/>
          </a:xfrm>
          <a:prstGeom prst="rect">
            <a:avLst/>
          </a:prstGeom>
          <a:noFill/>
          <a:ln w="9525">
            <a:noFill/>
            <a:miter lim="800000"/>
            <a:headEnd/>
            <a:tailEnd/>
          </a:ln>
          <a:effectLst/>
        </p:spPr>
        <p:txBody>
          <a:bodyPr wrap="none">
            <a:spAutoFit/>
          </a:bodyPr>
          <a:lstStyle/>
          <a:p>
            <a:pPr>
              <a:lnSpc>
                <a:spcPct val="75000"/>
              </a:lnSpc>
            </a:pPr>
            <a:r>
              <a:rPr lang="en-US" sz="1400" b="1" i="1">
                <a:effectLst>
                  <a:outerShdw blurRad="38100" dist="38100" dir="2700000" algn="tl">
                    <a:srgbClr val="C0C0C0"/>
                  </a:outerShdw>
                </a:effectLst>
                <a:latin typeface="GE Inspira Pitch" pitchFamily="34" charset="0"/>
              </a:rPr>
              <a:t>The integration of two infrastructures… securely…</a:t>
            </a:r>
          </a:p>
        </p:txBody>
      </p:sp>
      <p:sp>
        <p:nvSpPr>
          <p:cNvPr id="2" name="Text Box 5"/>
          <p:cNvSpPr txBox="1">
            <a:spLocks noChangeArrowheads="1"/>
          </p:cNvSpPr>
          <p:nvPr/>
        </p:nvSpPr>
        <p:spPr bwMode="auto">
          <a:xfrm>
            <a:off x="442913" y="4114800"/>
            <a:ext cx="1919287" cy="452438"/>
          </a:xfrm>
          <a:prstGeom prst="rect">
            <a:avLst/>
          </a:prstGeom>
          <a:noFill/>
          <a:ln w="9525">
            <a:noFill/>
            <a:miter lim="800000"/>
            <a:headEnd/>
            <a:tailEnd/>
          </a:ln>
        </p:spPr>
        <p:txBody>
          <a:bodyPr>
            <a:spAutoFit/>
          </a:bodyPr>
          <a:lstStyle/>
          <a:p>
            <a:pPr marL="219075" indent="-219075">
              <a:lnSpc>
                <a:spcPct val="60000"/>
              </a:lnSpc>
              <a:spcBef>
                <a:spcPct val="50000"/>
              </a:spcBef>
              <a:buClr>
                <a:srgbClr val="2A2EE2"/>
              </a:buClr>
              <a:buSzPct val="75000"/>
              <a:buFont typeface="Wingdings" pitchFamily="2" charset="2"/>
              <a:buNone/>
            </a:pPr>
            <a:r>
              <a:rPr lang="en-US" sz="1400" i="1">
                <a:effectLst>
                  <a:outerShdw blurRad="38100" dist="38100" dir="2700000" algn="tl">
                    <a:srgbClr val="C0C0C0"/>
                  </a:outerShdw>
                </a:effectLst>
                <a:latin typeface="GE Inspira Pitch" pitchFamily="34" charset="0"/>
              </a:rPr>
              <a:t>Electrical</a:t>
            </a:r>
          </a:p>
          <a:p>
            <a:pPr marL="219075" indent="-219075">
              <a:lnSpc>
                <a:spcPct val="60000"/>
              </a:lnSpc>
              <a:spcBef>
                <a:spcPct val="50000"/>
              </a:spcBef>
              <a:buClr>
                <a:srgbClr val="2A2EE2"/>
              </a:buClr>
              <a:buSzPct val="75000"/>
              <a:buFont typeface="Wingdings" pitchFamily="2" charset="2"/>
              <a:buNone/>
            </a:pPr>
            <a:r>
              <a:rPr lang="en-US" sz="1400" i="1">
                <a:effectLst>
                  <a:outerShdw blurRad="38100" dist="38100" dir="2700000" algn="tl">
                    <a:srgbClr val="C0C0C0"/>
                  </a:outerShdw>
                </a:effectLst>
                <a:latin typeface="GE Inspira Pitch" pitchFamily="34" charset="0"/>
              </a:rPr>
              <a:t>Infrastructure</a:t>
            </a:r>
          </a:p>
        </p:txBody>
      </p:sp>
      <p:sp>
        <p:nvSpPr>
          <p:cNvPr id="2054" name="Text Box 6"/>
          <p:cNvSpPr txBox="1">
            <a:spLocks noChangeArrowheads="1"/>
          </p:cNvSpPr>
          <p:nvPr/>
        </p:nvSpPr>
        <p:spPr bwMode="auto">
          <a:xfrm>
            <a:off x="228600" y="5486400"/>
            <a:ext cx="1958975" cy="476250"/>
          </a:xfrm>
          <a:prstGeom prst="rect">
            <a:avLst/>
          </a:prstGeom>
          <a:noFill/>
          <a:ln w="9525">
            <a:noFill/>
            <a:miter lim="800000"/>
            <a:headEnd/>
            <a:tailEnd/>
          </a:ln>
        </p:spPr>
        <p:txBody>
          <a:bodyPr>
            <a:spAutoFit/>
          </a:bodyPr>
          <a:lstStyle/>
          <a:p>
            <a:pPr marL="219075" indent="-219075">
              <a:lnSpc>
                <a:spcPct val="90000"/>
              </a:lnSpc>
              <a:spcBef>
                <a:spcPct val="50000"/>
              </a:spcBef>
              <a:buClr>
                <a:srgbClr val="2A2EE2"/>
              </a:buClr>
              <a:buSzPct val="75000"/>
              <a:buFont typeface="Wingdings" pitchFamily="2" charset="2"/>
              <a:buNone/>
            </a:pPr>
            <a:r>
              <a:rPr lang="en-US" sz="1400" i="1">
                <a:effectLst>
                  <a:outerShdw blurRad="38100" dist="38100" dir="2700000" algn="tl">
                    <a:srgbClr val="C0C0C0"/>
                  </a:outerShdw>
                </a:effectLst>
                <a:latin typeface="GE Inspira Pitch" pitchFamily="34" charset="0"/>
              </a:rPr>
              <a:t>	Information Infrastructure</a:t>
            </a:r>
          </a:p>
        </p:txBody>
      </p:sp>
      <p:grpSp>
        <p:nvGrpSpPr>
          <p:cNvPr id="3" name="Group 11"/>
          <p:cNvGrpSpPr>
            <a:grpSpLocks/>
          </p:cNvGrpSpPr>
          <p:nvPr/>
        </p:nvGrpSpPr>
        <p:grpSpPr bwMode="auto">
          <a:xfrm>
            <a:off x="762000" y="4876800"/>
            <a:ext cx="304800" cy="304800"/>
            <a:chOff x="624" y="2976"/>
            <a:chExt cx="288" cy="288"/>
          </a:xfrm>
        </p:grpSpPr>
        <p:sp>
          <p:nvSpPr>
            <p:cNvPr id="185356" name="Rectangle 12"/>
            <p:cNvSpPr>
              <a:spLocks noChangeArrowheads="1"/>
            </p:cNvSpPr>
            <p:nvPr/>
          </p:nvSpPr>
          <p:spPr bwMode="auto">
            <a:xfrm>
              <a:off x="720" y="2976"/>
              <a:ext cx="9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185357" name="Rectangle 13"/>
            <p:cNvSpPr>
              <a:spLocks noChangeArrowheads="1"/>
            </p:cNvSpPr>
            <p:nvPr/>
          </p:nvSpPr>
          <p:spPr bwMode="auto">
            <a:xfrm rot="5385828">
              <a:off x="720" y="2976"/>
              <a:ext cx="96" cy="288"/>
            </a:xfrm>
            <a:prstGeom prst="rect">
              <a:avLst/>
            </a:prstGeom>
            <a:solidFill>
              <a:schemeClr val="accent1"/>
            </a:solidFill>
            <a:ln w="9525">
              <a:solidFill>
                <a:schemeClr val="tx1"/>
              </a:solidFill>
              <a:miter lim="800000"/>
              <a:headEnd/>
              <a:tailEnd/>
            </a:ln>
            <a:effec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ChangeArrowheads="1"/>
          </p:cNvSpPr>
          <p:nvPr/>
        </p:nvSpPr>
        <p:spPr bwMode="auto">
          <a:xfrm>
            <a:off x="560388" y="4406900"/>
            <a:ext cx="1739900"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Asset Management</a:t>
            </a:r>
          </a:p>
        </p:txBody>
      </p:sp>
      <p:sp>
        <p:nvSpPr>
          <p:cNvPr id="186371" name="AutoShape 3"/>
          <p:cNvSpPr>
            <a:spLocks/>
          </p:cNvSpPr>
          <p:nvPr/>
        </p:nvSpPr>
        <p:spPr bwMode="auto">
          <a:xfrm rot="5401049">
            <a:off x="1355726" y="3759200"/>
            <a:ext cx="133350" cy="1304925"/>
          </a:xfrm>
          <a:prstGeom prst="rightBrace">
            <a:avLst>
              <a:gd name="adj1" fmla="val 81548"/>
              <a:gd name="adj2" fmla="val 53634"/>
            </a:avLst>
          </a:prstGeom>
          <a:noFill/>
          <a:ln w="9525">
            <a:solidFill>
              <a:schemeClr val="tx1"/>
            </a:solidFill>
            <a:round/>
            <a:headEnd/>
            <a:tailEnd/>
          </a:ln>
          <a:effectLst/>
        </p:spPr>
        <p:txBody>
          <a:bodyPr wrap="none" anchor="ctr"/>
          <a:lstStyle/>
          <a:p>
            <a:endParaRPr lang="en-US"/>
          </a:p>
        </p:txBody>
      </p:sp>
      <p:grpSp>
        <p:nvGrpSpPr>
          <p:cNvPr id="2" name="Group 6"/>
          <p:cNvGrpSpPr>
            <a:grpSpLocks/>
          </p:cNvGrpSpPr>
          <p:nvPr/>
        </p:nvGrpSpPr>
        <p:grpSpPr bwMode="auto">
          <a:xfrm>
            <a:off x="623888" y="2193925"/>
            <a:ext cx="7672387" cy="2014538"/>
            <a:chOff x="393" y="1382"/>
            <a:chExt cx="4833" cy="1269"/>
          </a:xfrm>
        </p:grpSpPr>
        <p:pic>
          <p:nvPicPr>
            <p:cNvPr id="186373" name="Picture 7" descr="D:\DOCUME~2\LECOUR~1.PSA\LOCALS~1\Temp\npo000021.tmp"/>
            <p:cNvPicPr>
              <a:picLocks noChangeAspect="1" noChangeArrowheads="1"/>
            </p:cNvPicPr>
            <p:nvPr/>
          </p:nvPicPr>
          <p:blipFill>
            <a:blip r:embed="rId3" cstate="print"/>
            <a:srcRect/>
            <a:stretch>
              <a:fillRect/>
            </a:stretch>
          </p:blipFill>
          <p:spPr bwMode="auto">
            <a:xfrm>
              <a:off x="393" y="1482"/>
              <a:ext cx="4833" cy="1169"/>
            </a:xfrm>
            <a:prstGeom prst="rect">
              <a:avLst/>
            </a:prstGeom>
            <a:noFill/>
            <a:ln w="9525">
              <a:noFill/>
              <a:miter lim="800000"/>
              <a:headEnd/>
              <a:tailEnd/>
            </a:ln>
            <a:effectLst/>
          </p:spPr>
        </p:pic>
        <p:sp>
          <p:nvSpPr>
            <p:cNvPr id="186374" name="Rectangle 6"/>
            <p:cNvSpPr>
              <a:spLocks noChangeArrowheads="1"/>
            </p:cNvSpPr>
            <p:nvPr/>
          </p:nvSpPr>
          <p:spPr bwMode="auto">
            <a:xfrm>
              <a:off x="569" y="1382"/>
              <a:ext cx="1472" cy="249"/>
            </a:xfrm>
            <a:prstGeom prst="rect">
              <a:avLst/>
            </a:prstGeom>
            <a:solidFill>
              <a:schemeClr val="bg1"/>
            </a:solidFill>
            <a:ln w="9525">
              <a:noFill/>
              <a:miter lim="800000"/>
              <a:headEnd/>
              <a:tailEnd/>
            </a:ln>
            <a:effectLst/>
          </p:spPr>
          <p:txBody>
            <a:bodyPr wrap="none" anchor="ctr"/>
            <a:lstStyle/>
            <a:p>
              <a:endParaRPr lang="en-US"/>
            </a:p>
          </p:txBody>
        </p:sp>
      </p:grpSp>
      <p:sp>
        <p:nvSpPr>
          <p:cNvPr id="186375" name="AutoShape 7"/>
          <p:cNvSpPr>
            <a:spLocks/>
          </p:cNvSpPr>
          <p:nvPr/>
        </p:nvSpPr>
        <p:spPr bwMode="auto">
          <a:xfrm rot="5401049">
            <a:off x="2790826" y="3746500"/>
            <a:ext cx="133350" cy="1304925"/>
          </a:xfrm>
          <a:prstGeom prst="rightBrace">
            <a:avLst>
              <a:gd name="adj1" fmla="val 81548"/>
              <a:gd name="adj2" fmla="val 53634"/>
            </a:avLst>
          </a:prstGeom>
          <a:noFill/>
          <a:ln w="9525">
            <a:solidFill>
              <a:schemeClr val="tx1"/>
            </a:solidFill>
            <a:round/>
            <a:headEnd/>
            <a:tailEnd/>
          </a:ln>
          <a:effectLst/>
        </p:spPr>
        <p:txBody>
          <a:bodyPr wrap="none" anchor="ctr"/>
          <a:lstStyle/>
          <a:p>
            <a:endParaRPr lang="en-US"/>
          </a:p>
        </p:txBody>
      </p:sp>
      <p:sp>
        <p:nvSpPr>
          <p:cNvPr id="186376" name="AutoShape 8"/>
          <p:cNvSpPr>
            <a:spLocks/>
          </p:cNvSpPr>
          <p:nvPr/>
        </p:nvSpPr>
        <p:spPr bwMode="auto">
          <a:xfrm rot="5401049">
            <a:off x="5203826" y="3735387"/>
            <a:ext cx="133350" cy="1304925"/>
          </a:xfrm>
          <a:prstGeom prst="rightBrace">
            <a:avLst>
              <a:gd name="adj1" fmla="val 81548"/>
              <a:gd name="adj2" fmla="val 53634"/>
            </a:avLst>
          </a:prstGeom>
          <a:noFill/>
          <a:ln w="9525">
            <a:solidFill>
              <a:schemeClr val="tx1"/>
            </a:solidFill>
            <a:round/>
            <a:headEnd/>
            <a:tailEnd/>
          </a:ln>
          <a:effectLst/>
        </p:spPr>
        <p:txBody>
          <a:bodyPr wrap="none" anchor="ctr"/>
          <a:lstStyle/>
          <a:p>
            <a:endParaRPr lang="en-US"/>
          </a:p>
        </p:txBody>
      </p:sp>
      <p:sp>
        <p:nvSpPr>
          <p:cNvPr id="186377" name="AutoShape 9"/>
          <p:cNvSpPr>
            <a:spLocks/>
          </p:cNvSpPr>
          <p:nvPr/>
        </p:nvSpPr>
        <p:spPr bwMode="auto">
          <a:xfrm rot="5401049">
            <a:off x="6618288" y="3792537"/>
            <a:ext cx="134938" cy="1141413"/>
          </a:xfrm>
          <a:prstGeom prst="rightBrace">
            <a:avLst>
              <a:gd name="adj1" fmla="val 70490"/>
              <a:gd name="adj2" fmla="val 53634"/>
            </a:avLst>
          </a:prstGeom>
          <a:noFill/>
          <a:ln w="9525">
            <a:solidFill>
              <a:schemeClr val="tx1"/>
            </a:solidFill>
            <a:round/>
            <a:headEnd/>
            <a:tailEnd/>
          </a:ln>
          <a:effectLst/>
        </p:spPr>
        <p:txBody>
          <a:bodyPr wrap="none" anchor="ctr"/>
          <a:lstStyle/>
          <a:p>
            <a:endParaRPr lang="en-US"/>
          </a:p>
        </p:txBody>
      </p:sp>
      <p:sp>
        <p:nvSpPr>
          <p:cNvPr id="186378" name="AutoShape 10"/>
          <p:cNvSpPr>
            <a:spLocks/>
          </p:cNvSpPr>
          <p:nvPr/>
        </p:nvSpPr>
        <p:spPr bwMode="auto">
          <a:xfrm rot="5401049">
            <a:off x="7804944" y="3913981"/>
            <a:ext cx="122238" cy="860425"/>
          </a:xfrm>
          <a:prstGeom prst="rightBrace">
            <a:avLst>
              <a:gd name="adj1" fmla="val 58658"/>
              <a:gd name="adj2" fmla="val 53634"/>
            </a:avLst>
          </a:prstGeom>
          <a:noFill/>
          <a:ln w="9525">
            <a:solidFill>
              <a:schemeClr val="tx1"/>
            </a:solidFill>
            <a:round/>
            <a:headEnd/>
            <a:tailEnd/>
          </a:ln>
          <a:effectLst/>
        </p:spPr>
        <p:txBody>
          <a:bodyPr wrap="none" anchor="ctr"/>
          <a:lstStyle/>
          <a:p>
            <a:endParaRPr lang="en-US"/>
          </a:p>
        </p:txBody>
      </p:sp>
      <p:sp>
        <p:nvSpPr>
          <p:cNvPr id="186379" name="Rectangle 11"/>
          <p:cNvSpPr>
            <a:spLocks noChangeArrowheads="1"/>
          </p:cNvSpPr>
          <p:nvPr/>
        </p:nvSpPr>
        <p:spPr bwMode="auto">
          <a:xfrm>
            <a:off x="2097088" y="4406900"/>
            <a:ext cx="1587500"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Grid Control</a:t>
            </a:r>
          </a:p>
        </p:txBody>
      </p:sp>
      <p:sp>
        <p:nvSpPr>
          <p:cNvPr id="186380" name="Rectangle 12"/>
          <p:cNvSpPr>
            <a:spLocks noChangeArrowheads="1"/>
          </p:cNvSpPr>
          <p:nvPr/>
        </p:nvSpPr>
        <p:spPr bwMode="auto">
          <a:xfrm>
            <a:off x="4471988" y="4406900"/>
            <a:ext cx="1587500" cy="517525"/>
          </a:xfrm>
          <a:prstGeom prst="rect">
            <a:avLst/>
          </a:prstGeom>
          <a:noFill/>
          <a:ln w="9525">
            <a:noFill/>
            <a:miter lim="800000"/>
            <a:headEnd/>
            <a:tailEnd/>
          </a:ln>
          <a:effectLst/>
        </p:spPr>
        <p:txBody>
          <a:bodyPr>
            <a:spAutoFit/>
          </a:bodyPr>
          <a:lstStyle/>
          <a:p>
            <a:pPr algn="ctr" eaLnBrk="0" hangingPunct="0">
              <a:spcBef>
                <a:spcPct val="50000"/>
              </a:spcBef>
            </a:pPr>
            <a:r>
              <a:rPr lang="en-US" sz="1400" b="1"/>
              <a:t>Data Collection &amp; Local Control</a:t>
            </a:r>
          </a:p>
        </p:txBody>
      </p:sp>
      <p:sp>
        <p:nvSpPr>
          <p:cNvPr id="186381" name="Rectangle 13"/>
          <p:cNvSpPr>
            <a:spLocks noChangeArrowheads="1"/>
          </p:cNvSpPr>
          <p:nvPr/>
        </p:nvSpPr>
        <p:spPr bwMode="auto">
          <a:xfrm>
            <a:off x="7100888" y="4406900"/>
            <a:ext cx="1587500"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Sensors</a:t>
            </a:r>
          </a:p>
        </p:txBody>
      </p:sp>
      <p:sp>
        <p:nvSpPr>
          <p:cNvPr id="186382" name="Rectangle 14"/>
          <p:cNvSpPr>
            <a:spLocks noChangeArrowheads="1"/>
          </p:cNvSpPr>
          <p:nvPr/>
        </p:nvSpPr>
        <p:spPr bwMode="auto">
          <a:xfrm>
            <a:off x="5843588" y="4406900"/>
            <a:ext cx="1854200" cy="304800"/>
          </a:xfrm>
          <a:prstGeom prst="rect">
            <a:avLst/>
          </a:prstGeom>
          <a:noFill/>
          <a:ln w="9525">
            <a:noFill/>
            <a:miter lim="800000"/>
            <a:headEnd/>
            <a:tailEnd/>
          </a:ln>
          <a:effectLst/>
        </p:spPr>
        <p:txBody>
          <a:bodyPr>
            <a:spAutoFit/>
          </a:bodyPr>
          <a:lstStyle/>
          <a:p>
            <a:pPr algn="ctr" eaLnBrk="0" hangingPunct="0">
              <a:spcBef>
                <a:spcPct val="50000"/>
              </a:spcBef>
            </a:pPr>
            <a:r>
              <a:rPr lang="en-US" sz="1400" b="1"/>
              <a:t>Communications</a:t>
            </a:r>
          </a:p>
        </p:txBody>
      </p:sp>
      <p:sp>
        <p:nvSpPr>
          <p:cNvPr id="186383" name="Rectangle 15"/>
          <p:cNvSpPr>
            <a:spLocks noGrp="1" noChangeArrowheads="1"/>
          </p:cNvSpPr>
          <p:nvPr>
            <p:ph type="title" idx="4294967295"/>
          </p:nvPr>
        </p:nvSpPr>
        <p:spPr>
          <a:xfrm>
            <a:off x="381000" y="304800"/>
            <a:ext cx="8459788" cy="673100"/>
          </a:xfrm>
          <a:noFill/>
        </p:spPr>
        <p:txBody>
          <a:bodyPr/>
          <a:lstStyle/>
          <a:p>
            <a:r>
              <a:rPr lang="en-GB" sz="2400" smtClean="0"/>
              <a:t>Strategic Focus … Enabling the ‘Smart Grid’</a:t>
            </a:r>
            <a:endParaRPr lang="en-US" sz="2400" smtClean="0"/>
          </a:p>
        </p:txBody>
      </p:sp>
      <p:sp>
        <p:nvSpPr>
          <p:cNvPr id="186384" name="Rectangle 16"/>
          <p:cNvSpPr>
            <a:spLocks noChangeArrowheads="1"/>
          </p:cNvSpPr>
          <p:nvPr/>
        </p:nvSpPr>
        <p:spPr bwMode="auto">
          <a:xfrm>
            <a:off x="152400" y="1355725"/>
            <a:ext cx="8991600" cy="396875"/>
          </a:xfrm>
          <a:prstGeom prst="rect">
            <a:avLst/>
          </a:prstGeom>
          <a:noFill/>
          <a:ln w="9525">
            <a:noFill/>
            <a:miter lim="800000"/>
            <a:headEnd type="none" w="sm" len="sm"/>
            <a:tailEnd type="none" w="sm" len="sm"/>
          </a:ln>
          <a:effectLst/>
        </p:spPr>
        <p:txBody>
          <a:bodyPr>
            <a:spAutoFit/>
          </a:bodyPr>
          <a:lstStyle/>
          <a:p>
            <a:pPr eaLnBrk="0" hangingPunct="0">
              <a:spcBef>
                <a:spcPct val="50000"/>
              </a:spcBef>
            </a:pPr>
            <a:r>
              <a:rPr lang="en-US" sz="2000">
                <a:solidFill>
                  <a:srgbClr val="FF6600"/>
                </a:solidFill>
                <a:latin typeface="GE Inspira Pitch" pitchFamily="34" charset="0"/>
              </a:rPr>
              <a:t>Objective: Maximize Customer Return on Assets and Operating Efficiency</a:t>
            </a:r>
          </a:p>
        </p:txBody>
      </p:sp>
      <p:sp>
        <p:nvSpPr>
          <p:cNvPr id="186385" name="Rectangle 17"/>
          <p:cNvSpPr>
            <a:spLocks noChangeArrowheads="1"/>
          </p:cNvSpPr>
          <p:nvPr/>
        </p:nvSpPr>
        <p:spPr bwMode="auto">
          <a:xfrm>
            <a:off x="152400" y="1812925"/>
            <a:ext cx="8991600" cy="396875"/>
          </a:xfrm>
          <a:prstGeom prst="rect">
            <a:avLst/>
          </a:prstGeom>
          <a:noFill/>
          <a:ln w="9525">
            <a:noFill/>
            <a:miter lim="800000"/>
            <a:headEnd type="none" w="sm" len="sm"/>
            <a:tailEnd type="none" w="sm" len="sm"/>
          </a:ln>
          <a:effectLst/>
        </p:spPr>
        <p:txBody>
          <a:bodyPr>
            <a:spAutoFit/>
          </a:bodyPr>
          <a:lstStyle/>
          <a:p>
            <a:pPr eaLnBrk="0" hangingPunct="0">
              <a:spcBef>
                <a:spcPct val="50000"/>
              </a:spcBef>
            </a:pPr>
            <a:r>
              <a:rPr lang="en-US" sz="2000">
                <a:solidFill>
                  <a:srgbClr val="FF6600"/>
                </a:solidFill>
                <a:latin typeface="GE Inspira Pitch" pitchFamily="34" charset="0"/>
              </a:rPr>
              <a:t>Execute by Delivering the Smart Grid …</a:t>
            </a:r>
          </a:p>
        </p:txBody>
      </p:sp>
      <p:sp>
        <p:nvSpPr>
          <p:cNvPr id="186386" name="Rectangle 18"/>
          <p:cNvSpPr>
            <a:spLocks noChangeArrowheads="1"/>
          </p:cNvSpPr>
          <p:nvPr/>
        </p:nvSpPr>
        <p:spPr bwMode="auto">
          <a:xfrm>
            <a:off x="228600" y="5165725"/>
            <a:ext cx="8991600" cy="396875"/>
          </a:xfrm>
          <a:prstGeom prst="rect">
            <a:avLst/>
          </a:prstGeom>
          <a:noFill/>
          <a:ln w="9525">
            <a:noFill/>
            <a:miter lim="800000"/>
            <a:headEnd type="none" w="sm" len="sm"/>
            <a:tailEnd type="none" w="sm" len="sm"/>
          </a:ln>
          <a:effectLst/>
        </p:spPr>
        <p:txBody>
          <a:bodyPr>
            <a:spAutoFit/>
          </a:bodyPr>
          <a:lstStyle/>
          <a:p>
            <a:pPr eaLnBrk="0" hangingPunct="0">
              <a:spcBef>
                <a:spcPct val="50000"/>
              </a:spcBef>
            </a:pPr>
            <a:r>
              <a:rPr lang="en-US" sz="2000">
                <a:solidFill>
                  <a:srgbClr val="FF6600"/>
                </a:solidFill>
                <a:latin typeface="GE Inspira Pitch" pitchFamily="34" charset="0"/>
              </a:rPr>
              <a:t>And Critical T&amp;D Network Equipment</a:t>
            </a:r>
            <a:r>
              <a:rPr lang="en-US" sz="1800">
                <a:solidFill>
                  <a:srgbClr val="FF6600"/>
                </a:solidFill>
                <a:latin typeface="GE Inspira Pitch" pitchFamily="34" charset="0"/>
              </a:rPr>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AutoShape 2"/>
          <p:cNvSpPr>
            <a:spLocks noChangeArrowheads="1"/>
          </p:cNvSpPr>
          <p:nvPr/>
        </p:nvSpPr>
        <p:spPr bwMode="auto">
          <a:xfrm>
            <a:off x="1600200" y="2057400"/>
            <a:ext cx="6019800" cy="2613025"/>
          </a:xfrm>
          <a:prstGeom prst="roundRect">
            <a:avLst>
              <a:gd name="adj" fmla="val 4907"/>
            </a:avLst>
          </a:prstGeom>
          <a:solidFill>
            <a:srgbClr val="EAEAEA"/>
          </a:solidFill>
          <a:ln w="9525">
            <a:solidFill>
              <a:srgbClr val="C0C0C0"/>
            </a:solidFill>
            <a:round/>
            <a:headEnd/>
            <a:tailEnd/>
          </a:ln>
          <a:effectLst/>
        </p:spPr>
        <p:txBody>
          <a:bodyPr anchor="ctr">
            <a:spAutoFit/>
          </a:bodyPr>
          <a:lstStyle/>
          <a:p>
            <a:endParaRPr lang="en-US"/>
          </a:p>
        </p:txBody>
      </p:sp>
      <p:sp>
        <p:nvSpPr>
          <p:cNvPr id="199683" name="Rectangle 3"/>
          <p:cNvSpPr>
            <a:spLocks noGrp="1" noChangeArrowheads="1"/>
          </p:cNvSpPr>
          <p:nvPr>
            <p:ph type="title" idx="4294967295"/>
          </p:nvPr>
        </p:nvSpPr>
        <p:spPr>
          <a:xfrm>
            <a:off x="355600" y="266700"/>
            <a:ext cx="8459788" cy="533400"/>
          </a:xfrm>
          <a:solidFill>
            <a:srgbClr val="FFFFFF"/>
          </a:solidFill>
        </p:spPr>
        <p:txBody>
          <a:bodyPr lIns="91440" tIns="45720" rIns="91440" bIns="45720"/>
          <a:lstStyle/>
          <a:p>
            <a:r>
              <a:rPr lang="en-US" sz="2400" smtClean="0"/>
              <a:t>Anticipated Smart Grid Benefits*</a:t>
            </a:r>
          </a:p>
        </p:txBody>
      </p:sp>
      <p:sp>
        <p:nvSpPr>
          <p:cNvPr id="199684" name="Text Box 4"/>
          <p:cNvSpPr txBox="1">
            <a:spLocks noChangeArrowheads="1"/>
          </p:cNvSpPr>
          <p:nvPr/>
        </p:nvSpPr>
        <p:spPr bwMode="auto">
          <a:xfrm>
            <a:off x="228600" y="1143000"/>
            <a:ext cx="8031163" cy="396875"/>
          </a:xfrm>
          <a:prstGeom prst="rect">
            <a:avLst/>
          </a:prstGeom>
          <a:noFill/>
          <a:ln w="9525">
            <a:noFill/>
            <a:miter lim="800000"/>
            <a:headEnd/>
            <a:tailEnd/>
          </a:ln>
          <a:effectLst/>
        </p:spPr>
        <p:txBody>
          <a:bodyPr>
            <a:spAutoFit/>
          </a:bodyPr>
          <a:lstStyle/>
          <a:p>
            <a:pPr eaLnBrk="0" hangingPunct="0"/>
            <a:r>
              <a:rPr lang="en-US" sz="2000" b="1" i="1">
                <a:solidFill>
                  <a:schemeClr val="tx2"/>
                </a:solidFill>
                <a:latin typeface="GE Inspira Pitch" pitchFamily="34" charset="0"/>
                <a:ea typeface="ＭＳ Ｐゴシック" pitchFamily="1" charset="-128"/>
              </a:rPr>
              <a:t>Relative potential financial benefits …</a:t>
            </a:r>
          </a:p>
        </p:txBody>
      </p:sp>
      <p:sp>
        <p:nvSpPr>
          <p:cNvPr id="199686" name="Text Box 6"/>
          <p:cNvSpPr txBox="1">
            <a:spLocks noChangeArrowheads="1"/>
          </p:cNvSpPr>
          <p:nvPr/>
        </p:nvSpPr>
        <p:spPr bwMode="auto">
          <a:xfrm>
            <a:off x="1143000" y="5410200"/>
            <a:ext cx="6781800" cy="519113"/>
          </a:xfrm>
          <a:prstGeom prst="rect">
            <a:avLst/>
          </a:prstGeom>
          <a:solidFill>
            <a:schemeClr val="bg1"/>
          </a:solidFill>
          <a:ln w="9525">
            <a:noFill/>
            <a:miter lim="800000"/>
            <a:headEnd/>
            <a:tailEnd/>
          </a:ln>
          <a:effectLst/>
        </p:spPr>
        <p:txBody>
          <a:bodyPr>
            <a:spAutoFit/>
          </a:bodyPr>
          <a:lstStyle/>
          <a:p>
            <a:pPr algn="ctr" eaLnBrk="0" hangingPunct="0"/>
            <a:r>
              <a:rPr lang="en-US" sz="2800">
                <a:solidFill>
                  <a:srgbClr val="4157AD"/>
                </a:solidFill>
                <a:latin typeface="GE Inspira Pitch" pitchFamily="34" charset="0"/>
              </a:rPr>
              <a:t>However, your mileage may vary.</a:t>
            </a:r>
          </a:p>
        </p:txBody>
      </p:sp>
      <p:sp>
        <p:nvSpPr>
          <p:cNvPr id="199687" name="Freeform 7"/>
          <p:cNvSpPr>
            <a:spLocks/>
          </p:cNvSpPr>
          <p:nvPr/>
        </p:nvSpPr>
        <p:spPr bwMode="auto">
          <a:xfrm>
            <a:off x="2819400" y="2771775"/>
            <a:ext cx="838200" cy="866775"/>
          </a:xfrm>
          <a:custGeom>
            <a:avLst/>
            <a:gdLst/>
            <a:ahLst/>
            <a:cxnLst>
              <a:cxn ang="0">
                <a:pos x="528" y="246"/>
              </a:cxn>
              <a:cxn ang="0">
                <a:pos x="0" y="0"/>
              </a:cxn>
              <a:cxn ang="0">
                <a:pos x="0" y="300"/>
              </a:cxn>
              <a:cxn ang="0">
                <a:pos x="528" y="546"/>
              </a:cxn>
              <a:cxn ang="0">
                <a:pos x="528" y="246"/>
              </a:cxn>
            </a:cxnLst>
            <a:rect l="0" t="0" r="r" b="b"/>
            <a:pathLst>
              <a:path w="528" h="546">
                <a:moveTo>
                  <a:pt x="528" y="246"/>
                </a:moveTo>
                <a:lnTo>
                  <a:pt x="0" y="0"/>
                </a:lnTo>
                <a:lnTo>
                  <a:pt x="0" y="300"/>
                </a:lnTo>
                <a:lnTo>
                  <a:pt x="528" y="546"/>
                </a:lnTo>
                <a:lnTo>
                  <a:pt x="528" y="246"/>
                </a:lnTo>
                <a:close/>
              </a:path>
            </a:pathLst>
          </a:custGeom>
          <a:solidFill>
            <a:srgbClr val="3E4F7F"/>
          </a:solidFill>
          <a:ln w="9525">
            <a:solidFill>
              <a:srgbClr val="4157AD"/>
            </a:solidFill>
            <a:prstDash val="solid"/>
            <a:round/>
            <a:headEnd/>
            <a:tailEnd/>
          </a:ln>
        </p:spPr>
        <p:txBody>
          <a:bodyPr/>
          <a:lstStyle/>
          <a:p>
            <a:endParaRPr lang="en-US"/>
          </a:p>
        </p:txBody>
      </p:sp>
      <p:sp>
        <p:nvSpPr>
          <p:cNvPr id="199688" name="Freeform 8"/>
          <p:cNvSpPr>
            <a:spLocks/>
          </p:cNvSpPr>
          <p:nvPr/>
        </p:nvSpPr>
        <p:spPr bwMode="auto">
          <a:xfrm>
            <a:off x="2809875" y="2714625"/>
            <a:ext cx="847725" cy="447675"/>
          </a:xfrm>
          <a:custGeom>
            <a:avLst/>
            <a:gdLst/>
            <a:ahLst/>
            <a:cxnLst>
              <a:cxn ang="0">
                <a:pos x="0" y="36"/>
              </a:cxn>
              <a:cxn ang="0">
                <a:pos x="18" y="30"/>
              </a:cxn>
              <a:cxn ang="0">
                <a:pos x="36" y="30"/>
              </a:cxn>
              <a:cxn ang="0">
                <a:pos x="66" y="24"/>
              </a:cxn>
              <a:cxn ang="0">
                <a:pos x="84" y="24"/>
              </a:cxn>
              <a:cxn ang="0">
                <a:pos x="102" y="24"/>
              </a:cxn>
              <a:cxn ang="0">
                <a:pos x="120" y="18"/>
              </a:cxn>
              <a:cxn ang="0">
                <a:pos x="138" y="18"/>
              </a:cxn>
              <a:cxn ang="0">
                <a:pos x="174" y="12"/>
              </a:cxn>
              <a:cxn ang="0">
                <a:pos x="192" y="12"/>
              </a:cxn>
              <a:cxn ang="0">
                <a:pos x="210" y="12"/>
              </a:cxn>
              <a:cxn ang="0">
                <a:pos x="228" y="12"/>
              </a:cxn>
              <a:cxn ang="0">
                <a:pos x="264" y="6"/>
              </a:cxn>
              <a:cxn ang="0">
                <a:pos x="288" y="6"/>
              </a:cxn>
              <a:cxn ang="0">
                <a:pos x="306" y="6"/>
              </a:cxn>
              <a:cxn ang="0">
                <a:pos x="324" y="6"/>
              </a:cxn>
              <a:cxn ang="0">
                <a:pos x="342" y="0"/>
              </a:cxn>
              <a:cxn ang="0">
                <a:pos x="378" y="0"/>
              </a:cxn>
              <a:cxn ang="0">
                <a:pos x="396" y="0"/>
              </a:cxn>
              <a:cxn ang="0">
                <a:pos x="420" y="0"/>
              </a:cxn>
              <a:cxn ang="0">
                <a:pos x="438" y="0"/>
              </a:cxn>
              <a:cxn ang="0">
                <a:pos x="456" y="0"/>
              </a:cxn>
              <a:cxn ang="0">
                <a:pos x="492" y="0"/>
              </a:cxn>
              <a:cxn ang="0">
                <a:pos x="516" y="0"/>
              </a:cxn>
              <a:cxn ang="0">
                <a:pos x="534" y="0"/>
              </a:cxn>
              <a:cxn ang="0">
                <a:pos x="534" y="282"/>
              </a:cxn>
              <a:cxn ang="0">
                <a:pos x="0" y="36"/>
              </a:cxn>
            </a:cxnLst>
            <a:rect l="0" t="0" r="r" b="b"/>
            <a:pathLst>
              <a:path w="534" h="282">
                <a:moveTo>
                  <a:pt x="0" y="36"/>
                </a:moveTo>
                <a:lnTo>
                  <a:pt x="18" y="30"/>
                </a:lnTo>
                <a:lnTo>
                  <a:pt x="36" y="30"/>
                </a:lnTo>
                <a:lnTo>
                  <a:pt x="66" y="24"/>
                </a:lnTo>
                <a:lnTo>
                  <a:pt x="84" y="24"/>
                </a:lnTo>
                <a:lnTo>
                  <a:pt x="102" y="24"/>
                </a:lnTo>
                <a:lnTo>
                  <a:pt x="120" y="18"/>
                </a:lnTo>
                <a:lnTo>
                  <a:pt x="138" y="18"/>
                </a:lnTo>
                <a:lnTo>
                  <a:pt x="174" y="12"/>
                </a:lnTo>
                <a:lnTo>
                  <a:pt x="192" y="12"/>
                </a:lnTo>
                <a:lnTo>
                  <a:pt x="210" y="12"/>
                </a:lnTo>
                <a:lnTo>
                  <a:pt x="228" y="12"/>
                </a:lnTo>
                <a:lnTo>
                  <a:pt x="264" y="6"/>
                </a:lnTo>
                <a:lnTo>
                  <a:pt x="288" y="6"/>
                </a:lnTo>
                <a:lnTo>
                  <a:pt x="306" y="6"/>
                </a:lnTo>
                <a:lnTo>
                  <a:pt x="324" y="6"/>
                </a:lnTo>
                <a:lnTo>
                  <a:pt x="342" y="0"/>
                </a:lnTo>
                <a:lnTo>
                  <a:pt x="378" y="0"/>
                </a:lnTo>
                <a:lnTo>
                  <a:pt x="396" y="0"/>
                </a:lnTo>
                <a:lnTo>
                  <a:pt x="420" y="0"/>
                </a:lnTo>
                <a:lnTo>
                  <a:pt x="438" y="0"/>
                </a:lnTo>
                <a:lnTo>
                  <a:pt x="456" y="0"/>
                </a:lnTo>
                <a:lnTo>
                  <a:pt x="492" y="0"/>
                </a:lnTo>
                <a:lnTo>
                  <a:pt x="516" y="0"/>
                </a:lnTo>
                <a:lnTo>
                  <a:pt x="534" y="0"/>
                </a:lnTo>
                <a:lnTo>
                  <a:pt x="534" y="282"/>
                </a:lnTo>
                <a:lnTo>
                  <a:pt x="0" y="36"/>
                </a:lnTo>
                <a:close/>
              </a:path>
            </a:pathLst>
          </a:custGeom>
          <a:solidFill>
            <a:srgbClr val="7C9DFD"/>
          </a:solidFill>
          <a:ln w="9525">
            <a:solidFill>
              <a:srgbClr val="4157AD"/>
            </a:solidFill>
            <a:prstDash val="solid"/>
            <a:round/>
            <a:headEnd/>
            <a:tailEnd/>
          </a:ln>
        </p:spPr>
        <p:txBody>
          <a:bodyPr/>
          <a:lstStyle/>
          <a:p>
            <a:endParaRPr lang="en-US"/>
          </a:p>
        </p:txBody>
      </p:sp>
      <p:sp>
        <p:nvSpPr>
          <p:cNvPr id="199689" name="Freeform 9"/>
          <p:cNvSpPr>
            <a:spLocks/>
          </p:cNvSpPr>
          <p:nvPr/>
        </p:nvSpPr>
        <p:spPr bwMode="auto">
          <a:xfrm>
            <a:off x="2076450" y="2971800"/>
            <a:ext cx="1581150" cy="666750"/>
          </a:xfrm>
          <a:custGeom>
            <a:avLst/>
            <a:gdLst/>
            <a:ahLst/>
            <a:cxnLst>
              <a:cxn ang="0">
                <a:pos x="996" y="120"/>
              </a:cxn>
              <a:cxn ang="0">
                <a:pos x="0" y="0"/>
              </a:cxn>
              <a:cxn ang="0">
                <a:pos x="0" y="300"/>
              </a:cxn>
              <a:cxn ang="0">
                <a:pos x="996" y="420"/>
              </a:cxn>
              <a:cxn ang="0">
                <a:pos x="996" y="120"/>
              </a:cxn>
            </a:cxnLst>
            <a:rect l="0" t="0" r="r" b="b"/>
            <a:pathLst>
              <a:path w="996" h="420">
                <a:moveTo>
                  <a:pt x="996" y="120"/>
                </a:moveTo>
                <a:lnTo>
                  <a:pt x="0" y="0"/>
                </a:lnTo>
                <a:lnTo>
                  <a:pt x="0" y="300"/>
                </a:lnTo>
                <a:lnTo>
                  <a:pt x="996" y="420"/>
                </a:lnTo>
                <a:lnTo>
                  <a:pt x="996" y="120"/>
                </a:lnTo>
                <a:close/>
              </a:path>
            </a:pathLst>
          </a:custGeom>
          <a:solidFill>
            <a:srgbClr val="404040"/>
          </a:solidFill>
          <a:ln w="9525">
            <a:solidFill>
              <a:srgbClr val="4157AD"/>
            </a:solidFill>
            <a:prstDash val="solid"/>
            <a:round/>
            <a:headEnd/>
            <a:tailEnd/>
          </a:ln>
        </p:spPr>
        <p:txBody>
          <a:bodyPr/>
          <a:lstStyle/>
          <a:p>
            <a:endParaRPr lang="en-US"/>
          </a:p>
        </p:txBody>
      </p:sp>
      <p:sp>
        <p:nvSpPr>
          <p:cNvPr id="199690" name="Freeform 10"/>
          <p:cNvSpPr>
            <a:spLocks/>
          </p:cNvSpPr>
          <p:nvPr/>
        </p:nvSpPr>
        <p:spPr bwMode="auto">
          <a:xfrm>
            <a:off x="2076450" y="2771775"/>
            <a:ext cx="1581150" cy="390525"/>
          </a:xfrm>
          <a:custGeom>
            <a:avLst/>
            <a:gdLst/>
            <a:ahLst/>
            <a:cxnLst>
              <a:cxn ang="0">
                <a:pos x="0" y="126"/>
              </a:cxn>
              <a:cxn ang="0">
                <a:pos x="6" y="120"/>
              </a:cxn>
              <a:cxn ang="0">
                <a:pos x="24" y="114"/>
              </a:cxn>
              <a:cxn ang="0">
                <a:pos x="36" y="108"/>
              </a:cxn>
              <a:cxn ang="0">
                <a:pos x="42" y="102"/>
              </a:cxn>
              <a:cxn ang="0">
                <a:pos x="66" y="96"/>
              </a:cxn>
              <a:cxn ang="0">
                <a:pos x="72" y="90"/>
              </a:cxn>
              <a:cxn ang="0">
                <a:pos x="84" y="90"/>
              </a:cxn>
              <a:cxn ang="0">
                <a:pos x="108" y="78"/>
              </a:cxn>
              <a:cxn ang="0">
                <a:pos x="120" y="78"/>
              </a:cxn>
              <a:cxn ang="0">
                <a:pos x="132" y="72"/>
              </a:cxn>
              <a:cxn ang="0">
                <a:pos x="156" y="66"/>
              </a:cxn>
              <a:cxn ang="0">
                <a:pos x="168" y="60"/>
              </a:cxn>
              <a:cxn ang="0">
                <a:pos x="180" y="54"/>
              </a:cxn>
              <a:cxn ang="0">
                <a:pos x="204" y="48"/>
              </a:cxn>
              <a:cxn ang="0">
                <a:pos x="216" y="48"/>
              </a:cxn>
              <a:cxn ang="0">
                <a:pos x="234" y="42"/>
              </a:cxn>
              <a:cxn ang="0">
                <a:pos x="258" y="36"/>
              </a:cxn>
              <a:cxn ang="0">
                <a:pos x="276" y="30"/>
              </a:cxn>
              <a:cxn ang="0">
                <a:pos x="288" y="30"/>
              </a:cxn>
              <a:cxn ang="0">
                <a:pos x="318" y="24"/>
              </a:cxn>
              <a:cxn ang="0">
                <a:pos x="336" y="18"/>
              </a:cxn>
              <a:cxn ang="0">
                <a:pos x="348" y="18"/>
              </a:cxn>
              <a:cxn ang="0">
                <a:pos x="378" y="12"/>
              </a:cxn>
              <a:cxn ang="0">
                <a:pos x="396" y="6"/>
              </a:cxn>
              <a:cxn ang="0">
                <a:pos x="414" y="6"/>
              </a:cxn>
              <a:cxn ang="0">
                <a:pos x="444" y="0"/>
              </a:cxn>
              <a:cxn ang="0">
                <a:pos x="462" y="0"/>
              </a:cxn>
              <a:cxn ang="0">
                <a:pos x="996" y="246"/>
              </a:cxn>
              <a:cxn ang="0">
                <a:pos x="0" y="126"/>
              </a:cxn>
            </a:cxnLst>
            <a:rect l="0" t="0" r="r" b="b"/>
            <a:pathLst>
              <a:path w="996" h="246">
                <a:moveTo>
                  <a:pt x="0" y="126"/>
                </a:moveTo>
                <a:lnTo>
                  <a:pt x="6" y="120"/>
                </a:lnTo>
                <a:lnTo>
                  <a:pt x="24" y="114"/>
                </a:lnTo>
                <a:lnTo>
                  <a:pt x="36" y="108"/>
                </a:lnTo>
                <a:lnTo>
                  <a:pt x="42" y="102"/>
                </a:lnTo>
                <a:lnTo>
                  <a:pt x="66" y="96"/>
                </a:lnTo>
                <a:lnTo>
                  <a:pt x="72" y="90"/>
                </a:lnTo>
                <a:lnTo>
                  <a:pt x="84" y="90"/>
                </a:lnTo>
                <a:lnTo>
                  <a:pt x="108" y="78"/>
                </a:lnTo>
                <a:lnTo>
                  <a:pt x="120" y="78"/>
                </a:lnTo>
                <a:lnTo>
                  <a:pt x="132" y="72"/>
                </a:lnTo>
                <a:lnTo>
                  <a:pt x="156" y="66"/>
                </a:lnTo>
                <a:lnTo>
                  <a:pt x="168" y="60"/>
                </a:lnTo>
                <a:lnTo>
                  <a:pt x="180" y="54"/>
                </a:lnTo>
                <a:lnTo>
                  <a:pt x="204" y="48"/>
                </a:lnTo>
                <a:lnTo>
                  <a:pt x="216" y="48"/>
                </a:lnTo>
                <a:lnTo>
                  <a:pt x="234" y="42"/>
                </a:lnTo>
                <a:lnTo>
                  <a:pt x="258" y="36"/>
                </a:lnTo>
                <a:lnTo>
                  <a:pt x="276" y="30"/>
                </a:lnTo>
                <a:lnTo>
                  <a:pt x="288" y="30"/>
                </a:lnTo>
                <a:lnTo>
                  <a:pt x="318" y="24"/>
                </a:lnTo>
                <a:lnTo>
                  <a:pt x="336" y="18"/>
                </a:lnTo>
                <a:lnTo>
                  <a:pt x="348" y="18"/>
                </a:lnTo>
                <a:lnTo>
                  <a:pt x="378" y="12"/>
                </a:lnTo>
                <a:lnTo>
                  <a:pt x="396" y="6"/>
                </a:lnTo>
                <a:lnTo>
                  <a:pt x="414" y="6"/>
                </a:lnTo>
                <a:lnTo>
                  <a:pt x="444" y="0"/>
                </a:lnTo>
                <a:lnTo>
                  <a:pt x="462" y="0"/>
                </a:lnTo>
                <a:lnTo>
                  <a:pt x="996" y="246"/>
                </a:lnTo>
                <a:lnTo>
                  <a:pt x="0" y="126"/>
                </a:lnTo>
                <a:close/>
              </a:path>
            </a:pathLst>
          </a:custGeom>
          <a:solidFill>
            <a:srgbClr val="808080"/>
          </a:solidFill>
          <a:ln w="9525">
            <a:solidFill>
              <a:srgbClr val="4157AD"/>
            </a:solidFill>
            <a:prstDash val="solid"/>
            <a:round/>
            <a:headEnd/>
            <a:tailEnd/>
          </a:ln>
        </p:spPr>
        <p:txBody>
          <a:bodyPr/>
          <a:lstStyle/>
          <a:p>
            <a:endParaRPr lang="en-US"/>
          </a:p>
        </p:txBody>
      </p:sp>
      <p:sp>
        <p:nvSpPr>
          <p:cNvPr id="199691" name="Freeform 11"/>
          <p:cNvSpPr>
            <a:spLocks/>
          </p:cNvSpPr>
          <p:nvPr/>
        </p:nvSpPr>
        <p:spPr bwMode="auto">
          <a:xfrm>
            <a:off x="1914525" y="3162300"/>
            <a:ext cx="1000125" cy="885825"/>
          </a:xfrm>
          <a:custGeom>
            <a:avLst/>
            <a:gdLst/>
            <a:ahLst/>
            <a:cxnLst>
              <a:cxn ang="0">
                <a:pos x="618" y="258"/>
              </a:cxn>
              <a:cxn ang="0">
                <a:pos x="564" y="252"/>
              </a:cxn>
              <a:cxn ang="0">
                <a:pos x="528" y="246"/>
              </a:cxn>
              <a:cxn ang="0">
                <a:pos x="480" y="240"/>
              </a:cxn>
              <a:cxn ang="0">
                <a:pos x="450" y="234"/>
              </a:cxn>
              <a:cxn ang="0">
                <a:pos x="408" y="222"/>
              </a:cxn>
              <a:cxn ang="0">
                <a:pos x="360" y="216"/>
              </a:cxn>
              <a:cxn ang="0">
                <a:pos x="336" y="204"/>
              </a:cxn>
              <a:cxn ang="0">
                <a:pos x="294" y="198"/>
              </a:cxn>
              <a:cxn ang="0">
                <a:pos x="270" y="186"/>
              </a:cxn>
              <a:cxn ang="0">
                <a:pos x="234" y="174"/>
              </a:cxn>
              <a:cxn ang="0">
                <a:pos x="210" y="168"/>
              </a:cxn>
              <a:cxn ang="0">
                <a:pos x="174" y="156"/>
              </a:cxn>
              <a:cxn ang="0">
                <a:pos x="156" y="150"/>
              </a:cxn>
              <a:cxn ang="0">
                <a:pos x="126" y="138"/>
              </a:cxn>
              <a:cxn ang="0">
                <a:pos x="102" y="120"/>
              </a:cxn>
              <a:cxn ang="0">
                <a:pos x="84" y="114"/>
              </a:cxn>
              <a:cxn ang="0">
                <a:pos x="66" y="96"/>
              </a:cxn>
              <a:cxn ang="0">
                <a:pos x="54" y="90"/>
              </a:cxn>
              <a:cxn ang="0">
                <a:pos x="36" y="78"/>
              </a:cxn>
              <a:cxn ang="0">
                <a:pos x="24" y="66"/>
              </a:cxn>
              <a:cxn ang="0">
                <a:pos x="18" y="48"/>
              </a:cxn>
              <a:cxn ang="0">
                <a:pos x="12" y="42"/>
              </a:cxn>
              <a:cxn ang="0">
                <a:pos x="0" y="24"/>
              </a:cxn>
              <a:cxn ang="0">
                <a:pos x="0" y="18"/>
              </a:cxn>
              <a:cxn ang="0">
                <a:pos x="0" y="0"/>
              </a:cxn>
              <a:cxn ang="0">
                <a:pos x="0" y="306"/>
              </a:cxn>
              <a:cxn ang="0">
                <a:pos x="0" y="324"/>
              </a:cxn>
              <a:cxn ang="0">
                <a:pos x="6" y="330"/>
              </a:cxn>
              <a:cxn ang="0">
                <a:pos x="12" y="348"/>
              </a:cxn>
              <a:cxn ang="0">
                <a:pos x="18" y="354"/>
              </a:cxn>
              <a:cxn ang="0">
                <a:pos x="30" y="372"/>
              </a:cxn>
              <a:cxn ang="0">
                <a:pos x="48" y="384"/>
              </a:cxn>
              <a:cxn ang="0">
                <a:pos x="60" y="396"/>
              </a:cxn>
              <a:cxn ang="0">
                <a:pos x="78" y="408"/>
              </a:cxn>
              <a:cxn ang="0">
                <a:pos x="96" y="420"/>
              </a:cxn>
              <a:cxn ang="0">
                <a:pos x="120" y="432"/>
              </a:cxn>
              <a:cxn ang="0">
                <a:pos x="138" y="438"/>
              </a:cxn>
              <a:cxn ang="0">
                <a:pos x="168" y="450"/>
              </a:cxn>
              <a:cxn ang="0">
                <a:pos x="186" y="462"/>
              </a:cxn>
              <a:cxn ang="0">
                <a:pos x="222" y="474"/>
              </a:cxn>
              <a:cxn ang="0">
                <a:pos x="258" y="486"/>
              </a:cxn>
              <a:cxn ang="0">
                <a:pos x="282" y="492"/>
              </a:cxn>
              <a:cxn ang="0">
                <a:pos x="318" y="504"/>
              </a:cxn>
              <a:cxn ang="0">
                <a:pos x="348" y="510"/>
              </a:cxn>
              <a:cxn ang="0">
                <a:pos x="390" y="522"/>
              </a:cxn>
              <a:cxn ang="0">
                <a:pos x="420" y="528"/>
              </a:cxn>
              <a:cxn ang="0">
                <a:pos x="468" y="534"/>
              </a:cxn>
              <a:cxn ang="0">
                <a:pos x="498" y="540"/>
              </a:cxn>
              <a:cxn ang="0">
                <a:pos x="546" y="546"/>
              </a:cxn>
              <a:cxn ang="0">
                <a:pos x="582" y="552"/>
              </a:cxn>
              <a:cxn ang="0">
                <a:pos x="630" y="558"/>
              </a:cxn>
            </a:cxnLst>
            <a:rect l="0" t="0" r="r" b="b"/>
            <a:pathLst>
              <a:path w="630" h="558">
                <a:moveTo>
                  <a:pt x="630" y="258"/>
                </a:moveTo>
                <a:lnTo>
                  <a:pt x="618" y="258"/>
                </a:lnTo>
                <a:lnTo>
                  <a:pt x="582" y="252"/>
                </a:lnTo>
                <a:lnTo>
                  <a:pt x="564" y="252"/>
                </a:lnTo>
                <a:lnTo>
                  <a:pt x="546" y="246"/>
                </a:lnTo>
                <a:lnTo>
                  <a:pt x="528" y="246"/>
                </a:lnTo>
                <a:lnTo>
                  <a:pt x="498" y="240"/>
                </a:lnTo>
                <a:lnTo>
                  <a:pt x="480" y="240"/>
                </a:lnTo>
                <a:lnTo>
                  <a:pt x="468" y="234"/>
                </a:lnTo>
                <a:lnTo>
                  <a:pt x="450" y="234"/>
                </a:lnTo>
                <a:lnTo>
                  <a:pt x="420" y="228"/>
                </a:lnTo>
                <a:lnTo>
                  <a:pt x="408" y="222"/>
                </a:lnTo>
                <a:lnTo>
                  <a:pt x="390" y="222"/>
                </a:lnTo>
                <a:lnTo>
                  <a:pt x="360" y="216"/>
                </a:lnTo>
                <a:lnTo>
                  <a:pt x="348" y="210"/>
                </a:lnTo>
                <a:lnTo>
                  <a:pt x="336" y="204"/>
                </a:lnTo>
                <a:lnTo>
                  <a:pt x="318" y="204"/>
                </a:lnTo>
                <a:lnTo>
                  <a:pt x="294" y="198"/>
                </a:lnTo>
                <a:lnTo>
                  <a:pt x="282" y="192"/>
                </a:lnTo>
                <a:lnTo>
                  <a:pt x="270" y="186"/>
                </a:lnTo>
                <a:lnTo>
                  <a:pt x="258" y="186"/>
                </a:lnTo>
                <a:lnTo>
                  <a:pt x="234" y="174"/>
                </a:lnTo>
                <a:lnTo>
                  <a:pt x="222" y="174"/>
                </a:lnTo>
                <a:lnTo>
                  <a:pt x="210" y="168"/>
                </a:lnTo>
                <a:lnTo>
                  <a:pt x="186" y="162"/>
                </a:lnTo>
                <a:lnTo>
                  <a:pt x="174" y="156"/>
                </a:lnTo>
                <a:lnTo>
                  <a:pt x="168" y="150"/>
                </a:lnTo>
                <a:lnTo>
                  <a:pt x="156" y="150"/>
                </a:lnTo>
                <a:lnTo>
                  <a:pt x="138" y="138"/>
                </a:lnTo>
                <a:lnTo>
                  <a:pt x="126" y="138"/>
                </a:lnTo>
                <a:lnTo>
                  <a:pt x="120" y="132"/>
                </a:lnTo>
                <a:lnTo>
                  <a:pt x="102" y="120"/>
                </a:lnTo>
                <a:lnTo>
                  <a:pt x="96" y="120"/>
                </a:lnTo>
                <a:lnTo>
                  <a:pt x="84" y="114"/>
                </a:lnTo>
                <a:lnTo>
                  <a:pt x="78" y="108"/>
                </a:lnTo>
                <a:lnTo>
                  <a:pt x="66" y="96"/>
                </a:lnTo>
                <a:lnTo>
                  <a:pt x="60" y="96"/>
                </a:lnTo>
                <a:lnTo>
                  <a:pt x="54" y="90"/>
                </a:lnTo>
                <a:lnTo>
                  <a:pt x="48" y="84"/>
                </a:lnTo>
                <a:lnTo>
                  <a:pt x="36" y="78"/>
                </a:lnTo>
                <a:lnTo>
                  <a:pt x="30" y="72"/>
                </a:lnTo>
                <a:lnTo>
                  <a:pt x="24" y="66"/>
                </a:lnTo>
                <a:lnTo>
                  <a:pt x="18" y="54"/>
                </a:lnTo>
                <a:lnTo>
                  <a:pt x="18" y="48"/>
                </a:lnTo>
                <a:lnTo>
                  <a:pt x="12" y="48"/>
                </a:lnTo>
                <a:lnTo>
                  <a:pt x="12" y="42"/>
                </a:lnTo>
                <a:lnTo>
                  <a:pt x="6" y="30"/>
                </a:lnTo>
                <a:lnTo>
                  <a:pt x="0" y="24"/>
                </a:lnTo>
                <a:lnTo>
                  <a:pt x="0" y="24"/>
                </a:lnTo>
                <a:lnTo>
                  <a:pt x="0" y="18"/>
                </a:lnTo>
                <a:lnTo>
                  <a:pt x="0" y="6"/>
                </a:lnTo>
                <a:lnTo>
                  <a:pt x="0" y="0"/>
                </a:lnTo>
                <a:lnTo>
                  <a:pt x="0" y="300"/>
                </a:lnTo>
                <a:lnTo>
                  <a:pt x="0" y="306"/>
                </a:lnTo>
                <a:lnTo>
                  <a:pt x="0" y="318"/>
                </a:lnTo>
                <a:lnTo>
                  <a:pt x="0" y="324"/>
                </a:lnTo>
                <a:lnTo>
                  <a:pt x="0" y="324"/>
                </a:lnTo>
                <a:lnTo>
                  <a:pt x="6" y="330"/>
                </a:lnTo>
                <a:lnTo>
                  <a:pt x="12" y="342"/>
                </a:lnTo>
                <a:lnTo>
                  <a:pt x="12" y="348"/>
                </a:lnTo>
                <a:lnTo>
                  <a:pt x="18" y="348"/>
                </a:lnTo>
                <a:lnTo>
                  <a:pt x="18" y="354"/>
                </a:lnTo>
                <a:lnTo>
                  <a:pt x="24" y="366"/>
                </a:lnTo>
                <a:lnTo>
                  <a:pt x="30" y="372"/>
                </a:lnTo>
                <a:lnTo>
                  <a:pt x="36" y="378"/>
                </a:lnTo>
                <a:lnTo>
                  <a:pt x="48" y="384"/>
                </a:lnTo>
                <a:lnTo>
                  <a:pt x="54" y="390"/>
                </a:lnTo>
                <a:lnTo>
                  <a:pt x="60" y="396"/>
                </a:lnTo>
                <a:lnTo>
                  <a:pt x="66" y="396"/>
                </a:lnTo>
                <a:lnTo>
                  <a:pt x="78" y="408"/>
                </a:lnTo>
                <a:lnTo>
                  <a:pt x="84" y="414"/>
                </a:lnTo>
                <a:lnTo>
                  <a:pt x="96" y="420"/>
                </a:lnTo>
                <a:lnTo>
                  <a:pt x="102" y="420"/>
                </a:lnTo>
                <a:lnTo>
                  <a:pt x="120" y="432"/>
                </a:lnTo>
                <a:lnTo>
                  <a:pt x="126" y="438"/>
                </a:lnTo>
                <a:lnTo>
                  <a:pt x="138" y="438"/>
                </a:lnTo>
                <a:lnTo>
                  <a:pt x="156" y="450"/>
                </a:lnTo>
                <a:lnTo>
                  <a:pt x="168" y="450"/>
                </a:lnTo>
                <a:lnTo>
                  <a:pt x="174" y="456"/>
                </a:lnTo>
                <a:lnTo>
                  <a:pt x="186" y="462"/>
                </a:lnTo>
                <a:lnTo>
                  <a:pt x="210" y="468"/>
                </a:lnTo>
                <a:lnTo>
                  <a:pt x="222" y="474"/>
                </a:lnTo>
                <a:lnTo>
                  <a:pt x="234" y="474"/>
                </a:lnTo>
                <a:lnTo>
                  <a:pt x="258" y="486"/>
                </a:lnTo>
                <a:lnTo>
                  <a:pt x="270" y="486"/>
                </a:lnTo>
                <a:lnTo>
                  <a:pt x="282" y="492"/>
                </a:lnTo>
                <a:lnTo>
                  <a:pt x="294" y="498"/>
                </a:lnTo>
                <a:lnTo>
                  <a:pt x="318" y="504"/>
                </a:lnTo>
                <a:lnTo>
                  <a:pt x="336" y="504"/>
                </a:lnTo>
                <a:lnTo>
                  <a:pt x="348" y="510"/>
                </a:lnTo>
                <a:lnTo>
                  <a:pt x="360" y="516"/>
                </a:lnTo>
                <a:lnTo>
                  <a:pt x="390" y="522"/>
                </a:lnTo>
                <a:lnTo>
                  <a:pt x="408" y="522"/>
                </a:lnTo>
                <a:lnTo>
                  <a:pt x="420" y="528"/>
                </a:lnTo>
                <a:lnTo>
                  <a:pt x="450" y="534"/>
                </a:lnTo>
                <a:lnTo>
                  <a:pt x="468" y="534"/>
                </a:lnTo>
                <a:lnTo>
                  <a:pt x="480" y="540"/>
                </a:lnTo>
                <a:lnTo>
                  <a:pt x="498" y="540"/>
                </a:lnTo>
                <a:lnTo>
                  <a:pt x="528" y="546"/>
                </a:lnTo>
                <a:lnTo>
                  <a:pt x="546" y="546"/>
                </a:lnTo>
                <a:lnTo>
                  <a:pt x="564" y="552"/>
                </a:lnTo>
                <a:lnTo>
                  <a:pt x="582" y="552"/>
                </a:lnTo>
                <a:lnTo>
                  <a:pt x="618" y="558"/>
                </a:lnTo>
                <a:lnTo>
                  <a:pt x="630" y="558"/>
                </a:lnTo>
                <a:lnTo>
                  <a:pt x="630" y="258"/>
                </a:lnTo>
                <a:close/>
              </a:path>
            </a:pathLst>
          </a:custGeom>
          <a:solidFill>
            <a:srgbClr val="664D80"/>
          </a:solidFill>
          <a:ln w="9525">
            <a:solidFill>
              <a:srgbClr val="4157AD"/>
            </a:solidFill>
            <a:prstDash val="solid"/>
            <a:round/>
            <a:headEnd/>
            <a:tailEnd/>
          </a:ln>
        </p:spPr>
        <p:txBody>
          <a:bodyPr/>
          <a:lstStyle/>
          <a:p>
            <a:endParaRPr lang="en-US"/>
          </a:p>
        </p:txBody>
      </p:sp>
      <p:sp>
        <p:nvSpPr>
          <p:cNvPr id="199692" name="Freeform 12"/>
          <p:cNvSpPr>
            <a:spLocks/>
          </p:cNvSpPr>
          <p:nvPr/>
        </p:nvSpPr>
        <p:spPr bwMode="auto">
          <a:xfrm>
            <a:off x="2924175" y="3162300"/>
            <a:ext cx="733425" cy="885825"/>
          </a:xfrm>
          <a:custGeom>
            <a:avLst/>
            <a:gdLst/>
            <a:ahLst/>
            <a:cxnLst>
              <a:cxn ang="0">
                <a:pos x="462" y="0"/>
              </a:cxn>
              <a:cxn ang="0">
                <a:pos x="0" y="258"/>
              </a:cxn>
              <a:cxn ang="0">
                <a:pos x="0" y="558"/>
              </a:cxn>
              <a:cxn ang="0">
                <a:pos x="462" y="300"/>
              </a:cxn>
              <a:cxn ang="0">
                <a:pos x="462" y="0"/>
              </a:cxn>
            </a:cxnLst>
            <a:rect l="0" t="0" r="r" b="b"/>
            <a:pathLst>
              <a:path w="462" h="558">
                <a:moveTo>
                  <a:pt x="462" y="0"/>
                </a:moveTo>
                <a:lnTo>
                  <a:pt x="0" y="258"/>
                </a:lnTo>
                <a:lnTo>
                  <a:pt x="0" y="558"/>
                </a:lnTo>
                <a:lnTo>
                  <a:pt x="462" y="300"/>
                </a:lnTo>
                <a:lnTo>
                  <a:pt x="462" y="0"/>
                </a:lnTo>
                <a:close/>
              </a:path>
            </a:pathLst>
          </a:custGeom>
          <a:solidFill>
            <a:srgbClr val="664D80"/>
          </a:solidFill>
          <a:ln w="9525">
            <a:solidFill>
              <a:srgbClr val="4157AD"/>
            </a:solidFill>
            <a:prstDash val="solid"/>
            <a:round/>
            <a:headEnd/>
            <a:tailEnd/>
          </a:ln>
        </p:spPr>
        <p:txBody>
          <a:bodyPr/>
          <a:lstStyle/>
          <a:p>
            <a:endParaRPr lang="en-US"/>
          </a:p>
        </p:txBody>
      </p:sp>
      <p:sp>
        <p:nvSpPr>
          <p:cNvPr id="199693" name="Freeform 13"/>
          <p:cNvSpPr>
            <a:spLocks/>
          </p:cNvSpPr>
          <p:nvPr/>
        </p:nvSpPr>
        <p:spPr bwMode="auto">
          <a:xfrm>
            <a:off x="1914525" y="2971800"/>
            <a:ext cx="1743075" cy="600075"/>
          </a:xfrm>
          <a:custGeom>
            <a:avLst/>
            <a:gdLst/>
            <a:ahLst/>
            <a:cxnLst>
              <a:cxn ang="0">
                <a:pos x="618" y="378"/>
              </a:cxn>
              <a:cxn ang="0">
                <a:pos x="564" y="372"/>
              </a:cxn>
              <a:cxn ang="0">
                <a:pos x="516" y="366"/>
              </a:cxn>
              <a:cxn ang="0">
                <a:pos x="480" y="360"/>
              </a:cxn>
              <a:cxn ang="0">
                <a:pos x="438" y="348"/>
              </a:cxn>
              <a:cxn ang="0">
                <a:pos x="408" y="342"/>
              </a:cxn>
              <a:cxn ang="0">
                <a:pos x="360" y="336"/>
              </a:cxn>
              <a:cxn ang="0">
                <a:pos x="318" y="324"/>
              </a:cxn>
              <a:cxn ang="0">
                <a:pos x="294" y="318"/>
              </a:cxn>
              <a:cxn ang="0">
                <a:pos x="258" y="306"/>
              </a:cxn>
              <a:cxn ang="0">
                <a:pos x="234" y="294"/>
              </a:cxn>
              <a:cxn ang="0">
                <a:pos x="198" y="282"/>
              </a:cxn>
              <a:cxn ang="0">
                <a:pos x="168" y="270"/>
              </a:cxn>
              <a:cxn ang="0">
                <a:pos x="144" y="264"/>
              </a:cxn>
              <a:cxn ang="0">
                <a:pos x="120" y="252"/>
              </a:cxn>
              <a:cxn ang="0">
                <a:pos x="102" y="240"/>
              </a:cxn>
              <a:cxn ang="0">
                <a:pos x="78" y="228"/>
              </a:cxn>
              <a:cxn ang="0">
                <a:pos x="60" y="216"/>
              </a:cxn>
              <a:cxn ang="0">
                <a:pos x="48" y="204"/>
              </a:cxn>
              <a:cxn ang="0">
                <a:pos x="30" y="192"/>
              </a:cxn>
              <a:cxn ang="0">
                <a:pos x="24" y="180"/>
              </a:cxn>
              <a:cxn ang="0">
                <a:pos x="12" y="168"/>
              </a:cxn>
              <a:cxn ang="0">
                <a:pos x="6" y="150"/>
              </a:cxn>
              <a:cxn ang="0">
                <a:pos x="0" y="144"/>
              </a:cxn>
              <a:cxn ang="0">
                <a:pos x="0" y="126"/>
              </a:cxn>
              <a:cxn ang="0">
                <a:pos x="0" y="114"/>
              </a:cxn>
              <a:cxn ang="0">
                <a:pos x="0" y="102"/>
              </a:cxn>
              <a:cxn ang="0">
                <a:pos x="6" y="84"/>
              </a:cxn>
              <a:cxn ang="0">
                <a:pos x="12" y="78"/>
              </a:cxn>
              <a:cxn ang="0">
                <a:pos x="24" y="60"/>
              </a:cxn>
              <a:cxn ang="0">
                <a:pos x="36" y="48"/>
              </a:cxn>
              <a:cxn ang="0">
                <a:pos x="48" y="36"/>
              </a:cxn>
              <a:cxn ang="0">
                <a:pos x="66" y="24"/>
              </a:cxn>
              <a:cxn ang="0">
                <a:pos x="78" y="12"/>
              </a:cxn>
              <a:cxn ang="0">
                <a:pos x="102" y="0"/>
              </a:cxn>
              <a:cxn ang="0">
                <a:pos x="630" y="378"/>
              </a:cxn>
            </a:cxnLst>
            <a:rect l="0" t="0" r="r" b="b"/>
            <a:pathLst>
              <a:path w="1098" h="378">
                <a:moveTo>
                  <a:pt x="630" y="378"/>
                </a:moveTo>
                <a:lnTo>
                  <a:pt x="618" y="378"/>
                </a:lnTo>
                <a:lnTo>
                  <a:pt x="582" y="372"/>
                </a:lnTo>
                <a:lnTo>
                  <a:pt x="564" y="372"/>
                </a:lnTo>
                <a:lnTo>
                  <a:pt x="546" y="366"/>
                </a:lnTo>
                <a:lnTo>
                  <a:pt x="516" y="366"/>
                </a:lnTo>
                <a:lnTo>
                  <a:pt x="498" y="360"/>
                </a:lnTo>
                <a:lnTo>
                  <a:pt x="480" y="360"/>
                </a:lnTo>
                <a:lnTo>
                  <a:pt x="468" y="354"/>
                </a:lnTo>
                <a:lnTo>
                  <a:pt x="438" y="348"/>
                </a:lnTo>
                <a:lnTo>
                  <a:pt x="420" y="348"/>
                </a:lnTo>
                <a:lnTo>
                  <a:pt x="408" y="342"/>
                </a:lnTo>
                <a:lnTo>
                  <a:pt x="378" y="336"/>
                </a:lnTo>
                <a:lnTo>
                  <a:pt x="360" y="336"/>
                </a:lnTo>
                <a:lnTo>
                  <a:pt x="348" y="330"/>
                </a:lnTo>
                <a:lnTo>
                  <a:pt x="318" y="324"/>
                </a:lnTo>
                <a:lnTo>
                  <a:pt x="306" y="318"/>
                </a:lnTo>
                <a:lnTo>
                  <a:pt x="294" y="318"/>
                </a:lnTo>
                <a:lnTo>
                  <a:pt x="282" y="312"/>
                </a:lnTo>
                <a:lnTo>
                  <a:pt x="258" y="306"/>
                </a:lnTo>
                <a:lnTo>
                  <a:pt x="246" y="300"/>
                </a:lnTo>
                <a:lnTo>
                  <a:pt x="234" y="294"/>
                </a:lnTo>
                <a:lnTo>
                  <a:pt x="210" y="288"/>
                </a:lnTo>
                <a:lnTo>
                  <a:pt x="198" y="282"/>
                </a:lnTo>
                <a:lnTo>
                  <a:pt x="186" y="282"/>
                </a:lnTo>
                <a:lnTo>
                  <a:pt x="168" y="270"/>
                </a:lnTo>
                <a:lnTo>
                  <a:pt x="156" y="270"/>
                </a:lnTo>
                <a:lnTo>
                  <a:pt x="144" y="264"/>
                </a:lnTo>
                <a:lnTo>
                  <a:pt x="126" y="258"/>
                </a:lnTo>
                <a:lnTo>
                  <a:pt x="120" y="252"/>
                </a:lnTo>
                <a:lnTo>
                  <a:pt x="108" y="246"/>
                </a:lnTo>
                <a:lnTo>
                  <a:pt x="102" y="240"/>
                </a:lnTo>
                <a:lnTo>
                  <a:pt x="84" y="234"/>
                </a:lnTo>
                <a:lnTo>
                  <a:pt x="78" y="228"/>
                </a:lnTo>
                <a:lnTo>
                  <a:pt x="72" y="222"/>
                </a:lnTo>
                <a:lnTo>
                  <a:pt x="60" y="216"/>
                </a:lnTo>
                <a:lnTo>
                  <a:pt x="54" y="210"/>
                </a:lnTo>
                <a:lnTo>
                  <a:pt x="48" y="204"/>
                </a:lnTo>
                <a:lnTo>
                  <a:pt x="36" y="198"/>
                </a:lnTo>
                <a:lnTo>
                  <a:pt x="30" y="192"/>
                </a:lnTo>
                <a:lnTo>
                  <a:pt x="24" y="186"/>
                </a:lnTo>
                <a:lnTo>
                  <a:pt x="24" y="180"/>
                </a:lnTo>
                <a:lnTo>
                  <a:pt x="18" y="168"/>
                </a:lnTo>
                <a:lnTo>
                  <a:pt x="12" y="168"/>
                </a:lnTo>
                <a:lnTo>
                  <a:pt x="12" y="162"/>
                </a:lnTo>
                <a:lnTo>
                  <a:pt x="6" y="150"/>
                </a:lnTo>
                <a:lnTo>
                  <a:pt x="0" y="144"/>
                </a:lnTo>
                <a:lnTo>
                  <a:pt x="0" y="144"/>
                </a:lnTo>
                <a:lnTo>
                  <a:pt x="0" y="132"/>
                </a:lnTo>
                <a:lnTo>
                  <a:pt x="0" y="126"/>
                </a:lnTo>
                <a:lnTo>
                  <a:pt x="0" y="120"/>
                </a:lnTo>
                <a:lnTo>
                  <a:pt x="0" y="114"/>
                </a:lnTo>
                <a:lnTo>
                  <a:pt x="0" y="108"/>
                </a:lnTo>
                <a:lnTo>
                  <a:pt x="0" y="102"/>
                </a:lnTo>
                <a:lnTo>
                  <a:pt x="0" y="96"/>
                </a:lnTo>
                <a:lnTo>
                  <a:pt x="6" y="84"/>
                </a:lnTo>
                <a:lnTo>
                  <a:pt x="12" y="84"/>
                </a:lnTo>
                <a:lnTo>
                  <a:pt x="12" y="78"/>
                </a:lnTo>
                <a:lnTo>
                  <a:pt x="18" y="66"/>
                </a:lnTo>
                <a:lnTo>
                  <a:pt x="24" y="60"/>
                </a:lnTo>
                <a:lnTo>
                  <a:pt x="24" y="60"/>
                </a:lnTo>
                <a:lnTo>
                  <a:pt x="36" y="48"/>
                </a:lnTo>
                <a:lnTo>
                  <a:pt x="42" y="42"/>
                </a:lnTo>
                <a:lnTo>
                  <a:pt x="48" y="36"/>
                </a:lnTo>
                <a:lnTo>
                  <a:pt x="54" y="36"/>
                </a:lnTo>
                <a:lnTo>
                  <a:pt x="66" y="24"/>
                </a:lnTo>
                <a:lnTo>
                  <a:pt x="72" y="18"/>
                </a:lnTo>
                <a:lnTo>
                  <a:pt x="78" y="12"/>
                </a:lnTo>
                <a:lnTo>
                  <a:pt x="96" y="6"/>
                </a:lnTo>
                <a:lnTo>
                  <a:pt x="102" y="0"/>
                </a:lnTo>
                <a:lnTo>
                  <a:pt x="1098" y="120"/>
                </a:lnTo>
                <a:lnTo>
                  <a:pt x="630" y="378"/>
                </a:lnTo>
                <a:close/>
              </a:path>
            </a:pathLst>
          </a:custGeom>
          <a:solidFill>
            <a:srgbClr val="CC99FF"/>
          </a:solidFill>
          <a:ln w="9525">
            <a:solidFill>
              <a:srgbClr val="4157AD"/>
            </a:solidFill>
            <a:prstDash val="solid"/>
            <a:round/>
            <a:headEnd/>
            <a:tailEnd/>
          </a:ln>
        </p:spPr>
        <p:txBody>
          <a:bodyPr/>
          <a:lstStyle/>
          <a:p>
            <a:endParaRPr lang="en-US"/>
          </a:p>
        </p:txBody>
      </p:sp>
      <p:sp>
        <p:nvSpPr>
          <p:cNvPr id="199694" name="Freeform 14"/>
          <p:cNvSpPr>
            <a:spLocks/>
          </p:cNvSpPr>
          <p:nvPr/>
        </p:nvSpPr>
        <p:spPr bwMode="auto">
          <a:xfrm>
            <a:off x="2914650" y="3162300"/>
            <a:ext cx="2486025" cy="933450"/>
          </a:xfrm>
          <a:custGeom>
            <a:avLst/>
            <a:gdLst/>
            <a:ahLst/>
            <a:cxnLst>
              <a:cxn ang="0">
                <a:pos x="1560" y="18"/>
              </a:cxn>
              <a:cxn ang="0">
                <a:pos x="1554" y="36"/>
              </a:cxn>
              <a:cxn ang="0">
                <a:pos x="1542" y="54"/>
              </a:cxn>
              <a:cxn ang="0">
                <a:pos x="1530" y="78"/>
              </a:cxn>
              <a:cxn ang="0">
                <a:pos x="1506" y="96"/>
              </a:cxn>
              <a:cxn ang="0">
                <a:pos x="1482" y="108"/>
              </a:cxn>
              <a:cxn ang="0">
                <a:pos x="1452" y="126"/>
              </a:cxn>
              <a:cxn ang="0">
                <a:pos x="1416" y="144"/>
              </a:cxn>
              <a:cxn ang="0">
                <a:pos x="1374" y="162"/>
              </a:cxn>
              <a:cxn ang="0">
                <a:pos x="1332" y="174"/>
              </a:cxn>
              <a:cxn ang="0">
                <a:pos x="1284" y="192"/>
              </a:cxn>
              <a:cxn ang="0">
                <a:pos x="1230" y="204"/>
              </a:cxn>
              <a:cxn ang="0">
                <a:pos x="1170" y="222"/>
              </a:cxn>
              <a:cxn ang="0">
                <a:pos x="1110" y="234"/>
              </a:cxn>
              <a:cxn ang="0">
                <a:pos x="1050" y="246"/>
              </a:cxn>
              <a:cxn ang="0">
                <a:pos x="984" y="252"/>
              </a:cxn>
              <a:cxn ang="0">
                <a:pos x="912" y="264"/>
              </a:cxn>
              <a:cxn ang="0">
                <a:pos x="840" y="270"/>
              </a:cxn>
              <a:cxn ang="0">
                <a:pos x="768" y="276"/>
              </a:cxn>
              <a:cxn ang="0">
                <a:pos x="696" y="282"/>
              </a:cxn>
              <a:cxn ang="0">
                <a:pos x="618" y="282"/>
              </a:cxn>
              <a:cxn ang="0">
                <a:pos x="546" y="288"/>
              </a:cxn>
              <a:cxn ang="0">
                <a:pos x="468" y="288"/>
              </a:cxn>
              <a:cxn ang="0">
                <a:pos x="390" y="288"/>
              </a:cxn>
              <a:cxn ang="0">
                <a:pos x="312" y="282"/>
              </a:cxn>
              <a:cxn ang="0">
                <a:pos x="240" y="282"/>
              </a:cxn>
              <a:cxn ang="0">
                <a:pos x="162" y="276"/>
              </a:cxn>
              <a:cxn ang="0">
                <a:pos x="90" y="270"/>
              </a:cxn>
              <a:cxn ang="0">
                <a:pos x="18" y="264"/>
              </a:cxn>
              <a:cxn ang="0">
                <a:pos x="18" y="564"/>
              </a:cxn>
              <a:cxn ang="0">
                <a:pos x="90" y="570"/>
              </a:cxn>
              <a:cxn ang="0">
                <a:pos x="162" y="576"/>
              </a:cxn>
              <a:cxn ang="0">
                <a:pos x="240" y="582"/>
              </a:cxn>
              <a:cxn ang="0">
                <a:pos x="312" y="582"/>
              </a:cxn>
              <a:cxn ang="0">
                <a:pos x="390" y="588"/>
              </a:cxn>
              <a:cxn ang="0">
                <a:pos x="468" y="588"/>
              </a:cxn>
              <a:cxn ang="0">
                <a:pos x="546" y="588"/>
              </a:cxn>
              <a:cxn ang="0">
                <a:pos x="618" y="582"/>
              </a:cxn>
              <a:cxn ang="0">
                <a:pos x="696" y="582"/>
              </a:cxn>
              <a:cxn ang="0">
                <a:pos x="768" y="576"/>
              </a:cxn>
              <a:cxn ang="0">
                <a:pos x="840" y="570"/>
              </a:cxn>
              <a:cxn ang="0">
                <a:pos x="912" y="564"/>
              </a:cxn>
              <a:cxn ang="0">
                <a:pos x="984" y="552"/>
              </a:cxn>
              <a:cxn ang="0">
                <a:pos x="1050" y="546"/>
              </a:cxn>
              <a:cxn ang="0">
                <a:pos x="1110" y="534"/>
              </a:cxn>
              <a:cxn ang="0">
                <a:pos x="1170" y="522"/>
              </a:cxn>
              <a:cxn ang="0">
                <a:pos x="1230" y="504"/>
              </a:cxn>
              <a:cxn ang="0">
                <a:pos x="1284" y="492"/>
              </a:cxn>
              <a:cxn ang="0">
                <a:pos x="1332" y="474"/>
              </a:cxn>
              <a:cxn ang="0">
                <a:pos x="1374" y="462"/>
              </a:cxn>
              <a:cxn ang="0">
                <a:pos x="1416" y="444"/>
              </a:cxn>
              <a:cxn ang="0">
                <a:pos x="1452" y="426"/>
              </a:cxn>
              <a:cxn ang="0">
                <a:pos x="1482" y="408"/>
              </a:cxn>
              <a:cxn ang="0">
                <a:pos x="1506" y="396"/>
              </a:cxn>
              <a:cxn ang="0">
                <a:pos x="1530" y="378"/>
              </a:cxn>
              <a:cxn ang="0">
                <a:pos x="1542" y="354"/>
              </a:cxn>
              <a:cxn ang="0">
                <a:pos x="1554" y="336"/>
              </a:cxn>
              <a:cxn ang="0">
                <a:pos x="1560" y="318"/>
              </a:cxn>
              <a:cxn ang="0">
                <a:pos x="1566" y="0"/>
              </a:cxn>
            </a:cxnLst>
            <a:rect l="0" t="0" r="r" b="b"/>
            <a:pathLst>
              <a:path w="1566" h="588">
                <a:moveTo>
                  <a:pt x="1566" y="0"/>
                </a:moveTo>
                <a:lnTo>
                  <a:pt x="1566" y="6"/>
                </a:lnTo>
                <a:lnTo>
                  <a:pt x="1560" y="18"/>
                </a:lnTo>
                <a:lnTo>
                  <a:pt x="1560" y="24"/>
                </a:lnTo>
                <a:lnTo>
                  <a:pt x="1560" y="24"/>
                </a:lnTo>
                <a:lnTo>
                  <a:pt x="1554" y="36"/>
                </a:lnTo>
                <a:lnTo>
                  <a:pt x="1554" y="42"/>
                </a:lnTo>
                <a:lnTo>
                  <a:pt x="1548" y="48"/>
                </a:lnTo>
                <a:lnTo>
                  <a:pt x="1542" y="54"/>
                </a:lnTo>
                <a:lnTo>
                  <a:pt x="1542" y="60"/>
                </a:lnTo>
                <a:lnTo>
                  <a:pt x="1536" y="66"/>
                </a:lnTo>
                <a:lnTo>
                  <a:pt x="1530" y="78"/>
                </a:lnTo>
                <a:lnTo>
                  <a:pt x="1524" y="78"/>
                </a:lnTo>
                <a:lnTo>
                  <a:pt x="1518" y="84"/>
                </a:lnTo>
                <a:lnTo>
                  <a:pt x="1506" y="96"/>
                </a:lnTo>
                <a:lnTo>
                  <a:pt x="1500" y="96"/>
                </a:lnTo>
                <a:lnTo>
                  <a:pt x="1494" y="102"/>
                </a:lnTo>
                <a:lnTo>
                  <a:pt x="1482" y="108"/>
                </a:lnTo>
                <a:lnTo>
                  <a:pt x="1470" y="120"/>
                </a:lnTo>
                <a:lnTo>
                  <a:pt x="1464" y="120"/>
                </a:lnTo>
                <a:lnTo>
                  <a:pt x="1452" y="126"/>
                </a:lnTo>
                <a:lnTo>
                  <a:pt x="1434" y="138"/>
                </a:lnTo>
                <a:lnTo>
                  <a:pt x="1428" y="138"/>
                </a:lnTo>
                <a:lnTo>
                  <a:pt x="1416" y="144"/>
                </a:lnTo>
                <a:lnTo>
                  <a:pt x="1398" y="150"/>
                </a:lnTo>
                <a:lnTo>
                  <a:pt x="1386" y="156"/>
                </a:lnTo>
                <a:lnTo>
                  <a:pt x="1374" y="162"/>
                </a:lnTo>
                <a:lnTo>
                  <a:pt x="1356" y="168"/>
                </a:lnTo>
                <a:lnTo>
                  <a:pt x="1344" y="174"/>
                </a:lnTo>
                <a:lnTo>
                  <a:pt x="1332" y="174"/>
                </a:lnTo>
                <a:lnTo>
                  <a:pt x="1308" y="186"/>
                </a:lnTo>
                <a:lnTo>
                  <a:pt x="1296" y="186"/>
                </a:lnTo>
                <a:lnTo>
                  <a:pt x="1284" y="192"/>
                </a:lnTo>
                <a:lnTo>
                  <a:pt x="1254" y="198"/>
                </a:lnTo>
                <a:lnTo>
                  <a:pt x="1242" y="204"/>
                </a:lnTo>
                <a:lnTo>
                  <a:pt x="1230" y="204"/>
                </a:lnTo>
                <a:lnTo>
                  <a:pt x="1200" y="216"/>
                </a:lnTo>
                <a:lnTo>
                  <a:pt x="1188" y="216"/>
                </a:lnTo>
                <a:lnTo>
                  <a:pt x="1170" y="222"/>
                </a:lnTo>
                <a:lnTo>
                  <a:pt x="1140" y="228"/>
                </a:lnTo>
                <a:lnTo>
                  <a:pt x="1128" y="228"/>
                </a:lnTo>
                <a:lnTo>
                  <a:pt x="1110" y="234"/>
                </a:lnTo>
                <a:lnTo>
                  <a:pt x="1080" y="240"/>
                </a:lnTo>
                <a:lnTo>
                  <a:pt x="1062" y="240"/>
                </a:lnTo>
                <a:lnTo>
                  <a:pt x="1050" y="246"/>
                </a:lnTo>
                <a:lnTo>
                  <a:pt x="1032" y="246"/>
                </a:lnTo>
                <a:lnTo>
                  <a:pt x="996" y="252"/>
                </a:lnTo>
                <a:lnTo>
                  <a:pt x="984" y="252"/>
                </a:lnTo>
                <a:lnTo>
                  <a:pt x="966" y="258"/>
                </a:lnTo>
                <a:lnTo>
                  <a:pt x="930" y="258"/>
                </a:lnTo>
                <a:lnTo>
                  <a:pt x="912" y="264"/>
                </a:lnTo>
                <a:lnTo>
                  <a:pt x="894" y="264"/>
                </a:lnTo>
                <a:lnTo>
                  <a:pt x="858" y="270"/>
                </a:lnTo>
                <a:lnTo>
                  <a:pt x="840" y="270"/>
                </a:lnTo>
                <a:lnTo>
                  <a:pt x="822" y="270"/>
                </a:lnTo>
                <a:lnTo>
                  <a:pt x="786" y="276"/>
                </a:lnTo>
                <a:lnTo>
                  <a:pt x="768" y="276"/>
                </a:lnTo>
                <a:lnTo>
                  <a:pt x="750" y="276"/>
                </a:lnTo>
                <a:lnTo>
                  <a:pt x="714" y="282"/>
                </a:lnTo>
                <a:lnTo>
                  <a:pt x="696" y="282"/>
                </a:lnTo>
                <a:lnTo>
                  <a:pt x="678" y="282"/>
                </a:lnTo>
                <a:lnTo>
                  <a:pt x="636" y="282"/>
                </a:lnTo>
                <a:lnTo>
                  <a:pt x="618" y="282"/>
                </a:lnTo>
                <a:lnTo>
                  <a:pt x="600" y="282"/>
                </a:lnTo>
                <a:lnTo>
                  <a:pt x="564" y="288"/>
                </a:lnTo>
                <a:lnTo>
                  <a:pt x="546" y="288"/>
                </a:lnTo>
                <a:lnTo>
                  <a:pt x="522" y="288"/>
                </a:lnTo>
                <a:lnTo>
                  <a:pt x="486" y="288"/>
                </a:lnTo>
                <a:lnTo>
                  <a:pt x="468" y="288"/>
                </a:lnTo>
                <a:lnTo>
                  <a:pt x="450" y="288"/>
                </a:lnTo>
                <a:lnTo>
                  <a:pt x="408" y="288"/>
                </a:lnTo>
                <a:lnTo>
                  <a:pt x="390" y="288"/>
                </a:lnTo>
                <a:lnTo>
                  <a:pt x="372" y="288"/>
                </a:lnTo>
                <a:lnTo>
                  <a:pt x="354" y="282"/>
                </a:lnTo>
                <a:lnTo>
                  <a:pt x="312" y="282"/>
                </a:lnTo>
                <a:lnTo>
                  <a:pt x="294" y="282"/>
                </a:lnTo>
                <a:lnTo>
                  <a:pt x="276" y="282"/>
                </a:lnTo>
                <a:lnTo>
                  <a:pt x="240" y="282"/>
                </a:lnTo>
                <a:lnTo>
                  <a:pt x="222" y="282"/>
                </a:lnTo>
                <a:lnTo>
                  <a:pt x="198" y="276"/>
                </a:lnTo>
                <a:lnTo>
                  <a:pt x="162" y="276"/>
                </a:lnTo>
                <a:lnTo>
                  <a:pt x="144" y="276"/>
                </a:lnTo>
                <a:lnTo>
                  <a:pt x="126" y="270"/>
                </a:lnTo>
                <a:lnTo>
                  <a:pt x="90" y="270"/>
                </a:lnTo>
                <a:lnTo>
                  <a:pt x="72" y="270"/>
                </a:lnTo>
                <a:lnTo>
                  <a:pt x="54" y="264"/>
                </a:lnTo>
                <a:lnTo>
                  <a:pt x="18" y="264"/>
                </a:lnTo>
                <a:lnTo>
                  <a:pt x="0" y="258"/>
                </a:lnTo>
                <a:lnTo>
                  <a:pt x="0" y="558"/>
                </a:lnTo>
                <a:lnTo>
                  <a:pt x="18" y="564"/>
                </a:lnTo>
                <a:lnTo>
                  <a:pt x="54" y="564"/>
                </a:lnTo>
                <a:lnTo>
                  <a:pt x="72" y="570"/>
                </a:lnTo>
                <a:lnTo>
                  <a:pt x="90" y="570"/>
                </a:lnTo>
                <a:lnTo>
                  <a:pt x="126" y="570"/>
                </a:lnTo>
                <a:lnTo>
                  <a:pt x="144" y="576"/>
                </a:lnTo>
                <a:lnTo>
                  <a:pt x="162" y="576"/>
                </a:lnTo>
                <a:lnTo>
                  <a:pt x="198" y="576"/>
                </a:lnTo>
                <a:lnTo>
                  <a:pt x="222" y="582"/>
                </a:lnTo>
                <a:lnTo>
                  <a:pt x="240" y="582"/>
                </a:lnTo>
                <a:lnTo>
                  <a:pt x="276" y="582"/>
                </a:lnTo>
                <a:lnTo>
                  <a:pt x="294" y="582"/>
                </a:lnTo>
                <a:lnTo>
                  <a:pt x="312" y="582"/>
                </a:lnTo>
                <a:lnTo>
                  <a:pt x="354" y="582"/>
                </a:lnTo>
                <a:lnTo>
                  <a:pt x="372" y="588"/>
                </a:lnTo>
                <a:lnTo>
                  <a:pt x="390" y="588"/>
                </a:lnTo>
                <a:lnTo>
                  <a:pt x="408" y="588"/>
                </a:lnTo>
                <a:lnTo>
                  <a:pt x="450" y="588"/>
                </a:lnTo>
                <a:lnTo>
                  <a:pt x="468" y="588"/>
                </a:lnTo>
                <a:lnTo>
                  <a:pt x="486" y="588"/>
                </a:lnTo>
                <a:lnTo>
                  <a:pt x="522" y="588"/>
                </a:lnTo>
                <a:lnTo>
                  <a:pt x="546" y="588"/>
                </a:lnTo>
                <a:lnTo>
                  <a:pt x="564" y="588"/>
                </a:lnTo>
                <a:lnTo>
                  <a:pt x="600" y="582"/>
                </a:lnTo>
                <a:lnTo>
                  <a:pt x="618" y="582"/>
                </a:lnTo>
                <a:lnTo>
                  <a:pt x="636" y="582"/>
                </a:lnTo>
                <a:lnTo>
                  <a:pt x="678" y="582"/>
                </a:lnTo>
                <a:lnTo>
                  <a:pt x="696" y="582"/>
                </a:lnTo>
                <a:lnTo>
                  <a:pt x="714" y="582"/>
                </a:lnTo>
                <a:lnTo>
                  <a:pt x="750" y="576"/>
                </a:lnTo>
                <a:lnTo>
                  <a:pt x="768" y="576"/>
                </a:lnTo>
                <a:lnTo>
                  <a:pt x="786" y="576"/>
                </a:lnTo>
                <a:lnTo>
                  <a:pt x="822" y="570"/>
                </a:lnTo>
                <a:lnTo>
                  <a:pt x="840" y="570"/>
                </a:lnTo>
                <a:lnTo>
                  <a:pt x="858" y="570"/>
                </a:lnTo>
                <a:lnTo>
                  <a:pt x="894" y="564"/>
                </a:lnTo>
                <a:lnTo>
                  <a:pt x="912" y="564"/>
                </a:lnTo>
                <a:lnTo>
                  <a:pt x="930" y="558"/>
                </a:lnTo>
                <a:lnTo>
                  <a:pt x="966" y="558"/>
                </a:lnTo>
                <a:lnTo>
                  <a:pt x="984" y="552"/>
                </a:lnTo>
                <a:lnTo>
                  <a:pt x="996" y="552"/>
                </a:lnTo>
                <a:lnTo>
                  <a:pt x="1032" y="546"/>
                </a:lnTo>
                <a:lnTo>
                  <a:pt x="1050" y="546"/>
                </a:lnTo>
                <a:lnTo>
                  <a:pt x="1062" y="540"/>
                </a:lnTo>
                <a:lnTo>
                  <a:pt x="1080" y="540"/>
                </a:lnTo>
                <a:lnTo>
                  <a:pt x="1110" y="534"/>
                </a:lnTo>
                <a:lnTo>
                  <a:pt x="1128" y="528"/>
                </a:lnTo>
                <a:lnTo>
                  <a:pt x="1140" y="528"/>
                </a:lnTo>
                <a:lnTo>
                  <a:pt x="1170" y="522"/>
                </a:lnTo>
                <a:lnTo>
                  <a:pt x="1188" y="516"/>
                </a:lnTo>
                <a:lnTo>
                  <a:pt x="1200" y="516"/>
                </a:lnTo>
                <a:lnTo>
                  <a:pt x="1230" y="504"/>
                </a:lnTo>
                <a:lnTo>
                  <a:pt x="1242" y="504"/>
                </a:lnTo>
                <a:lnTo>
                  <a:pt x="1254" y="498"/>
                </a:lnTo>
                <a:lnTo>
                  <a:pt x="1284" y="492"/>
                </a:lnTo>
                <a:lnTo>
                  <a:pt x="1296" y="486"/>
                </a:lnTo>
                <a:lnTo>
                  <a:pt x="1308" y="486"/>
                </a:lnTo>
                <a:lnTo>
                  <a:pt x="1332" y="474"/>
                </a:lnTo>
                <a:lnTo>
                  <a:pt x="1344" y="474"/>
                </a:lnTo>
                <a:lnTo>
                  <a:pt x="1356" y="468"/>
                </a:lnTo>
                <a:lnTo>
                  <a:pt x="1374" y="462"/>
                </a:lnTo>
                <a:lnTo>
                  <a:pt x="1386" y="456"/>
                </a:lnTo>
                <a:lnTo>
                  <a:pt x="1398" y="450"/>
                </a:lnTo>
                <a:lnTo>
                  <a:pt x="1416" y="444"/>
                </a:lnTo>
                <a:lnTo>
                  <a:pt x="1428" y="438"/>
                </a:lnTo>
                <a:lnTo>
                  <a:pt x="1434" y="438"/>
                </a:lnTo>
                <a:lnTo>
                  <a:pt x="1452" y="426"/>
                </a:lnTo>
                <a:lnTo>
                  <a:pt x="1464" y="420"/>
                </a:lnTo>
                <a:lnTo>
                  <a:pt x="1470" y="420"/>
                </a:lnTo>
                <a:lnTo>
                  <a:pt x="1482" y="408"/>
                </a:lnTo>
                <a:lnTo>
                  <a:pt x="1494" y="402"/>
                </a:lnTo>
                <a:lnTo>
                  <a:pt x="1500" y="396"/>
                </a:lnTo>
                <a:lnTo>
                  <a:pt x="1506" y="396"/>
                </a:lnTo>
                <a:lnTo>
                  <a:pt x="1518" y="384"/>
                </a:lnTo>
                <a:lnTo>
                  <a:pt x="1524" y="378"/>
                </a:lnTo>
                <a:lnTo>
                  <a:pt x="1530" y="378"/>
                </a:lnTo>
                <a:lnTo>
                  <a:pt x="1536" y="366"/>
                </a:lnTo>
                <a:lnTo>
                  <a:pt x="1542" y="360"/>
                </a:lnTo>
                <a:lnTo>
                  <a:pt x="1542" y="354"/>
                </a:lnTo>
                <a:lnTo>
                  <a:pt x="1548" y="348"/>
                </a:lnTo>
                <a:lnTo>
                  <a:pt x="1554" y="342"/>
                </a:lnTo>
                <a:lnTo>
                  <a:pt x="1554" y="336"/>
                </a:lnTo>
                <a:lnTo>
                  <a:pt x="1560" y="324"/>
                </a:lnTo>
                <a:lnTo>
                  <a:pt x="1560" y="324"/>
                </a:lnTo>
                <a:lnTo>
                  <a:pt x="1560" y="318"/>
                </a:lnTo>
                <a:lnTo>
                  <a:pt x="1566" y="306"/>
                </a:lnTo>
                <a:lnTo>
                  <a:pt x="1566" y="300"/>
                </a:lnTo>
                <a:lnTo>
                  <a:pt x="1566" y="0"/>
                </a:lnTo>
                <a:close/>
              </a:path>
            </a:pathLst>
          </a:custGeom>
          <a:solidFill>
            <a:srgbClr val="666680"/>
          </a:solidFill>
          <a:ln w="9525">
            <a:solidFill>
              <a:srgbClr val="4157AD"/>
            </a:solidFill>
            <a:prstDash val="solid"/>
            <a:round/>
            <a:headEnd/>
            <a:tailEnd/>
          </a:ln>
        </p:spPr>
        <p:txBody>
          <a:bodyPr/>
          <a:lstStyle/>
          <a:p>
            <a:endParaRPr lang="en-US"/>
          </a:p>
        </p:txBody>
      </p:sp>
      <p:sp>
        <p:nvSpPr>
          <p:cNvPr id="199695" name="Freeform 15"/>
          <p:cNvSpPr>
            <a:spLocks/>
          </p:cNvSpPr>
          <p:nvPr/>
        </p:nvSpPr>
        <p:spPr bwMode="auto">
          <a:xfrm>
            <a:off x="2914650" y="2714625"/>
            <a:ext cx="2486025" cy="904875"/>
          </a:xfrm>
          <a:custGeom>
            <a:avLst/>
            <a:gdLst/>
            <a:ahLst/>
            <a:cxnLst>
              <a:cxn ang="0">
                <a:pos x="522" y="0"/>
              </a:cxn>
              <a:cxn ang="0">
                <a:pos x="600" y="0"/>
              </a:cxn>
              <a:cxn ang="0">
                <a:pos x="678" y="6"/>
              </a:cxn>
              <a:cxn ang="0">
                <a:pos x="732" y="6"/>
              </a:cxn>
              <a:cxn ang="0">
                <a:pos x="804" y="12"/>
              </a:cxn>
              <a:cxn ang="0">
                <a:pos x="876" y="18"/>
              </a:cxn>
              <a:cxn ang="0">
                <a:pos x="948" y="30"/>
              </a:cxn>
              <a:cxn ang="0">
                <a:pos x="1014" y="36"/>
              </a:cxn>
              <a:cxn ang="0">
                <a:pos x="1080" y="48"/>
              </a:cxn>
              <a:cxn ang="0">
                <a:pos x="1140" y="60"/>
              </a:cxn>
              <a:cxn ang="0">
                <a:pos x="1200" y="72"/>
              </a:cxn>
              <a:cxn ang="0">
                <a:pos x="1254" y="84"/>
              </a:cxn>
              <a:cxn ang="0">
                <a:pos x="1308" y="102"/>
              </a:cxn>
              <a:cxn ang="0">
                <a:pos x="1356" y="114"/>
              </a:cxn>
              <a:cxn ang="0">
                <a:pos x="1398" y="132"/>
              </a:cxn>
              <a:cxn ang="0">
                <a:pos x="1434" y="150"/>
              </a:cxn>
              <a:cxn ang="0">
                <a:pos x="1470" y="168"/>
              </a:cxn>
              <a:cxn ang="0">
                <a:pos x="1500" y="186"/>
              </a:cxn>
              <a:cxn ang="0">
                <a:pos x="1524" y="204"/>
              </a:cxn>
              <a:cxn ang="0">
                <a:pos x="1542" y="222"/>
              </a:cxn>
              <a:cxn ang="0">
                <a:pos x="1548" y="240"/>
              </a:cxn>
              <a:cxn ang="0">
                <a:pos x="1560" y="258"/>
              </a:cxn>
              <a:cxn ang="0">
                <a:pos x="1566" y="276"/>
              </a:cxn>
              <a:cxn ang="0">
                <a:pos x="1560" y="300"/>
              </a:cxn>
              <a:cxn ang="0">
                <a:pos x="1554" y="318"/>
              </a:cxn>
              <a:cxn ang="0">
                <a:pos x="1542" y="336"/>
              </a:cxn>
              <a:cxn ang="0">
                <a:pos x="1530" y="360"/>
              </a:cxn>
              <a:cxn ang="0">
                <a:pos x="1506" y="378"/>
              </a:cxn>
              <a:cxn ang="0">
                <a:pos x="1476" y="396"/>
              </a:cxn>
              <a:cxn ang="0">
                <a:pos x="1446" y="414"/>
              </a:cxn>
              <a:cxn ang="0">
                <a:pos x="1410" y="432"/>
              </a:cxn>
              <a:cxn ang="0">
                <a:pos x="1368" y="444"/>
              </a:cxn>
              <a:cxn ang="0">
                <a:pos x="1320" y="462"/>
              </a:cxn>
              <a:cxn ang="0">
                <a:pos x="1272" y="480"/>
              </a:cxn>
              <a:cxn ang="0">
                <a:pos x="1218" y="492"/>
              </a:cxn>
              <a:cxn ang="0">
                <a:pos x="1158" y="504"/>
              </a:cxn>
              <a:cxn ang="0">
                <a:pos x="1098" y="516"/>
              </a:cxn>
              <a:cxn ang="0">
                <a:pos x="1050" y="528"/>
              </a:cxn>
              <a:cxn ang="0">
                <a:pos x="984" y="534"/>
              </a:cxn>
              <a:cxn ang="0">
                <a:pos x="912" y="546"/>
              </a:cxn>
              <a:cxn ang="0">
                <a:pos x="840" y="552"/>
              </a:cxn>
              <a:cxn ang="0">
                <a:pos x="768" y="558"/>
              </a:cxn>
              <a:cxn ang="0">
                <a:pos x="696" y="564"/>
              </a:cxn>
              <a:cxn ang="0">
                <a:pos x="618" y="564"/>
              </a:cxn>
              <a:cxn ang="0">
                <a:pos x="546" y="570"/>
              </a:cxn>
              <a:cxn ang="0">
                <a:pos x="468" y="570"/>
              </a:cxn>
              <a:cxn ang="0">
                <a:pos x="390" y="570"/>
              </a:cxn>
              <a:cxn ang="0">
                <a:pos x="312" y="564"/>
              </a:cxn>
              <a:cxn ang="0">
                <a:pos x="240" y="564"/>
              </a:cxn>
              <a:cxn ang="0">
                <a:pos x="162" y="558"/>
              </a:cxn>
              <a:cxn ang="0">
                <a:pos x="90" y="552"/>
              </a:cxn>
              <a:cxn ang="0">
                <a:pos x="18" y="546"/>
              </a:cxn>
              <a:cxn ang="0">
                <a:pos x="468" y="0"/>
              </a:cxn>
            </a:cxnLst>
            <a:rect l="0" t="0" r="r" b="b"/>
            <a:pathLst>
              <a:path w="1566" h="570">
                <a:moveTo>
                  <a:pt x="468" y="0"/>
                </a:moveTo>
                <a:lnTo>
                  <a:pt x="486" y="0"/>
                </a:lnTo>
                <a:lnTo>
                  <a:pt x="522" y="0"/>
                </a:lnTo>
                <a:lnTo>
                  <a:pt x="546" y="0"/>
                </a:lnTo>
                <a:lnTo>
                  <a:pt x="564" y="0"/>
                </a:lnTo>
                <a:lnTo>
                  <a:pt x="600" y="0"/>
                </a:lnTo>
                <a:lnTo>
                  <a:pt x="618" y="0"/>
                </a:lnTo>
                <a:lnTo>
                  <a:pt x="636" y="0"/>
                </a:lnTo>
                <a:lnTo>
                  <a:pt x="678" y="6"/>
                </a:lnTo>
                <a:lnTo>
                  <a:pt x="696" y="6"/>
                </a:lnTo>
                <a:lnTo>
                  <a:pt x="714" y="6"/>
                </a:lnTo>
                <a:lnTo>
                  <a:pt x="732" y="6"/>
                </a:lnTo>
                <a:lnTo>
                  <a:pt x="768" y="12"/>
                </a:lnTo>
                <a:lnTo>
                  <a:pt x="786" y="12"/>
                </a:lnTo>
                <a:lnTo>
                  <a:pt x="804" y="12"/>
                </a:lnTo>
                <a:lnTo>
                  <a:pt x="840" y="18"/>
                </a:lnTo>
                <a:lnTo>
                  <a:pt x="858" y="18"/>
                </a:lnTo>
                <a:lnTo>
                  <a:pt x="876" y="18"/>
                </a:lnTo>
                <a:lnTo>
                  <a:pt x="912" y="24"/>
                </a:lnTo>
                <a:lnTo>
                  <a:pt x="930" y="24"/>
                </a:lnTo>
                <a:lnTo>
                  <a:pt x="948" y="30"/>
                </a:lnTo>
                <a:lnTo>
                  <a:pt x="984" y="30"/>
                </a:lnTo>
                <a:lnTo>
                  <a:pt x="996" y="36"/>
                </a:lnTo>
                <a:lnTo>
                  <a:pt x="1014" y="36"/>
                </a:lnTo>
                <a:lnTo>
                  <a:pt x="1050" y="42"/>
                </a:lnTo>
                <a:lnTo>
                  <a:pt x="1062" y="42"/>
                </a:lnTo>
                <a:lnTo>
                  <a:pt x="1080" y="48"/>
                </a:lnTo>
                <a:lnTo>
                  <a:pt x="1098" y="48"/>
                </a:lnTo>
                <a:lnTo>
                  <a:pt x="1128" y="54"/>
                </a:lnTo>
                <a:lnTo>
                  <a:pt x="1140" y="60"/>
                </a:lnTo>
                <a:lnTo>
                  <a:pt x="1158" y="60"/>
                </a:lnTo>
                <a:lnTo>
                  <a:pt x="1188" y="66"/>
                </a:lnTo>
                <a:lnTo>
                  <a:pt x="1200" y="72"/>
                </a:lnTo>
                <a:lnTo>
                  <a:pt x="1218" y="78"/>
                </a:lnTo>
                <a:lnTo>
                  <a:pt x="1242" y="84"/>
                </a:lnTo>
                <a:lnTo>
                  <a:pt x="1254" y="84"/>
                </a:lnTo>
                <a:lnTo>
                  <a:pt x="1272" y="90"/>
                </a:lnTo>
                <a:lnTo>
                  <a:pt x="1296" y="96"/>
                </a:lnTo>
                <a:lnTo>
                  <a:pt x="1308" y="102"/>
                </a:lnTo>
                <a:lnTo>
                  <a:pt x="1320" y="102"/>
                </a:lnTo>
                <a:lnTo>
                  <a:pt x="1344" y="114"/>
                </a:lnTo>
                <a:lnTo>
                  <a:pt x="1356" y="114"/>
                </a:lnTo>
                <a:lnTo>
                  <a:pt x="1368" y="120"/>
                </a:lnTo>
                <a:lnTo>
                  <a:pt x="1386" y="126"/>
                </a:lnTo>
                <a:lnTo>
                  <a:pt x="1398" y="132"/>
                </a:lnTo>
                <a:lnTo>
                  <a:pt x="1410" y="138"/>
                </a:lnTo>
                <a:lnTo>
                  <a:pt x="1416" y="138"/>
                </a:lnTo>
                <a:lnTo>
                  <a:pt x="1434" y="150"/>
                </a:lnTo>
                <a:lnTo>
                  <a:pt x="1446" y="156"/>
                </a:lnTo>
                <a:lnTo>
                  <a:pt x="1452" y="156"/>
                </a:lnTo>
                <a:lnTo>
                  <a:pt x="1470" y="168"/>
                </a:lnTo>
                <a:lnTo>
                  <a:pt x="1476" y="174"/>
                </a:lnTo>
                <a:lnTo>
                  <a:pt x="1482" y="174"/>
                </a:lnTo>
                <a:lnTo>
                  <a:pt x="1500" y="186"/>
                </a:lnTo>
                <a:lnTo>
                  <a:pt x="1506" y="192"/>
                </a:lnTo>
                <a:lnTo>
                  <a:pt x="1512" y="198"/>
                </a:lnTo>
                <a:lnTo>
                  <a:pt x="1524" y="204"/>
                </a:lnTo>
                <a:lnTo>
                  <a:pt x="1530" y="210"/>
                </a:lnTo>
                <a:lnTo>
                  <a:pt x="1530" y="216"/>
                </a:lnTo>
                <a:lnTo>
                  <a:pt x="1542" y="222"/>
                </a:lnTo>
                <a:lnTo>
                  <a:pt x="1542" y="228"/>
                </a:lnTo>
                <a:lnTo>
                  <a:pt x="1548" y="234"/>
                </a:lnTo>
                <a:lnTo>
                  <a:pt x="1548" y="240"/>
                </a:lnTo>
                <a:lnTo>
                  <a:pt x="1554" y="246"/>
                </a:lnTo>
                <a:lnTo>
                  <a:pt x="1560" y="252"/>
                </a:lnTo>
                <a:lnTo>
                  <a:pt x="1560" y="258"/>
                </a:lnTo>
                <a:lnTo>
                  <a:pt x="1560" y="270"/>
                </a:lnTo>
                <a:lnTo>
                  <a:pt x="1566" y="276"/>
                </a:lnTo>
                <a:lnTo>
                  <a:pt x="1566" y="276"/>
                </a:lnTo>
                <a:lnTo>
                  <a:pt x="1566" y="288"/>
                </a:lnTo>
                <a:lnTo>
                  <a:pt x="1566" y="294"/>
                </a:lnTo>
                <a:lnTo>
                  <a:pt x="1560" y="300"/>
                </a:lnTo>
                <a:lnTo>
                  <a:pt x="1560" y="306"/>
                </a:lnTo>
                <a:lnTo>
                  <a:pt x="1560" y="312"/>
                </a:lnTo>
                <a:lnTo>
                  <a:pt x="1554" y="318"/>
                </a:lnTo>
                <a:lnTo>
                  <a:pt x="1548" y="330"/>
                </a:lnTo>
                <a:lnTo>
                  <a:pt x="1548" y="330"/>
                </a:lnTo>
                <a:lnTo>
                  <a:pt x="1542" y="336"/>
                </a:lnTo>
                <a:lnTo>
                  <a:pt x="1536" y="348"/>
                </a:lnTo>
                <a:lnTo>
                  <a:pt x="1530" y="354"/>
                </a:lnTo>
                <a:lnTo>
                  <a:pt x="1530" y="360"/>
                </a:lnTo>
                <a:lnTo>
                  <a:pt x="1524" y="360"/>
                </a:lnTo>
                <a:lnTo>
                  <a:pt x="1512" y="372"/>
                </a:lnTo>
                <a:lnTo>
                  <a:pt x="1506" y="378"/>
                </a:lnTo>
                <a:lnTo>
                  <a:pt x="1500" y="378"/>
                </a:lnTo>
                <a:lnTo>
                  <a:pt x="1482" y="390"/>
                </a:lnTo>
                <a:lnTo>
                  <a:pt x="1476" y="396"/>
                </a:lnTo>
                <a:lnTo>
                  <a:pt x="1470" y="402"/>
                </a:lnTo>
                <a:lnTo>
                  <a:pt x="1452" y="408"/>
                </a:lnTo>
                <a:lnTo>
                  <a:pt x="1446" y="414"/>
                </a:lnTo>
                <a:lnTo>
                  <a:pt x="1434" y="420"/>
                </a:lnTo>
                <a:lnTo>
                  <a:pt x="1416" y="426"/>
                </a:lnTo>
                <a:lnTo>
                  <a:pt x="1410" y="432"/>
                </a:lnTo>
                <a:lnTo>
                  <a:pt x="1398" y="432"/>
                </a:lnTo>
                <a:lnTo>
                  <a:pt x="1374" y="444"/>
                </a:lnTo>
                <a:lnTo>
                  <a:pt x="1368" y="444"/>
                </a:lnTo>
                <a:lnTo>
                  <a:pt x="1356" y="450"/>
                </a:lnTo>
                <a:lnTo>
                  <a:pt x="1344" y="456"/>
                </a:lnTo>
                <a:lnTo>
                  <a:pt x="1320" y="462"/>
                </a:lnTo>
                <a:lnTo>
                  <a:pt x="1308" y="468"/>
                </a:lnTo>
                <a:lnTo>
                  <a:pt x="1296" y="468"/>
                </a:lnTo>
                <a:lnTo>
                  <a:pt x="1272" y="480"/>
                </a:lnTo>
                <a:lnTo>
                  <a:pt x="1254" y="480"/>
                </a:lnTo>
                <a:lnTo>
                  <a:pt x="1242" y="486"/>
                </a:lnTo>
                <a:lnTo>
                  <a:pt x="1218" y="492"/>
                </a:lnTo>
                <a:lnTo>
                  <a:pt x="1200" y="498"/>
                </a:lnTo>
                <a:lnTo>
                  <a:pt x="1188" y="498"/>
                </a:lnTo>
                <a:lnTo>
                  <a:pt x="1158" y="504"/>
                </a:lnTo>
                <a:lnTo>
                  <a:pt x="1140" y="510"/>
                </a:lnTo>
                <a:lnTo>
                  <a:pt x="1128" y="510"/>
                </a:lnTo>
                <a:lnTo>
                  <a:pt x="1098" y="516"/>
                </a:lnTo>
                <a:lnTo>
                  <a:pt x="1080" y="522"/>
                </a:lnTo>
                <a:lnTo>
                  <a:pt x="1062" y="522"/>
                </a:lnTo>
                <a:lnTo>
                  <a:pt x="1050" y="528"/>
                </a:lnTo>
                <a:lnTo>
                  <a:pt x="1014" y="528"/>
                </a:lnTo>
                <a:lnTo>
                  <a:pt x="996" y="534"/>
                </a:lnTo>
                <a:lnTo>
                  <a:pt x="984" y="534"/>
                </a:lnTo>
                <a:lnTo>
                  <a:pt x="948" y="540"/>
                </a:lnTo>
                <a:lnTo>
                  <a:pt x="930" y="540"/>
                </a:lnTo>
                <a:lnTo>
                  <a:pt x="912" y="546"/>
                </a:lnTo>
                <a:lnTo>
                  <a:pt x="876" y="546"/>
                </a:lnTo>
                <a:lnTo>
                  <a:pt x="858" y="552"/>
                </a:lnTo>
                <a:lnTo>
                  <a:pt x="840" y="552"/>
                </a:lnTo>
                <a:lnTo>
                  <a:pt x="804" y="552"/>
                </a:lnTo>
                <a:lnTo>
                  <a:pt x="786" y="558"/>
                </a:lnTo>
                <a:lnTo>
                  <a:pt x="768" y="558"/>
                </a:lnTo>
                <a:lnTo>
                  <a:pt x="732" y="558"/>
                </a:lnTo>
                <a:lnTo>
                  <a:pt x="714" y="564"/>
                </a:lnTo>
                <a:lnTo>
                  <a:pt x="696" y="564"/>
                </a:lnTo>
                <a:lnTo>
                  <a:pt x="660" y="564"/>
                </a:lnTo>
                <a:lnTo>
                  <a:pt x="636" y="564"/>
                </a:lnTo>
                <a:lnTo>
                  <a:pt x="618" y="564"/>
                </a:lnTo>
                <a:lnTo>
                  <a:pt x="600" y="564"/>
                </a:lnTo>
                <a:lnTo>
                  <a:pt x="564" y="570"/>
                </a:lnTo>
                <a:lnTo>
                  <a:pt x="546" y="570"/>
                </a:lnTo>
                <a:lnTo>
                  <a:pt x="522" y="570"/>
                </a:lnTo>
                <a:lnTo>
                  <a:pt x="486" y="570"/>
                </a:lnTo>
                <a:lnTo>
                  <a:pt x="468" y="570"/>
                </a:lnTo>
                <a:lnTo>
                  <a:pt x="450" y="570"/>
                </a:lnTo>
                <a:lnTo>
                  <a:pt x="408" y="570"/>
                </a:lnTo>
                <a:lnTo>
                  <a:pt x="390" y="570"/>
                </a:lnTo>
                <a:lnTo>
                  <a:pt x="372" y="570"/>
                </a:lnTo>
                <a:lnTo>
                  <a:pt x="330" y="564"/>
                </a:lnTo>
                <a:lnTo>
                  <a:pt x="312" y="564"/>
                </a:lnTo>
                <a:lnTo>
                  <a:pt x="294" y="564"/>
                </a:lnTo>
                <a:lnTo>
                  <a:pt x="258" y="564"/>
                </a:lnTo>
                <a:lnTo>
                  <a:pt x="240" y="564"/>
                </a:lnTo>
                <a:lnTo>
                  <a:pt x="222" y="564"/>
                </a:lnTo>
                <a:lnTo>
                  <a:pt x="198" y="558"/>
                </a:lnTo>
                <a:lnTo>
                  <a:pt x="162" y="558"/>
                </a:lnTo>
                <a:lnTo>
                  <a:pt x="144" y="558"/>
                </a:lnTo>
                <a:lnTo>
                  <a:pt x="126" y="552"/>
                </a:lnTo>
                <a:lnTo>
                  <a:pt x="90" y="552"/>
                </a:lnTo>
                <a:lnTo>
                  <a:pt x="72" y="552"/>
                </a:lnTo>
                <a:lnTo>
                  <a:pt x="54" y="546"/>
                </a:lnTo>
                <a:lnTo>
                  <a:pt x="18" y="546"/>
                </a:lnTo>
                <a:lnTo>
                  <a:pt x="0" y="540"/>
                </a:lnTo>
                <a:lnTo>
                  <a:pt x="468" y="282"/>
                </a:lnTo>
                <a:lnTo>
                  <a:pt x="468" y="0"/>
                </a:lnTo>
                <a:close/>
              </a:path>
            </a:pathLst>
          </a:custGeom>
          <a:solidFill>
            <a:srgbClr val="CCCCFF"/>
          </a:solidFill>
          <a:ln w="9525">
            <a:solidFill>
              <a:srgbClr val="4157AD"/>
            </a:solidFill>
            <a:prstDash val="solid"/>
            <a:round/>
            <a:headEnd/>
            <a:tailEnd/>
          </a:ln>
        </p:spPr>
        <p:txBody>
          <a:bodyPr/>
          <a:lstStyle/>
          <a:p>
            <a:endParaRPr lang="en-US"/>
          </a:p>
        </p:txBody>
      </p:sp>
      <p:sp>
        <p:nvSpPr>
          <p:cNvPr id="199696" name="Rectangle 16"/>
          <p:cNvSpPr>
            <a:spLocks noChangeArrowheads="1"/>
          </p:cNvSpPr>
          <p:nvPr/>
        </p:nvSpPr>
        <p:spPr bwMode="auto">
          <a:xfrm>
            <a:off x="5829300" y="2447925"/>
            <a:ext cx="123825" cy="123825"/>
          </a:xfrm>
          <a:prstGeom prst="rect">
            <a:avLst/>
          </a:prstGeom>
          <a:solidFill>
            <a:srgbClr val="CCCCFF"/>
          </a:solidFill>
          <a:ln w="9525">
            <a:solidFill>
              <a:srgbClr val="4157AD"/>
            </a:solidFill>
            <a:miter lim="800000"/>
            <a:headEnd/>
            <a:tailEnd/>
          </a:ln>
        </p:spPr>
        <p:txBody>
          <a:bodyPr/>
          <a:lstStyle/>
          <a:p>
            <a:endParaRPr lang="en-US"/>
          </a:p>
        </p:txBody>
      </p:sp>
      <p:sp>
        <p:nvSpPr>
          <p:cNvPr id="199697" name="Rectangle 17"/>
          <p:cNvSpPr>
            <a:spLocks noChangeArrowheads="1"/>
          </p:cNvSpPr>
          <p:nvPr/>
        </p:nvSpPr>
        <p:spPr bwMode="auto">
          <a:xfrm>
            <a:off x="6010275" y="2390775"/>
            <a:ext cx="1133475" cy="285750"/>
          </a:xfrm>
          <a:prstGeom prst="rect">
            <a:avLst/>
          </a:prstGeom>
          <a:noFill/>
          <a:ln w="9525">
            <a:noFill/>
            <a:miter lim="800000"/>
            <a:headEnd/>
            <a:tailEnd/>
          </a:ln>
        </p:spPr>
        <p:txBody>
          <a:bodyPr wrap="none" lIns="0" tIns="0" rIns="0" bIns="0">
            <a:spAutoFit/>
          </a:bodyPr>
          <a:lstStyle/>
          <a:p>
            <a:pPr eaLnBrk="0" hangingPunct="0"/>
            <a:r>
              <a:rPr lang="en-US" sz="1600">
                <a:solidFill>
                  <a:srgbClr val="4157AD"/>
                </a:solidFill>
                <a:latin typeface="GE Inspira Pitch" pitchFamily="34" charset="0"/>
              </a:rPr>
              <a:t>Operational</a:t>
            </a:r>
            <a:endParaRPr lang="en-US"/>
          </a:p>
        </p:txBody>
      </p:sp>
      <p:sp>
        <p:nvSpPr>
          <p:cNvPr id="199698" name="Rectangle 18"/>
          <p:cNvSpPr>
            <a:spLocks noChangeArrowheads="1"/>
          </p:cNvSpPr>
          <p:nvPr/>
        </p:nvSpPr>
        <p:spPr bwMode="auto">
          <a:xfrm>
            <a:off x="6010275" y="2628900"/>
            <a:ext cx="923925" cy="285750"/>
          </a:xfrm>
          <a:prstGeom prst="rect">
            <a:avLst/>
          </a:prstGeom>
          <a:noFill/>
          <a:ln w="9525">
            <a:noFill/>
            <a:miter lim="800000"/>
            <a:headEnd/>
            <a:tailEnd/>
          </a:ln>
        </p:spPr>
        <p:txBody>
          <a:bodyPr wrap="none" lIns="0" tIns="0" rIns="0" bIns="0">
            <a:spAutoFit/>
          </a:bodyPr>
          <a:lstStyle/>
          <a:p>
            <a:pPr eaLnBrk="0" hangingPunct="0"/>
            <a:r>
              <a:rPr lang="en-US" sz="1600">
                <a:solidFill>
                  <a:srgbClr val="4157AD"/>
                </a:solidFill>
                <a:latin typeface="GE Inspira Pitch" pitchFamily="34" charset="0"/>
              </a:rPr>
              <a:t>Efficiency</a:t>
            </a:r>
            <a:endParaRPr lang="en-US"/>
          </a:p>
        </p:txBody>
      </p:sp>
      <p:sp>
        <p:nvSpPr>
          <p:cNvPr id="199699" name="Rectangle 19"/>
          <p:cNvSpPr>
            <a:spLocks noChangeArrowheads="1"/>
          </p:cNvSpPr>
          <p:nvPr/>
        </p:nvSpPr>
        <p:spPr bwMode="auto">
          <a:xfrm>
            <a:off x="5829300" y="2971800"/>
            <a:ext cx="123825" cy="123825"/>
          </a:xfrm>
          <a:prstGeom prst="rect">
            <a:avLst/>
          </a:prstGeom>
          <a:solidFill>
            <a:srgbClr val="CC99FF"/>
          </a:solidFill>
          <a:ln w="9525">
            <a:solidFill>
              <a:srgbClr val="4157AD"/>
            </a:solidFill>
            <a:miter lim="800000"/>
            <a:headEnd/>
            <a:tailEnd/>
          </a:ln>
        </p:spPr>
        <p:txBody>
          <a:bodyPr/>
          <a:lstStyle/>
          <a:p>
            <a:endParaRPr lang="en-US"/>
          </a:p>
        </p:txBody>
      </p:sp>
      <p:sp>
        <p:nvSpPr>
          <p:cNvPr id="199700" name="Rectangle 20"/>
          <p:cNvSpPr>
            <a:spLocks noChangeArrowheads="1"/>
          </p:cNvSpPr>
          <p:nvPr/>
        </p:nvSpPr>
        <p:spPr bwMode="auto">
          <a:xfrm>
            <a:off x="6010275" y="2914650"/>
            <a:ext cx="1362075" cy="285750"/>
          </a:xfrm>
          <a:prstGeom prst="rect">
            <a:avLst/>
          </a:prstGeom>
          <a:noFill/>
          <a:ln w="9525">
            <a:noFill/>
            <a:miter lim="800000"/>
            <a:headEnd/>
            <a:tailEnd/>
          </a:ln>
        </p:spPr>
        <p:txBody>
          <a:bodyPr wrap="none" lIns="0" tIns="0" rIns="0" bIns="0">
            <a:spAutoFit/>
          </a:bodyPr>
          <a:lstStyle/>
          <a:p>
            <a:pPr eaLnBrk="0" hangingPunct="0"/>
            <a:r>
              <a:rPr lang="en-US" sz="1600">
                <a:solidFill>
                  <a:srgbClr val="4157AD"/>
                </a:solidFill>
                <a:latin typeface="GE Inspira Pitch" pitchFamily="34" charset="0"/>
              </a:rPr>
              <a:t>Environmental</a:t>
            </a:r>
            <a:endParaRPr lang="en-US"/>
          </a:p>
        </p:txBody>
      </p:sp>
      <p:sp>
        <p:nvSpPr>
          <p:cNvPr id="199701" name="Rectangle 21"/>
          <p:cNvSpPr>
            <a:spLocks noChangeArrowheads="1"/>
          </p:cNvSpPr>
          <p:nvPr/>
        </p:nvSpPr>
        <p:spPr bwMode="auto">
          <a:xfrm>
            <a:off x="6010275" y="3152775"/>
            <a:ext cx="714375" cy="285750"/>
          </a:xfrm>
          <a:prstGeom prst="rect">
            <a:avLst/>
          </a:prstGeom>
          <a:noFill/>
          <a:ln w="9525">
            <a:noFill/>
            <a:miter lim="800000"/>
            <a:headEnd/>
            <a:tailEnd/>
          </a:ln>
        </p:spPr>
        <p:txBody>
          <a:bodyPr wrap="none" lIns="0" tIns="0" rIns="0" bIns="0">
            <a:spAutoFit/>
          </a:bodyPr>
          <a:lstStyle/>
          <a:p>
            <a:pPr eaLnBrk="0" hangingPunct="0"/>
            <a:r>
              <a:rPr lang="en-US" sz="1600">
                <a:solidFill>
                  <a:srgbClr val="4157AD"/>
                </a:solidFill>
                <a:latin typeface="GE Inspira Pitch" pitchFamily="34" charset="0"/>
              </a:rPr>
              <a:t>Impact</a:t>
            </a:r>
            <a:endParaRPr lang="en-US"/>
          </a:p>
        </p:txBody>
      </p:sp>
      <p:sp>
        <p:nvSpPr>
          <p:cNvPr id="199702" name="Rectangle 22"/>
          <p:cNvSpPr>
            <a:spLocks noChangeArrowheads="1"/>
          </p:cNvSpPr>
          <p:nvPr/>
        </p:nvSpPr>
        <p:spPr bwMode="auto">
          <a:xfrm>
            <a:off x="5829300" y="3495675"/>
            <a:ext cx="123825" cy="123825"/>
          </a:xfrm>
          <a:prstGeom prst="rect">
            <a:avLst/>
          </a:prstGeom>
          <a:solidFill>
            <a:srgbClr val="808080"/>
          </a:solidFill>
          <a:ln w="9525">
            <a:solidFill>
              <a:srgbClr val="4157AD"/>
            </a:solidFill>
            <a:miter lim="800000"/>
            <a:headEnd/>
            <a:tailEnd/>
          </a:ln>
        </p:spPr>
        <p:txBody>
          <a:bodyPr/>
          <a:lstStyle/>
          <a:p>
            <a:endParaRPr lang="en-US"/>
          </a:p>
        </p:txBody>
      </p:sp>
      <p:sp>
        <p:nvSpPr>
          <p:cNvPr id="199703" name="Rectangle 23"/>
          <p:cNvSpPr>
            <a:spLocks noChangeArrowheads="1"/>
          </p:cNvSpPr>
          <p:nvPr/>
        </p:nvSpPr>
        <p:spPr bwMode="auto">
          <a:xfrm>
            <a:off x="6010275" y="3438525"/>
            <a:ext cx="1571625" cy="285750"/>
          </a:xfrm>
          <a:prstGeom prst="rect">
            <a:avLst/>
          </a:prstGeom>
          <a:noFill/>
          <a:ln w="9525">
            <a:noFill/>
            <a:miter lim="800000"/>
            <a:headEnd/>
            <a:tailEnd/>
          </a:ln>
        </p:spPr>
        <p:txBody>
          <a:bodyPr wrap="none" lIns="0" tIns="0" rIns="0" bIns="0">
            <a:spAutoFit/>
          </a:bodyPr>
          <a:lstStyle/>
          <a:p>
            <a:pPr eaLnBrk="0" hangingPunct="0"/>
            <a:r>
              <a:rPr lang="en-US" sz="1600">
                <a:solidFill>
                  <a:srgbClr val="4157AD"/>
                </a:solidFill>
                <a:latin typeface="GE Inspira Pitch" pitchFamily="34" charset="0"/>
              </a:rPr>
              <a:t>Energy Efficiency</a:t>
            </a:r>
            <a:endParaRPr lang="en-US"/>
          </a:p>
        </p:txBody>
      </p:sp>
      <p:sp>
        <p:nvSpPr>
          <p:cNvPr id="199704" name="Rectangle 24"/>
          <p:cNvSpPr>
            <a:spLocks noChangeArrowheads="1"/>
          </p:cNvSpPr>
          <p:nvPr/>
        </p:nvSpPr>
        <p:spPr bwMode="auto">
          <a:xfrm>
            <a:off x="5829300" y="4019550"/>
            <a:ext cx="123825" cy="123825"/>
          </a:xfrm>
          <a:prstGeom prst="rect">
            <a:avLst/>
          </a:prstGeom>
          <a:solidFill>
            <a:srgbClr val="7C9DFD"/>
          </a:solidFill>
          <a:ln w="9525">
            <a:solidFill>
              <a:srgbClr val="4157AD"/>
            </a:solidFill>
            <a:miter lim="800000"/>
            <a:headEnd/>
            <a:tailEnd/>
          </a:ln>
        </p:spPr>
        <p:txBody>
          <a:bodyPr/>
          <a:lstStyle/>
          <a:p>
            <a:endParaRPr lang="en-US"/>
          </a:p>
        </p:txBody>
      </p:sp>
      <p:sp>
        <p:nvSpPr>
          <p:cNvPr id="199705" name="Rectangle 25"/>
          <p:cNvSpPr>
            <a:spLocks noChangeArrowheads="1"/>
          </p:cNvSpPr>
          <p:nvPr/>
        </p:nvSpPr>
        <p:spPr bwMode="auto">
          <a:xfrm>
            <a:off x="6010275" y="3962400"/>
            <a:ext cx="942975" cy="285750"/>
          </a:xfrm>
          <a:prstGeom prst="rect">
            <a:avLst/>
          </a:prstGeom>
          <a:noFill/>
          <a:ln w="9525">
            <a:noFill/>
            <a:miter lim="800000"/>
            <a:headEnd/>
            <a:tailEnd/>
          </a:ln>
        </p:spPr>
        <p:txBody>
          <a:bodyPr wrap="none" lIns="0" tIns="0" rIns="0" bIns="0">
            <a:spAutoFit/>
          </a:bodyPr>
          <a:lstStyle/>
          <a:p>
            <a:pPr eaLnBrk="0" hangingPunct="0"/>
            <a:r>
              <a:rPr lang="en-US" sz="1600">
                <a:solidFill>
                  <a:srgbClr val="4157AD"/>
                </a:solidFill>
                <a:latin typeface="GE Inspira Pitch" pitchFamily="34" charset="0"/>
              </a:rPr>
              <a:t>Customer</a:t>
            </a:r>
            <a:endParaRPr lang="en-US"/>
          </a:p>
        </p:txBody>
      </p:sp>
      <p:sp>
        <p:nvSpPr>
          <p:cNvPr id="199706" name="Rectangle 26"/>
          <p:cNvSpPr>
            <a:spLocks noChangeArrowheads="1"/>
          </p:cNvSpPr>
          <p:nvPr/>
        </p:nvSpPr>
        <p:spPr bwMode="auto">
          <a:xfrm>
            <a:off x="6010275" y="4200525"/>
            <a:ext cx="1123950" cy="285750"/>
          </a:xfrm>
          <a:prstGeom prst="rect">
            <a:avLst/>
          </a:prstGeom>
          <a:noFill/>
          <a:ln w="9525">
            <a:noFill/>
            <a:miter lim="800000"/>
            <a:headEnd/>
            <a:tailEnd/>
          </a:ln>
        </p:spPr>
        <p:txBody>
          <a:bodyPr wrap="none" lIns="0" tIns="0" rIns="0" bIns="0">
            <a:spAutoFit/>
          </a:bodyPr>
          <a:lstStyle/>
          <a:p>
            <a:pPr eaLnBrk="0" hangingPunct="0"/>
            <a:r>
              <a:rPr lang="en-US" sz="1600">
                <a:solidFill>
                  <a:srgbClr val="4157AD"/>
                </a:solidFill>
                <a:latin typeface="GE Inspira Pitch" pitchFamily="34" charset="0"/>
              </a:rPr>
              <a:t>Satisfaction</a:t>
            </a:r>
            <a:endParaRPr lang="en-US"/>
          </a:p>
        </p:txBody>
      </p:sp>
      <p:sp>
        <p:nvSpPr>
          <p:cNvPr id="199707" name="Text Box 27"/>
          <p:cNvSpPr txBox="1">
            <a:spLocks noChangeArrowheads="1"/>
          </p:cNvSpPr>
          <p:nvPr/>
        </p:nvSpPr>
        <p:spPr bwMode="auto">
          <a:xfrm>
            <a:off x="4343400" y="6096000"/>
            <a:ext cx="4670425" cy="274638"/>
          </a:xfrm>
          <a:prstGeom prst="rect">
            <a:avLst/>
          </a:prstGeom>
          <a:noFill/>
          <a:ln w="9525">
            <a:noFill/>
            <a:miter lim="800000"/>
            <a:headEnd/>
            <a:tailEnd/>
          </a:ln>
          <a:effectLst/>
        </p:spPr>
        <p:txBody>
          <a:bodyPr wrap="none">
            <a:spAutoFit/>
          </a:bodyPr>
          <a:lstStyle/>
          <a:p>
            <a:pPr eaLnBrk="0" hangingPunct="0"/>
            <a:r>
              <a:rPr lang="en-US" sz="1200" i="1">
                <a:latin typeface="GE Inspira Pitch" pitchFamily="34" charset="0"/>
              </a:rPr>
              <a:t>*Model developed based on a study conducted with 31 global Utilities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8"/>
          <p:cNvSpPr>
            <a:spLocks noChangeArrowheads="1"/>
          </p:cNvSpPr>
          <p:nvPr/>
        </p:nvSpPr>
        <p:spPr bwMode="auto">
          <a:xfrm>
            <a:off x="381000" y="304800"/>
            <a:ext cx="8521700" cy="487363"/>
          </a:xfrm>
          <a:prstGeom prst="rect">
            <a:avLst/>
          </a:prstGeom>
          <a:solidFill>
            <a:srgbClr val="FFFFFF"/>
          </a:solidFill>
          <a:ln w="9525" algn="ctr">
            <a:noFill/>
            <a:miter lim="800000"/>
            <a:headEnd/>
            <a:tailEnd/>
          </a:ln>
        </p:spPr>
        <p:txBody>
          <a:bodyPr/>
          <a:lstStyle/>
          <a:p>
            <a:pPr>
              <a:lnSpc>
                <a:spcPct val="95000"/>
              </a:lnSpc>
            </a:pPr>
            <a:r>
              <a:rPr lang="en-US" sz="2400">
                <a:solidFill>
                  <a:srgbClr val="4157AD"/>
                </a:solidFill>
                <a:latin typeface="GE Inspira Pitch" pitchFamily="34" charset="0"/>
              </a:rPr>
              <a:t>Smart Grid Potential Savings by Benefit Category</a:t>
            </a:r>
          </a:p>
        </p:txBody>
      </p:sp>
      <p:pic>
        <p:nvPicPr>
          <p:cNvPr id="204803" name="Picture 2"/>
          <p:cNvPicPr>
            <a:picLocks noChangeAspect="1" noChangeArrowheads="1"/>
          </p:cNvPicPr>
          <p:nvPr/>
        </p:nvPicPr>
        <p:blipFill>
          <a:blip r:embed="rId2" cstate="print"/>
          <a:srcRect/>
          <a:stretch>
            <a:fillRect/>
          </a:stretch>
        </p:blipFill>
        <p:spPr bwMode="auto">
          <a:xfrm>
            <a:off x="363538" y="865188"/>
            <a:ext cx="7785100" cy="4886325"/>
          </a:xfrm>
          <a:prstGeom prst="rect">
            <a:avLst/>
          </a:prstGeom>
          <a:noFill/>
          <a:ln w="9525">
            <a:noFill/>
            <a:miter lim="800000"/>
            <a:headEnd/>
            <a:tailEnd/>
          </a:ln>
        </p:spPr>
      </p:pic>
      <p:sp>
        <p:nvSpPr>
          <p:cNvPr id="204804" name="TextBox 5"/>
          <p:cNvSpPr txBox="1">
            <a:spLocks noChangeArrowheads="1"/>
          </p:cNvSpPr>
          <p:nvPr/>
        </p:nvSpPr>
        <p:spPr bwMode="auto">
          <a:xfrm>
            <a:off x="390525" y="5849938"/>
            <a:ext cx="7785100" cy="396875"/>
          </a:xfrm>
          <a:prstGeom prst="rect">
            <a:avLst/>
          </a:prstGeom>
          <a:noFill/>
          <a:ln w="9525">
            <a:noFill/>
            <a:miter lim="800000"/>
            <a:headEnd/>
            <a:tailEnd/>
          </a:ln>
        </p:spPr>
        <p:txBody>
          <a:bodyPr>
            <a:spAutoFit/>
          </a:bodyPr>
          <a:lstStyle/>
          <a:p>
            <a:pPr algn="ctr" eaLnBrk="0" hangingPunct="0"/>
            <a:r>
              <a:rPr lang="en-US" sz="2000" b="1"/>
              <a:t>Average Annual Benefits to Utility (100K Customer Basis)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3"/>
          <p:cNvSpPr>
            <a:spLocks noGrp="1"/>
          </p:cNvSpPr>
          <p:nvPr>
            <p:ph type="sldNum" sz="quarter" idx="10"/>
          </p:nvPr>
        </p:nvSpPr>
        <p:spPr/>
        <p:txBody>
          <a:bodyPr/>
          <a:lstStyle/>
          <a:p>
            <a:fld id="{63F8D719-0448-4CDE-BA0E-70C8973B529F}" type="slidenum">
              <a:rPr lang="en-US">
                <a:solidFill>
                  <a:schemeClr val="bg2"/>
                </a:solidFill>
              </a:rPr>
              <a:pPr/>
              <a:t>8</a:t>
            </a:fld>
            <a:endParaRPr lang="en-US"/>
          </a:p>
          <a:p>
            <a:endParaRPr lang="en-US"/>
          </a:p>
          <a:p>
            <a:endParaRPr lang="en-US"/>
          </a:p>
        </p:txBody>
      </p:sp>
      <p:sp>
        <p:nvSpPr>
          <p:cNvPr id="21506" name="Rectangle 2"/>
          <p:cNvSpPr>
            <a:spLocks noGrp="1" noChangeArrowheads="1"/>
          </p:cNvSpPr>
          <p:nvPr>
            <p:ph type="title"/>
          </p:nvPr>
        </p:nvSpPr>
        <p:spPr>
          <a:xfrm>
            <a:off x="1371600" y="50800"/>
            <a:ext cx="7772400" cy="787400"/>
          </a:xfrm>
        </p:spPr>
        <p:txBody>
          <a:bodyPr/>
          <a:lstStyle/>
          <a:p>
            <a:r>
              <a:rPr lang="en-US" sz="2200" dirty="0" smtClean="0"/>
              <a:t>ARRA(Stimulus) </a:t>
            </a:r>
            <a:r>
              <a:rPr lang="en-US" sz="2200" dirty="0"/>
              <a:t>Spending Overview</a:t>
            </a:r>
          </a:p>
        </p:txBody>
      </p:sp>
      <p:graphicFrame>
        <p:nvGraphicFramePr>
          <p:cNvPr id="21507" name="Object 3"/>
          <p:cNvGraphicFramePr>
            <a:graphicFrameLocks noChangeAspect="1"/>
          </p:cNvGraphicFramePr>
          <p:nvPr>
            <p:ph idx="1"/>
          </p:nvPr>
        </p:nvGraphicFramePr>
        <p:xfrm>
          <a:off x="76200" y="609600"/>
          <a:ext cx="8382000" cy="5705475"/>
        </p:xfrm>
        <a:graphic>
          <a:graphicData uri="http://schemas.openxmlformats.org/presentationml/2006/ole">
            <p:oleObj spid="_x0000_s3074" name="Chart" r:id="rId4" imgW="6743651" imgH="4429223" progId="MSGraph.Chart.8">
              <p:embed followColorScheme="full"/>
            </p:oleObj>
          </a:graphicData>
        </a:graphic>
      </p:graphicFrame>
      <p:sp>
        <p:nvSpPr>
          <p:cNvPr id="21508" name="Text Box 4"/>
          <p:cNvSpPr txBox="1">
            <a:spLocks noChangeArrowheads="1"/>
          </p:cNvSpPr>
          <p:nvPr/>
        </p:nvSpPr>
        <p:spPr bwMode="auto">
          <a:xfrm>
            <a:off x="6096000" y="2057400"/>
            <a:ext cx="1831975" cy="517525"/>
          </a:xfrm>
          <a:prstGeom prst="rect">
            <a:avLst/>
          </a:prstGeom>
          <a:noFill/>
          <a:ln w="9525">
            <a:noFill/>
            <a:miter lim="800000"/>
            <a:headEnd/>
            <a:tailEnd/>
          </a:ln>
          <a:effectLst/>
        </p:spPr>
        <p:txBody>
          <a:bodyPr>
            <a:spAutoFit/>
          </a:bodyPr>
          <a:lstStyle/>
          <a:p>
            <a:pPr>
              <a:spcBef>
                <a:spcPct val="50000"/>
              </a:spcBef>
            </a:pPr>
            <a:r>
              <a:rPr lang="en-US" sz="1400" b="1">
                <a:solidFill>
                  <a:schemeClr val="bg1"/>
                </a:solidFill>
              </a:rPr>
              <a:t>Energy Efficiency $16.8</a:t>
            </a:r>
          </a:p>
        </p:txBody>
      </p:sp>
      <p:sp>
        <p:nvSpPr>
          <p:cNvPr id="21509" name="Text Box 5"/>
          <p:cNvSpPr txBox="1">
            <a:spLocks noChangeArrowheads="1"/>
          </p:cNvSpPr>
          <p:nvPr/>
        </p:nvSpPr>
        <p:spPr bwMode="auto">
          <a:xfrm>
            <a:off x="5864225" y="3503613"/>
            <a:ext cx="2233613" cy="458787"/>
          </a:xfrm>
          <a:prstGeom prst="rect">
            <a:avLst/>
          </a:prstGeom>
          <a:noFill/>
          <a:ln w="9525">
            <a:noFill/>
            <a:miter lim="800000"/>
            <a:headEnd/>
            <a:tailEnd/>
          </a:ln>
          <a:effectLst/>
        </p:spPr>
        <p:txBody>
          <a:bodyPr>
            <a:spAutoFit/>
          </a:bodyPr>
          <a:lstStyle/>
          <a:p>
            <a:pPr>
              <a:spcBef>
                <a:spcPct val="50000"/>
              </a:spcBef>
            </a:pPr>
            <a:r>
              <a:rPr lang="en-US" sz="1200" b="1"/>
              <a:t>Energy Delivery &amp; Reliability $4.5</a:t>
            </a:r>
          </a:p>
        </p:txBody>
      </p:sp>
      <p:sp>
        <p:nvSpPr>
          <p:cNvPr id="21510" name="Text Box 6"/>
          <p:cNvSpPr txBox="1">
            <a:spLocks noChangeArrowheads="1"/>
          </p:cNvSpPr>
          <p:nvPr/>
        </p:nvSpPr>
        <p:spPr bwMode="auto">
          <a:xfrm>
            <a:off x="6051550" y="4114800"/>
            <a:ext cx="2025650" cy="549275"/>
          </a:xfrm>
          <a:prstGeom prst="rect">
            <a:avLst/>
          </a:prstGeom>
          <a:noFill/>
          <a:ln w="9525">
            <a:noFill/>
            <a:miter lim="800000"/>
            <a:headEnd/>
            <a:tailEnd/>
          </a:ln>
          <a:effectLst/>
        </p:spPr>
        <p:txBody>
          <a:bodyPr>
            <a:spAutoFit/>
          </a:bodyPr>
          <a:lstStyle/>
          <a:p>
            <a:pPr>
              <a:spcBef>
                <a:spcPct val="50000"/>
              </a:spcBef>
            </a:pPr>
            <a:r>
              <a:rPr lang="en-US" sz="1000" b="1">
                <a:solidFill>
                  <a:schemeClr val="bg1"/>
                </a:solidFill>
              </a:rPr>
              <a:t>Loan Guarantees (Renewables)                        $6.0</a:t>
            </a:r>
          </a:p>
        </p:txBody>
      </p:sp>
      <p:sp>
        <p:nvSpPr>
          <p:cNvPr id="21511" name="Text Box 7"/>
          <p:cNvSpPr txBox="1">
            <a:spLocks noChangeArrowheads="1"/>
          </p:cNvSpPr>
          <p:nvPr/>
        </p:nvSpPr>
        <p:spPr bwMode="auto">
          <a:xfrm>
            <a:off x="5867400" y="4937125"/>
            <a:ext cx="2217738" cy="244475"/>
          </a:xfrm>
          <a:prstGeom prst="rect">
            <a:avLst/>
          </a:prstGeom>
          <a:noFill/>
          <a:ln w="9525">
            <a:noFill/>
            <a:miter lim="800000"/>
            <a:headEnd/>
            <a:tailEnd/>
          </a:ln>
          <a:effectLst/>
        </p:spPr>
        <p:txBody>
          <a:bodyPr>
            <a:spAutoFit/>
          </a:bodyPr>
          <a:lstStyle/>
          <a:p>
            <a:pPr>
              <a:spcBef>
                <a:spcPct val="50000"/>
              </a:spcBef>
            </a:pPr>
            <a:r>
              <a:rPr lang="en-US" sz="1000" b="1" dirty="0" smtClean="0"/>
              <a:t>        Power </a:t>
            </a:r>
            <a:r>
              <a:rPr lang="en-US" sz="1000" b="1" dirty="0"/>
              <a:t>Marketing Admin $3.3</a:t>
            </a:r>
          </a:p>
        </p:txBody>
      </p:sp>
      <p:sp>
        <p:nvSpPr>
          <p:cNvPr id="21512" name="Text Box 8"/>
          <p:cNvSpPr txBox="1">
            <a:spLocks noChangeArrowheads="1"/>
          </p:cNvSpPr>
          <p:nvPr/>
        </p:nvSpPr>
        <p:spPr bwMode="auto">
          <a:xfrm>
            <a:off x="5640388" y="5318125"/>
            <a:ext cx="2513012" cy="244475"/>
          </a:xfrm>
          <a:prstGeom prst="rect">
            <a:avLst/>
          </a:prstGeom>
          <a:noFill/>
          <a:ln w="9525">
            <a:noFill/>
            <a:miter lim="800000"/>
            <a:headEnd/>
            <a:tailEnd/>
          </a:ln>
          <a:effectLst/>
        </p:spPr>
        <p:txBody>
          <a:bodyPr>
            <a:spAutoFit/>
          </a:bodyPr>
          <a:lstStyle/>
          <a:p>
            <a:pPr>
              <a:spcBef>
                <a:spcPct val="50000"/>
              </a:spcBef>
            </a:pPr>
            <a:r>
              <a:rPr lang="en-US" sz="1000" b="1" dirty="0" smtClean="0">
                <a:solidFill>
                  <a:schemeClr val="bg1"/>
                </a:solidFill>
              </a:rPr>
              <a:t>                      Fossil </a:t>
            </a:r>
            <a:r>
              <a:rPr lang="en-US" sz="1000" b="1" dirty="0">
                <a:solidFill>
                  <a:schemeClr val="bg1"/>
                </a:solidFill>
              </a:rPr>
              <a:t>Energy $3.4</a:t>
            </a:r>
          </a:p>
        </p:txBody>
      </p:sp>
      <p:sp>
        <p:nvSpPr>
          <p:cNvPr id="21513" name="Text Box 9"/>
          <p:cNvSpPr txBox="1">
            <a:spLocks noChangeArrowheads="1"/>
          </p:cNvSpPr>
          <p:nvPr/>
        </p:nvSpPr>
        <p:spPr bwMode="auto">
          <a:xfrm>
            <a:off x="5688013" y="5699125"/>
            <a:ext cx="2513012" cy="244475"/>
          </a:xfrm>
          <a:prstGeom prst="rect">
            <a:avLst/>
          </a:prstGeom>
          <a:noFill/>
          <a:ln w="9525">
            <a:noFill/>
            <a:miter lim="800000"/>
            <a:headEnd/>
            <a:tailEnd/>
          </a:ln>
          <a:effectLst/>
        </p:spPr>
        <p:txBody>
          <a:bodyPr>
            <a:spAutoFit/>
          </a:bodyPr>
          <a:lstStyle/>
          <a:p>
            <a:pPr>
              <a:spcBef>
                <a:spcPct val="50000"/>
              </a:spcBef>
            </a:pPr>
            <a:r>
              <a:rPr lang="en-US" sz="1000" b="1" dirty="0" smtClean="0"/>
              <a:t>                               R&amp;D </a:t>
            </a:r>
            <a:r>
              <a:rPr lang="en-US" sz="1000" b="1" dirty="0"/>
              <a:t>$2.0</a:t>
            </a:r>
          </a:p>
        </p:txBody>
      </p:sp>
      <p:sp>
        <p:nvSpPr>
          <p:cNvPr id="21514" name="Oval 10"/>
          <p:cNvSpPr>
            <a:spLocks noChangeArrowheads="1"/>
          </p:cNvSpPr>
          <p:nvPr/>
        </p:nvSpPr>
        <p:spPr bwMode="auto">
          <a:xfrm>
            <a:off x="5562600" y="3200400"/>
            <a:ext cx="2895600" cy="914400"/>
          </a:xfrm>
          <a:prstGeom prst="ellipse">
            <a:avLst/>
          </a:prstGeom>
          <a:noFill/>
          <a:ln w="38100">
            <a:solidFill>
              <a:srgbClr val="CC3300"/>
            </a:solidFill>
            <a:round/>
            <a:headEnd/>
            <a:tailEnd/>
          </a:ln>
          <a:effectLst/>
        </p:spPr>
        <p:txBody>
          <a:bodyPr wrap="none" anchor="ctr"/>
          <a:lstStyle/>
          <a:p>
            <a:endParaRPr lang="en-US"/>
          </a:p>
        </p:txBody>
      </p:sp>
      <p:sp>
        <p:nvSpPr>
          <p:cNvPr id="21515" name="Rectangle 11"/>
          <p:cNvSpPr>
            <a:spLocks noChangeArrowheads="1"/>
          </p:cNvSpPr>
          <p:nvPr/>
        </p:nvSpPr>
        <p:spPr bwMode="auto">
          <a:xfrm>
            <a:off x="381000" y="6096000"/>
            <a:ext cx="8447088" cy="558800"/>
          </a:xfrm>
          <a:prstGeom prst="rect">
            <a:avLst/>
          </a:prstGeom>
          <a:solidFill>
            <a:srgbClr val="DDDDDD"/>
          </a:solidFill>
          <a:ln w="9525">
            <a:solidFill>
              <a:srgbClr val="777777"/>
            </a:solidFill>
            <a:miter lim="800000"/>
            <a:headEnd/>
            <a:tailEnd/>
          </a:ln>
          <a:effectLst/>
        </p:spPr>
        <p:txBody>
          <a:bodyPr>
            <a:spAutoFit/>
          </a:bodyPr>
          <a:lstStyle/>
          <a:p>
            <a:r>
              <a:rPr lang="en-US" sz="3000" b="1"/>
              <a:t>$4.5B Allocated for Smart Grid Technology</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idx="4294967295"/>
          </p:nvPr>
        </p:nvSpPr>
        <p:spPr>
          <a:xfrm>
            <a:off x="381000" y="266700"/>
            <a:ext cx="8229600" cy="487363"/>
          </a:xfrm>
          <a:solidFill>
            <a:srgbClr val="FFFFFF"/>
          </a:solidFill>
        </p:spPr>
        <p:txBody>
          <a:bodyPr lIns="91440" tIns="45720" rIns="91440" bIns="45720"/>
          <a:lstStyle/>
          <a:p>
            <a:r>
              <a:rPr lang="en-US" sz="2400" smtClean="0"/>
              <a:t>Requirements for a Smart Grid</a:t>
            </a:r>
          </a:p>
        </p:txBody>
      </p:sp>
      <p:sp>
        <p:nvSpPr>
          <p:cNvPr id="188419" name="Rectangle 3"/>
          <p:cNvSpPr>
            <a:spLocks noGrp="1" noChangeArrowheads="1"/>
          </p:cNvSpPr>
          <p:nvPr>
            <p:ph type="body" idx="4294967295"/>
          </p:nvPr>
        </p:nvSpPr>
        <p:spPr>
          <a:xfrm>
            <a:off x="228600" y="1295400"/>
            <a:ext cx="5334000" cy="4267200"/>
          </a:xfrm>
        </p:spPr>
        <p:txBody>
          <a:bodyPr/>
          <a:lstStyle/>
          <a:p>
            <a:pPr lvl="1">
              <a:lnSpc>
                <a:spcPct val="170000"/>
              </a:lnSpc>
              <a:buFont typeface="GE Inspira" pitchFamily="34" charset="0"/>
              <a:buNone/>
            </a:pPr>
            <a:r>
              <a:rPr lang="en-US" sz="1800" dirty="0" smtClean="0">
                <a:solidFill>
                  <a:schemeClr val="folHlink"/>
                </a:solidFill>
              </a:rPr>
              <a:t>Self-Healing</a:t>
            </a:r>
            <a:r>
              <a:rPr lang="en-US" sz="1800" dirty="0" smtClean="0"/>
              <a:t> </a:t>
            </a:r>
            <a:r>
              <a:rPr lang="en-US" sz="1800" dirty="0" smtClean="0">
                <a:solidFill>
                  <a:schemeClr val="tx1"/>
                </a:solidFill>
              </a:rPr>
              <a:t>to correct problems early </a:t>
            </a:r>
            <a:r>
              <a:rPr lang="en-US" sz="1800" dirty="0" smtClean="0">
                <a:solidFill>
                  <a:schemeClr val="tx1"/>
                </a:solidFill>
              </a:rPr>
              <a:t>(DA)</a:t>
            </a:r>
            <a:endParaRPr lang="en-US" sz="1800" dirty="0" smtClean="0">
              <a:solidFill>
                <a:schemeClr val="tx1"/>
              </a:solidFill>
            </a:endParaRPr>
          </a:p>
          <a:p>
            <a:pPr lvl="1">
              <a:lnSpc>
                <a:spcPct val="170000"/>
              </a:lnSpc>
              <a:buFont typeface="GE Inspira" pitchFamily="34" charset="0"/>
              <a:buNone/>
            </a:pPr>
            <a:r>
              <a:rPr lang="en-US" sz="1800" dirty="0" smtClean="0">
                <a:solidFill>
                  <a:schemeClr val="folHlink"/>
                </a:solidFill>
              </a:rPr>
              <a:t>Interactive</a:t>
            </a:r>
            <a:r>
              <a:rPr lang="en-US" sz="1800" dirty="0" smtClean="0"/>
              <a:t> </a:t>
            </a:r>
            <a:r>
              <a:rPr lang="en-US" sz="1800" dirty="0" smtClean="0">
                <a:solidFill>
                  <a:schemeClr val="tx1"/>
                </a:solidFill>
              </a:rPr>
              <a:t>with consumers and </a:t>
            </a:r>
            <a:r>
              <a:rPr lang="en-US" sz="1800" dirty="0" smtClean="0">
                <a:solidFill>
                  <a:schemeClr val="tx1"/>
                </a:solidFill>
              </a:rPr>
              <a:t>markets (AMI)</a:t>
            </a:r>
            <a:endParaRPr lang="en-US" sz="1800" dirty="0" smtClean="0">
              <a:solidFill>
                <a:schemeClr val="tx1"/>
              </a:solidFill>
            </a:endParaRPr>
          </a:p>
          <a:p>
            <a:pPr lvl="1">
              <a:lnSpc>
                <a:spcPct val="170000"/>
              </a:lnSpc>
              <a:buFont typeface="GE Inspira" pitchFamily="34" charset="0"/>
              <a:buNone/>
            </a:pPr>
            <a:r>
              <a:rPr lang="en-US" sz="1800" dirty="0" smtClean="0">
                <a:solidFill>
                  <a:schemeClr val="folHlink"/>
                </a:solidFill>
              </a:rPr>
              <a:t>Optimized</a:t>
            </a:r>
            <a:r>
              <a:rPr lang="en-US" sz="1800" dirty="0" smtClean="0">
                <a:solidFill>
                  <a:schemeClr val="bg2"/>
                </a:solidFill>
              </a:rPr>
              <a:t> </a:t>
            </a:r>
            <a:r>
              <a:rPr lang="en-US" sz="1800" dirty="0" smtClean="0">
                <a:solidFill>
                  <a:schemeClr val="tx1"/>
                </a:solidFill>
              </a:rPr>
              <a:t>to make best use of resources </a:t>
            </a:r>
          </a:p>
          <a:p>
            <a:pPr lvl="1">
              <a:lnSpc>
                <a:spcPct val="170000"/>
              </a:lnSpc>
              <a:buFont typeface="GE Inspira" pitchFamily="34" charset="0"/>
              <a:buNone/>
            </a:pPr>
            <a:r>
              <a:rPr lang="en-US" sz="1800" dirty="0" smtClean="0">
                <a:solidFill>
                  <a:schemeClr val="folHlink"/>
                </a:solidFill>
              </a:rPr>
              <a:t>Predictive</a:t>
            </a:r>
            <a:r>
              <a:rPr lang="en-US" sz="1800" dirty="0" smtClean="0"/>
              <a:t> </a:t>
            </a:r>
            <a:r>
              <a:rPr lang="en-US" sz="1800" dirty="0" smtClean="0">
                <a:solidFill>
                  <a:schemeClr val="tx1"/>
                </a:solidFill>
              </a:rPr>
              <a:t>to prevent emergencies  </a:t>
            </a:r>
            <a:r>
              <a:rPr lang="en-US" sz="1800" dirty="0" smtClean="0">
                <a:solidFill>
                  <a:schemeClr val="tx1"/>
                </a:solidFill>
              </a:rPr>
              <a:t>(CBM)</a:t>
            </a:r>
            <a:endParaRPr lang="en-US" sz="1800" dirty="0" smtClean="0">
              <a:solidFill>
                <a:schemeClr val="tx1"/>
              </a:solidFill>
            </a:endParaRPr>
          </a:p>
          <a:p>
            <a:pPr lvl="1">
              <a:lnSpc>
                <a:spcPct val="170000"/>
              </a:lnSpc>
              <a:buFont typeface="GE Inspira" pitchFamily="34" charset="0"/>
              <a:buNone/>
            </a:pPr>
            <a:r>
              <a:rPr lang="en-US" sz="1800" dirty="0" smtClean="0">
                <a:solidFill>
                  <a:schemeClr val="folHlink"/>
                </a:solidFill>
              </a:rPr>
              <a:t>Distributed </a:t>
            </a:r>
            <a:r>
              <a:rPr lang="en-US" sz="1800" dirty="0" smtClean="0">
                <a:solidFill>
                  <a:schemeClr val="tx1"/>
                </a:solidFill>
              </a:rPr>
              <a:t>assets and information</a:t>
            </a:r>
            <a:r>
              <a:rPr lang="en-US" sz="1800" dirty="0" smtClean="0">
                <a:solidFill>
                  <a:srgbClr val="FF0000"/>
                </a:solidFill>
              </a:rPr>
              <a:t> </a:t>
            </a:r>
            <a:r>
              <a:rPr lang="en-US" sz="1800" dirty="0" smtClean="0">
                <a:solidFill>
                  <a:schemeClr val="tx1"/>
                </a:solidFill>
              </a:rPr>
              <a:t> </a:t>
            </a:r>
          </a:p>
          <a:p>
            <a:pPr lvl="1">
              <a:lnSpc>
                <a:spcPct val="170000"/>
              </a:lnSpc>
              <a:buFont typeface="GE Inspira" pitchFamily="34" charset="0"/>
              <a:buNone/>
            </a:pPr>
            <a:r>
              <a:rPr lang="en-US" sz="1800" dirty="0" smtClean="0">
                <a:solidFill>
                  <a:schemeClr val="folHlink"/>
                </a:solidFill>
              </a:rPr>
              <a:t>Integrated</a:t>
            </a:r>
            <a:r>
              <a:rPr lang="en-US" sz="1800" dirty="0" smtClean="0"/>
              <a:t> </a:t>
            </a:r>
            <a:r>
              <a:rPr lang="en-US" sz="1800" dirty="0" smtClean="0">
                <a:solidFill>
                  <a:schemeClr val="tx1"/>
                </a:solidFill>
              </a:rPr>
              <a:t>to</a:t>
            </a:r>
            <a:r>
              <a:rPr lang="en-US" sz="1800" dirty="0" smtClean="0"/>
              <a:t> </a:t>
            </a:r>
            <a:r>
              <a:rPr lang="en-US" sz="1800" dirty="0" smtClean="0">
                <a:solidFill>
                  <a:schemeClr val="tx1"/>
                </a:solidFill>
              </a:rPr>
              <a:t>merge all critical information</a:t>
            </a:r>
          </a:p>
          <a:p>
            <a:pPr lvl="1">
              <a:lnSpc>
                <a:spcPct val="170000"/>
              </a:lnSpc>
              <a:buFont typeface="GE Inspira" pitchFamily="34" charset="0"/>
              <a:buNone/>
            </a:pPr>
            <a:r>
              <a:rPr lang="en-US" sz="1800" dirty="0" smtClean="0">
                <a:solidFill>
                  <a:schemeClr val="folHlink"/>
                </a:solidFill>
              </a:rPr>
              <a:t>More Secure</a:t>
            </a:r>
            <a:r>
              <a:rPr lang="en-US" sz="1800" b="1" dirty="0" smtClean="0">
                <a:solidFill>
                  <a:schemeClr val="tx2"/>
                </a:solidFill>
              </a:rPr>
              <a:t> </a:t>
            </a:r>
            <a:r>
              <a:rPr lang="en-US" sz="1800" dirty="0" smtClean="0">
                <a:solidFill>
                  <a:schemeClr val="tx1"/>
                </a:solidFill>
              </a:rPr>
              <a:t>from threats from all </a:t>
            </a:r>
            <a:r>
              <a:rPr lang="en-US" sz="1800" dirty="0" smtClean="0">
                <a:solidFill>
                  <a:schemeClr val="tx1"/>
                </a:solidFill>
              </a:rPr>
              <a:t>hazards (NERC)</a:t>
            </a:r>
            <a:endParaRPr lang="en-US" sz="1800" dirty="0" smtClean="0">
              <a:solidFill>
                <a:schemeClr val="tx1"/>
              </a:solidFill>
            </a:endParaRPr>
          </a:p>
        </p:txBody>
      </p:sp>
      <p:sp>
        <p:nvSpPr>
          <p:cNvPr id="188420" name="Text Box 4"/>
          <p:cNvSpPr txBox="1">
            <a:spLocks noChangeArrowheads="1"/>
          </p:cNvSpPr>
          <p:nvPr/>
        </p:nvSpPr>
        <p:spPr bwMode="auto">
          <a:xfrm>
            <a:off x="6518275" y="6080125"/>
            <a:ext cx="2473325" cy="244475"/>
          </a:xfrm>
          <a:prstGeom prst="rect">
            <a:avLst/>
          </a:prstGeom>
          <a:noFill/>
          <a:ln w="9525">
            <a:noFill/>
            <a:miter lim="800000"/>
            <a:headEnd/>
            <a:tailEnd/>
          </a:ln>
          <a:effectLst/>
        </p:spPr>
        <p:txBody>
          <a:bodyPr>
            <a:spAutoFit/>
          </a:bodyPr>
          <a:lstStyle/>
          <a:p>
            <a:pPr eaLnBrk="0" hangingPunct="0">
              <a:spcBef>
                <a:spcPct val="50000"/>
              </a:spcBef>
            </a:pPr>
            <a:r>
              <a:rPr lang="en-US" sz="1000" i="1">
                <a:latin typeface="GE Inspira Pitch" pitchFamily="34" charset="0"/>
              </a:rPr>
              <a:t>Source: EPRI</a:t>
            </a:r>
            <a:r>
              <a:rPr lang="en-US" sz="1000" i="1" baseline="30000">
                <a:latin typeface="GE Inspira Pitch" pitchFamily="34" charset="0"/>
              </a:rPr>
              <a:t>®</a:t>
            </a:r>
            <a:r>
              <a:rPr lang="en-US" sz="1000" i="1">
                <a:latin typeface="GE Inspira Pitch" pitchFamily="34" charset="0"/>
              </a:rPr>
              <a:t> Intelligrid</a:t>
            </a:r>
          </a:p>
        </p:txBody>
      </p:sp>
      <p:pic>
        <p:nvPicPr>
          <p:cNvPr id="188421" name="Picture 5" descr="D:\DOCUME~2\LECOUR~1.PSA\LOCALS~1\Temp\npo000034.tmp"/>
          <p:cNvPicPr>
            <a:picLocks noChangeAspect="1" noChangeArrowheads="1"/>
          </p:cNvPicPr>
          <p:nvPr/>
        </p:nvPicPr>
        <p:blipFill>
          <a:blip r:embed="rId3" cstate="print"/>
          <a:srcRect/>
          <a:stretch>
            <a:fillRect/>
          </a:stretch>
        </p:blipFill>
        <p:spPr bwMode="auto">
          <a:xfrm>
            <a:off x="5638800" y="1752600"/>
            <a:ext cx="3352800" cy="29670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894</TotalTime>
  <Words>1480</Words>
  <Application>Microsoft Office PowerPoint</Application>
  <PresentationFormat>On-screen Show (4:3)</PresentationFormat>
  <Paragraphs>335</Paragraphs>
  <Slides>38</Slides>
  <Notes>13</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38</vt:i4>
      </vt:variant>
    </vt:vector>
  </HeadingPairs>
  <TitlesOfParts>
    <vt:vector size="43" baseType="lpstr">
      <vt:lpstr>Office Theme</vt:lpstr>
      <vt:lpstr>Image</vt:lpstr>
      <vt:lpstr>Visio</vt:lpstr>
      <vt:lpstr>Chart</vt:lpstr>
      <vt:lpstr>Photo Editor Photo</vt:lpstr>
      <vt:lpstr>Slide 1</vt:lpstr>
      <vt:lpstr>Today’s Grid </vt:lpstr>
      <vt:lpstr>Tomorrow's Grid</vt:lpstr>
      <vt:lpstr>Defining The Smart Grid</vt:lpstr>
      <vt:lpstr>Strategic Focus … Enabling the ‘Smart Grid’</vt:lpstr>
      <vt:lpstr>Anticipated Smart Grid Benefits*</vt:lpstr>
      <vt:lpstr>Slide 7</vt:lpstr>
      <vt:lpstr>ARRA(Stimulus) Spending Overview</vt:lpstr>
      <vt:lpstr>Requirements for a Smart Grid</vt:lpstr>
      <vt:lpstr>Slide 10</vt:lpstr>
      <vt:lpstr>Evolution of Asset Maintenance</vt:lpstr>
      <vt:lpstr>Equipment Failure Timing</vt:lpstr>
      <vt:lpstr>Equipment Failure Timing</vt:lpstr>
      <vt:lpstr>Equipment Outages Hours/Year MV Transformers Win! (Lose?)</vt:lpstr>
      <vt:lpstr>Outage Costs per Hour</vt:lpstr>
      <vt:lpstr>CBM: An Open and Scalable Environment</vt:lpstr>
      <vt:lpstr>Where to Start</vt:lpstr>
      <vt:lpstr>Equipment Monitoring IEDs</vt:lpstr>
      <vt:lpstr>IED Communication</vt:lpstr>
      <vt:lpstr>Slide 20</vt:lpstr>
      <vt:lpstr>Distribution Automation Network Technologies Overview</vt:lpstr>
      <vt:lpstr>Critical Asset CBM</vt:lpstr>
      <vt:lpstr>Recent CBM Project</vt:lpstr>
      <vt:lpstr>Circuit Breaker Life Curves</vt:lpstr>
      <vt:lpstr>Circuit Breaker Wear</vt:lpstr>
      <vt:lpstr>Application Issues</vt:lpstr>
      <vt:lpstr>Transformer Monitoring</vt:lpstr>
      <vt:lpstr>Slide 28</vt:lpstr>
      <vt:lpstr>Slide 29</vt:lpstr>
      <vt:lpstr>Slide 30</vt:lpstr>
      <vt:lpstr>Monitor Installation &amp; Graphic Display</vt:lpstr>
      <vt:lpstr>Transformer Temperature Measurement</vt:lpstr>
      <vt:lpstr>Transformer Monitor as Annunciator</vt:lpstr>
      <vt:lpstr>DGA Monitor</vt:lpstr>
      <vt:lpstr>DGA Example</vt:lpstr>
      <vt:lpstr>Bushing Monitor</vt:lpstr>
      <vt:lpstr>Bushing Monitor Installation</vt:lpstr>
      <vt:lpstr>Food for Thought</vt:lpstr>
    </vt:vector>
  </TitlesOfParts>
  <Company>POWER Engineers,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rdowner</dc:creator>
  <cp:lastModifiedBy>rdowner</cp:lastModifiedBy>
  <cp:revision>79</cp:revision>
  <dcterms:created xsi:type="dcterms:W3CDTF">2011-11-11T16:02:06Z</dcterms:created>
  <dcterms:modified xsi:type="dcterms:W3CDTF">2011-11-18T15:03:09Z</dcterms:modified>
</cp:coreProperties>
</file>